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2" r:id="rId2"/>
    <p:sldId id="304" r:id="rId3"/>
    <p:sldId id="305" r:id="rId4"/>
    <p:sldId id="306" r:id="rId5"/>
    <p:sldId id="303" r:id="rId6"/>
    <p:sldId id="299" r:id="rId7"/>
    <p:sldId id="300" r:id="rId8"/>
    <p:sldId id="314" r:id="rId9"/>
    <p:sldId id="301" r:id="rId10"/>
    <p:sldId id="302" r:id="rId11"/>
    <p:sldId id="313" r:id="rId12"/>
    <p:sldId id="307" r:id="rId13"/>
    <p:sldId id="308" r:id="rId14"/>
    <p:sldId id="312" r:id="rId15"/>
    <p:sldId id="309" r:id="rId16"/>
    <p:sldId id="310" r:id="rId17"/>
    <p:sldId id="311" r:id="rId18"/>
    <p:sldId id="320" r:id="rId19"/>
    <p:sldId id="316" r:id="rId20"/>
    <p:sldId id="315" r:id="rId21"/>
    <p:sldId id="317" r:id="rId22"/>
    <p:sldId id="318" r:id="rId23"/>
    <p:sldId id="292" r:id="rId2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9"/>
    <p:restoredTop sz="94807"/>
  </p:normalViewPr>
  <p:slideViewPr>
    <p:cSldViewPr snapToGrid="0" snapToObjects="1">
      <p:cViewPr varScale="1">
        <p:scale>
          <a:sx n="105" d="100"/>
          <a:sy n="105" d="100"/>
        </p:scale>
        <p:origin x="67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99392-C18B-44AD-9600-05320F270693}" type="doc">
      <dgm:prSet loTypeId="urn:microsoft.com/office/officeart/2005/8/layout/process1" loCatId="process" qsTypeId="urn:microsoft.com/office/officeart/2005/8/quickstyle/simple1" qsCatId="simple" csTypeId="urn:microsoft.com/office/officeart/2005/8/colors/accent1_2" csCatId="accent1" phldr="1"/>
      <dgm:spPr/>
    </dgm:pt>
    <dgm:pt modelId="{74E4630C-CE23-49AD-8EAA-4B0A5B840494}">
      <dgm:prSet phldrT="[Tekst]"/>
      <dgm:spPr/>
      <dgm:t>
        <a:bodyPr/>
        <a:lstStyle/>
        <a:p>
          <a:r>
            <a:rPr lang="nl-NL" dirty="0"/>
            <a:t>De samenleving streeft naar stabiliteit</a:t>
          </a:r>
        </a:p>
      </dgm:t>
    </dgm:pt>
    <dgm:pt modelId="{45CC63F4-ACA3-48D9-8914-9C7F950F500B}" type="parTrans" cxnId="{87C4FD77-1580-497A-A6C1-F5EB72DDE1AE}">
      <dgm:prSet/>
      <dgm:spPr/>
      <dgm:t>
        <a:bodyPr/>
        <a:lstStyle/>
        <a:p>
          <a:endParaRPr lang="nl-NL"/>
        </a:p>
      </dgm:t>
    </dgm:pt>
    <dgm:pt modelId="{E205F051-A686-4578-8706-DEE8FC06A773}" type="sibTrans" cxnId="{87C4FD77-1580-497A-A6C1-F5EB72DDE1AE}">
      <dgm:prSet/>
      <dgm:spPr/>
      <dgm:t>
        <a:bodyPr/>
        <a:lstStyle/>
        <a:p>
          <a:endParaRPr lang="nl-NL"/>
        </a:p>
      </dgm:t>
    </dgm:pt>
    <dgm:pt modelId="{D6935B37-8400-4B9E-A336-D767B38742E3}">
      <dgm:prSet phldrT="[Tekst]"/>
      <dgm:spPr/>
      <dgm:t>
        <a:bodyPr/>
        <a:lstStyle/>
        <a:p>
          <a:r>
            <a:rPr lang="nl-NL" dirty="0"/>
            <a:t>Die waardering leidt tot sociale ongelijkheid</a:t>
          </a:r>
        </a:p>
      </dgm:t>
    </dgm:pt>
    <dgm:pt modelId="{3361D483-FE04-4EA8-AD9B-55EE405EC520}" type="parTrans" cxnId="{EE06B44B-1FDA-44B5-ABB9-BE304EF132D7}">
      <dgm:prSet/>
      <dgm:spPr/>
      <dgm:t>
        <a:bodyPr/>
        <a:lstStyle/>
        <a:p>
          <a:endParaRPr lang="nl-NL"/>
        </a:p>
      </dgm:t>
    </dgm:pt>
    <dgm:pt modelId="{7D2BD274-F4D6-45D5-B0ED-A8C5C40D5427}" type="sibTrans" cxnId="{EE06B44B-1FDA-44B5-ABB9-BE304EF132D7}">
      <dgm:prSet/>
      <dgm:spPr/>
      <dgm:t>
        <a:bodyPr/>
        <a:lstStyle/>
        <a:p>
          <a:endParaRPr lang="nl-NL"/>
        </a:p>
      </dgm:t>
    </dgm:pt>
    <dgm:pt modelId="{359A6591-AAA8-41B0-82AA-C96AFA074BA6}">
      <dgm:prSet phldrT="[Tekst]"/>
      <dgm:spPr/>
      <dgm:t>
        <a:bodyPr/>
        <a:lstStyle/>
        <a:p>
          <a:r>
            <a:rPr lang="nl-NL" dirty="0"/>
            <a:t>Daarom worden sommige functies meer gewaardeerd dan andere</a:t>
          </a:r>
        </a:p>
      </dgm:t>
    </dgm:pt>
    <dgm:pt modelId="{B87E86B4-0836-4D9E-8798-9872207418DD}" type="parTrans" cxnId="{780C7C29-0B65-4090-BDDA-E4165AAB815E}">
      <dgm:prSet/>
      <dgm:spPr/>
    </dgm:pt>
    <dgm:pt modelId="{D06500FD-C373-4AE1-8CEB-50186783312C}" type="sibTrans" cxnId="{780C7C29-0B65-4090-BDDA-E4165AAB815E}">
      <dgm:prSet/>
      <dgm:spPr/>
      <dgm:t>
        <a:bodyPr/>
        <a:lstStyle/>
        <a:p>
          <a:endParaRPr lang="nl-NL"/>
        </a:p>
      </dgm:t>
    </dgm:pt>
    <dgm:pt modelId="{845FA0C2-FD8F-48FB-98CB-DA89C493C306}" type="pres">
      <dgm:prSet presAssocID="{12199392-C18B-44AD-9600-05320F270693}" presName="Name0" presStyleCnt="0">
        <dgm:presLayoutVars>
          <dgm:dir/>
          <dgm:resizeHandles val="exact"/>
        </dgm:presLayoutVars>
      </dgm:prSet>
      <dgm:spPr/>
    </dgm:pt>
    <dgm:pt modelId="{14D3904C-7510-4ADA-A9E7-EA5E95B26DE0}" type="pres">
      <dgm:prSet presAssocID="{74E4630C-CE23-49AD-8EAA-4B0A5B840494}" presName="node" presStyleLbl="node1" presStyleIdx="0" presStyleCnt="3">
        <dgm:presLayoutVars>
          <dgm:bulletEnabled val="1"/>
        </dgm:presLayoutVars>
      </dgm:prSet>
      <dgm:spPr/>
    </dgm:pt>
    <dgm:pt modelId="{7BED16E7-F1C9-47C1-A8F3-B12246AB6958}" type="pres">
      <dgm:prSet presAssocID="{E205F051-A686-4578-8706-DEE8FC06A773}" presName="sibTrans" presStyleLbl="sibTrans2D1" presStyleIdx="0" presStyleCnt="2"/>
      <dgm:spPr/>
    </dgm:pt>
    <dgm:pt modelId="{A3C43A68-BE7E-4FFA-867B-5DF7441B4CC1}" type="pres">
      <dgm:prSet presAssocID="{E205F051-A686-4578-8706-DEE8FC06A773}" presName="connectorText" presStyleLbl="sibTrans2D1" presStyleIdx="0" presStyleCnt="2"/>
      <dgm:spPr/>
    </dgm:pt>
    <dgm:pt modelId="{A0FB5946-4020-4F3D-9C61-08409BAA3C98}" type="pres">
      <dgm:prSet presAssocID="{359A6591-AAA8-41B0-82AA-C96AFA074BA6}" presName="node" presStyleLbl="node1" presStyleIdx="1" presStyleCnt="3">
        <dgm:presLayoutVars>
          <dgm:bulletEnabled val="1"/>
        </dgm:presLayoutVars>
      </dgm:prSet>
      <dgm:spPr/>
    </dgm:pt>
    <dgm:pt modelId="{5DF05238-3625-4202-9824-7E444E58EA65}" type="pres">
      <dgm:prSet presAssocID="{D06500FD-C373-4AE1-8CEB-50186783312C}" presName="sibTrans" presStyleLbl="sibTrans2D1" presStyleIdx="1" presStyleCnt="2"/>
      <dgm:spPr/>
    </dgm:pt>
    <dgm:pt modelId="{CD83DD34-40AC-4926-B74D-72BE85981AF6}" type="pres">
      <dgm:prSet presAssocID="{D06500FD-C373-4AE1-8CEB-50186783312C}" presName="connectorText" presStyleLbl="sibTrans2D1" presStyleIdx="1" presStyleCnt="2"/>
      <dgm:spPr/>
    </dgm:pt>
    <dgm:pt modelId="{87B73190-0CAB-47D7-8999-B0314F62BD50}" type="pres">
      <dgm:prSet presAssocID="{D6935B37-8400-4B9E-A336-D767B38742E3}" presName="node" presStyleLbl="node1" presStyleIdx="2" presStyleCnt="3">
        <dgm:presLayoutVars>
          <dgm:bulletEnabled val="1"/>
        </dgm:presLayoutVars>
      </dgm:prSet>
      <dgm:spPr/>
    </dgm:pt>
  </dgm:ptLst>
  <dgm:cxnLst>
    <dgm:cxn modelId="{664FB615-503A-43C8-9C56-FE053A9BC388}" type="presOf" srcId="{D6935B37-8400-4B9E-A336-D767B38742E3}" destId="{87B73190-0CAB-47D7-8999-B0314F62BD50}" srcOrd="0" destOrd="0" presId="urn:microsoft.com/office/officeart/2005/8/layout/process1"/>
    <dgm:cxn modelId="{F35F4F24-4767-4A49-ABEB-028994A6807E}" type="presOf" srcId="{E205F051-A686-4578-8706-DEE8FC06A773}" destId="{A3C43A68-BE7E-4FFA-867B-5DF7441B4CC1}" srcOrd="1" destOrd="0" presId="urn:microsoft.com/office/officeart/2005/8/layout/process1"/>
    <dgm:cxn modelId="{36121A25-10AF-44D7-95A7-E000DF47BCEC}" type="presOf" srcId="{D06500FD-C373-4AE1-8CEB-50186783312C}" destId="{5DF05238-3625-4202-9824-7E444E58EA65}" srcOrd="0" destOrd="0" presId="urn:microsoft.com/office/officeart/2005/8/layout/process1"/>
    <dgm:cxn modelId="{E69DAB26-C16F-4C7C-9CBC-CCBF67A14B59}" type="presOf" srcId="{359A6591-AAA8-41B0-82AA-C96AFA074BA6}" destId="{A0FB5946-4020-4F3D-9C61-08409BAA3C98}" srcOrd="0" destOrd="0" presId="urn:microsoft.com/office/officeart/2005/8/layout/process1"/>
    <dgm:cxn modelId="{780C7C29-0B65-4090-BDDA-E4165AAB815E}" srcId="{12199392-C18B-44AD-9600-05320F270693}" destId="{359A6591-AAA8-41B0-82AA-C96AFA074BA6}" srcOrd="1" destOrd="0" parTransId="{B87E86B4-0836-4D9E-8798-9872207418DD}" sibTransId="{D06500FD-C373-4AE1-8CEB-50186783312C}"/>
    <dgm:cxn modelId="{0B00C83F-4790-4FD1-A510-F7C268F3E01B}" type="presOf" srcId="{12199392-C18B-44AD-9600-05320F270693}" destId="{845FA0C2-FD8F-48FB-98CB-DA89C493C306}" srcOrd="0" destOrd="0" presId="urn:microsoft.com/office/officeart/2005/8/layout/process1"/>
    <dgm:cxn modelId="{49300B64-2B5D-4CC8-9693-A41A7FC34EA6}" type="presOf" srcId="{74E4630C-CE23-49AD-8EAA-4B0A5B840494}" destId="{14D3904C-7510-4ADA-A9E7-EA5E95B26DE0}" srcOrd="0" destOrd="0" presId="urn:microsoft.com/office/officeart/2005/8/layout/process1"/>
    <dgm:cxn modelId="{EE06B44B-1FDA-44B5-ABB9-BE304EF132D7}" srcId="{12199392-C18B-44AD-9600-05320F270693}" destId="{D6935B37-8400-4B9E-A336-D767B38742E3}" srcOrd="2" destOrd="0" parTransId="{3361D483-FE04-4EA8-AD9B-55EE405EC520}" sibTransId="{7D2BD274-F4D6-45D5-B0ED-A8C5C40D5427}"/>
    <dgm:cxn modelId="{87C4FD77-1580-497A-A6C1-F5EB72DDE1AE}" srcId="{12199392-C18B-44AD-9600-05320F270693}" destId="{74E4630C-CE23-49AD-8EAA-4B0A5B840494}" srcOrd="0" destOrd="0" parTransId="{45CC63F4-ACA3-48D9-8914-9C7F950F500B}" sibTransId="{E205F051-A686-4578-8706-DEE8FC06A773}"/>
    <dgm:cxn modelId="{4E8EDC85-0A6B-4FBC-9D7B-BC22B4F590F4}" type="presOf" srcId="{E205F051-A686-4578-8706-DEE8FC06A773}" destId="{7BED16E7-F1C9-47C1-A8F3-B12246AB6958}" srcOrd="0" destOrd="0" presId="urn:microsoft.com/office/officeart/2005/8/layout/process1"/>
    <dgm:cxn modelId="{1A177787-8DFC-44B4-8FEA-98ADAAD62B41}" type="presOf" srcId="{D06500FD-C373-4AE1-8CEB-50186783312C}" destId="{CD83DD34-40AC-4926-B74D-72BE85981AF6}" srcOrd="1" destOrd="0" presId="urn:microsoft.com/office/officeart/2005/8/layout/process1"/>
    <dgm:cxn modelId="{4C06724D-A0DC-423C-9B1C-BFEC1E4E80F3}" type="presParOf" srcId="{845FA0C2-FD8F-48FB-98CB-DA89C493C306}" destId="{14D3904C-7510-4ADA-A9E7-EA5E95B26DE0}" srcOrd="0" destOrd="0" presId="urn:microsoft.com/office/officeart/2005/8/layout/process1"/>
    <dgm:cxn modelId="{892F02EC-A8E4-4780-9EA1-16BDB641E0DF}" type="presParOf" srcId="{845FA0C2-FD8F-48FB-98CB-DA89C493C306}" destId="{7BED16E7-F1C9-47C1-A8F3-B12246AB6958}" srcOrd="1" destOrd="0" presId="urn:microsoft.com/office/officeart/2005/8/layout/process1"/>
    <dgm:cxn modelId="{AD299A84-ED35-4FBA-9820-47BF087B6E8D}" type="presParOf" srcId="{7BED16E7-F1C9-47C1-A8F3-B12246AB6958}" destId="{A3C43A68-BE7E-4FFA-867B-5DF7441B4CC1}" srcOrd="0" destOrd="0" presId="urn:microsoft.com/office/officeart/2005/8/layout/process1"/>
    <dgm:cxn modelId="{458556B2-94B0-4F74-9366-68D4A7BE3248}" type="presParOf" srcId="{845FA0C2-FD8F-48FB-98CB-DA89C493C306}" destId="{A0FB5946-4020-4F3D-9C61-08409BAA3C98}" srcOrd="2" destOrd="0" presId="urn:microsoft.com/office/officeart/2005/8/layout/process1"/>
    <dgm:cxn modelId="{FACC6EC5-AF86-4BEC-83B5-854C97597FD0}" type="presParOf" srcId="{845FA0C2-FD8F-48FB-98CB-DA89C493C306}" destId="{5DF05238-3625-4202-9824-7E444E58EA65}" srcOrd="3" destOrd="0" presId="urn:microsoft.com/office/officeart/2005/8/layout/process1"/>
    <dgm:cxn modelId="{38EB0519-0B26-4090-AC5C-C306E221004B}" type="presParOf" srcId="{5DF05238-3625-4202-9824-7E444E58EA65}" destId="{CD83DD34-40AC-4926-B74D-72BE85981AF6}" srcOrd="0" destOrd="0" presId="urn:microsoft.com/office/officeart/2005/8/layout/process1"/>
    <dgm:cxn modelId="{A07BF270-406F-4E8A-A830-0D5A656D2A64}" type="presParOf" srcId="{845FA0C2-FD8F-48FB-98CB-DA89C493C306}" destId="{87B73190-0CAB-47D7-8999-B0314F62BD5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99392-C18B-44AD-9600-05320F270693}" type="doc">
      <dgm:prSet loTypeId="urn:microsoft.com/office/officeart/2005/8/layout/process1" loCatId="process" qsTypeId="urn:microsoft.com/office/officeart/2005/8/quickstyle/simple1" qsCatId="simple" csTypeId="urn:microsoft.com/office/officeart/2005/8/colors/accent1_2" csCatId="accent1" phldr="1"/>
      <dgm:spPr/>
    </dgm:pt>
    <dgm:pt modelId="{74E4630C-CE23-49AD-8EAA-4B0A5B840494}">
      <dgm:prSet phldrT="[Tekst]"/>
      <dgm:spPr/>
      <dgm:t>
        <a:bodyPr/>
        <a:lstStyle/>
        <a:p>
          <a:r>
            <a:rPr lang="nl-NL" dirty="0"/>
            <a:t>Machtsverschillen tussen groepen bepalen welke groep meer en welke minder hulpbronnen krijgen</a:t>
          </a:r>
        </a:p>
      </dgm:t>
    </dgm:pt>
    <dgm:pt modelId="{45CC63F4-ACA3-48D9-8914-9C7F950F500B}" type="parTrans" cxnId="{87C4FD77-1580-497A-A6C1-F5EB72DDE1AE}">
      <dgm:prSet/>
      <dgm:spPr/>
      <dgm:t>
        <a:bodyPr/>
        <a:lstStyle/>
        <a:p>
          <a:endParaRPr lang="nl-NL"/>
        </a:p>
      </dgm:t>
    </dgm:pt>
    <dgm:pt modelId="{E205F051-A686-4578-8706-DEE8FC06A773}" type="sibTrans" cxnId="{87C4FD77-1580-497A-A6C1-F5EB72DDE1AE}">
      <dgm:prSet/>
      <dgm:spPr/>
      <dgm:t>
        <a:bodyPr/>
        <a:lstStyle/>
        <a:p>
          <a:endParaRPr lang="nl-NL"/>
        </a:p>
      </dgm:t>
    </dgm:pt>
    <dgm:pt modelId="{D6935B37-8400-4B9E-A336-D767B38742E3}">
      <dgm:prSet phldrT="[Tekst]"/>
      <dgm:spPr/>
      <dgm:t>
        <a:bodyPr/>
        <a:lstStyle/>
        <a:p>
          <a:r>
            <a:rPr lang="nl-NL" dirty="0"/>
            <a:t>Dit leidt tot sociale ongelijkheid</a:t>
          </a:r>
        </a:p>
      </dgm:t>
    </dgm:pt>
    <dgm:pt modelId="{3361D483-FE04-4EA8-AD9B-55EE405EC520}" type="parTrans" cxnId="{EE06B44B-1FDA-44B5-ABB9-BE304EF132D7}">
      <dgm:prSet/>
      <dgm:spPr/>
      <dgm:t>
        <a:bodyPr/>
        <a:lstStyle/>
        <a:p>
          <a:endParaRPr lang="nl-NL"/>
        </a:p>
      </dgm:t>
    </dgm:pt>
    <dgm:pt modelId="{7D2BD274-F4D6-45D5-B0ED-A8C5C40D5427}" type="sibTrans" cxnId="{EE06B44B-1FDA-44B5-ABB9-BE304EF132D7}">
      <dgm:prSet/>
      <dgm:spPr/>
      <dgm:t>
        <a:bodyPr/>
        <a:lstStyle/>
        <a:p>
          <a:endParaRPr lang="nl-NL"/>
        </a:p>
      </dgm:t>
    </dgm:pt>
    <dgm:pt modelId="{960E6C7B-6F34-4623-A371-E6AFC6ED4C9B}">
      <dgm:prSet phldrT="[Tekst]"/>
      <dgm:spPr/>
      <dgm:t>
        <a:bodyPr/>
        <a:lstStyle/>
        <a:p>
          <a:r>
            <a:rPr lang="nl-NL" dirty="0"/>
            <a:t>Dit leidt tot conflicten in de samenleving</a:t>
          </a:r>
        </a:p>
      </dgm:t>
    </dgm:pt>
    <dgm:pt modelId="{F90E5DDD-BD93-4332-9951-452AB8404712}" type="parTrans" cxnId="{B11C3E16-4C4E-49B0-B744-16E685458369}">
      <dgm:prSet/>
      <dgm:spPr/>
    </dgm:pt>
    <dgm:pt modelId="{8C14DD94-07DE-43B1-B4F5-7C71B2332CAC}" type="sibTrans" cxnId="{B11C3E16-4C4E-49B0-B744-16E685458369}">
      <dgm:prSet/>
      <dgm:spPr/>
    </dgm:pt>
    <dgm:pt modelId="{845FA0C2-FD8F-48FB-98CB-DA89C493C306}" type="pres">
      <dgm:prSet presAssocID="{12199392-C18B-44AD-9600-05320F270693}" presName="Name0" presStyleCnt="0">
        <dgm:presLayoutVars>
          <dgm:dir/>
          <dgm:resizeHandles val="exact"/>
        </dgm:presLayoutVars>
      </dgm:prSet>
      <dgm:spPr/>
    </dgm:pt>
    <dgm:pt modelId="{14D3904C-7510-4ADA-A9E7-EA5E95B26DE0}" type="pres">
      <dgm:prSet presAssocID="{74E4630C-CE23-49AD-8EAA-4B0A5B840494}" presName="node" presStyleLbl="node1" presStyleIdx="0" presStyleCnt="3">
        <dgm:presLayoutVars>
          <dgm:bulletEnabled val="1"/>
        </dgm:presLayoutVars>
      </dgm:prSet>
      <dgm:spPr/>
    </dgm:pt>
    <dgm:pt modelId="{7BED16E7-F1C9-47C1-A8F3-B12246AB6958}" type="pres">
      <dgm:prSet presAssocID="{E205F051-A686-4578-8706-DEE8FC06A773}" presName="sibTrans" presStyleLbl="sibTrans2D1" presStyleIdx="0" presStyleCnt="2"/>
      <dgm:spPr/>
    </dgm:pt>
    <dgm:pt modelId="{A3C43A68-BE7E-4FFA-867B-5DF7441B4CC1}" type="pres">
      <dgm:prSet presAssocID="{E205F051-A686-4578-8706-DEE8FC06A773}" presName="connectorText" presStyleLbl="sibTrans2D1" presStyleIdx="0" presStyleCnt="2"/>
      <dgm:spPr/>
    </dgm:pt>
    <dgm:pt modelId="{87B73190-0CAB-47D7-8999-B0314F62BD50}" type="pres">
      <dgm:prSet presAssocID="{D6935B37-8400-4B9E-A336-D767B38742E3}" presName="node" presStyleLbl="node1" presStyleIdx="1" presStyleCnt="3">
        <dgm:presLayoutVars>
          <dgm:bulletEnabled val="1"/>
        </dgm:presLayoutVars>
      </dgm:prSet>
      <dgm:spPr/>
    </dgm:pt>
    <dgm:pt modelId="{CF66AED5-F883-4205-B416-A158AA63DFE6}" type="pres">
      <dgm:prSet presAssocID="{7D2BD274-F4D6-45D5-B0ED-A8C5C40D5427}" presName="sibTrans" presStyleLbl="sibTrans2D1" presStyleIdx="1" presStyleCnt="2"/>
      <dgm:spPr/>
    </dgm:pt>
    <dgm:pt modelId="{0D7515C9-7698-47AA-99B5-A9F06738D6E7}" type="pres">
      <dgm:prSet presAssocID="{7D2BD274-F4D6-45D5-B0ED-A8C5C40D5427}" presName="connectorText" presStyleLbl="sibTrans2D1" presStyleIdx="1" presStyleCnt="2"/>
      <dgm:spPr/>
    </dgm:pt>
    <dgm:pt modelId="{70C44B94-209C-491A-8D5E-B3DBE5639D6D}" type="pres">
      <dgm:prSet presAssocID="{960E6C7B-6F34-4623-A371-E6AFC6ED4C9B}" presName="node" presStyleLbl="node1" presStyleIdx="2" presStyleCnt="3">
        <dgm:presLayoutVars>
          <dgm:bulletEnabled val="1"/>
        </dgm:presLayoutVars>
      </dgm:prSet>
      <dgm:spPr/>
    </dgm:pt>
  </dgm:ptLst>
  <dgm:cxnLst>
    <dgm:cxn modelId="{664FB615-503A-43C8-9C56-FE053A9BC388}" type="presOf" srcId="{D6935B37-8400-4B9E-A336-D767B38742E3}" destId="{87B73190-0CAB-47D7-8999-B0314F62BD50}" srcOrd="0" destOrd="0" presId="urn:microsoft.com/office/officeart/2005/8/layout/process1"/>
    <dgm:cxn modelId="{B11C3E16-4C4E-49B0-B744-16E685458369}" srcId="{12199392-C18B-44AD-9600-05320F270693}" destId="{960E6C7B-6F34-4623-A371-E6AFC6ED4C9B}" srcOrd="2" destOrd="0" parTransId="{F90E5DDD-BD93-4332-9951-452AB8404712}" sibTransId="{8C14DD94-07DE-43B1-B4F5-7C71B2332CAC}"/>
    <dgm:cxn modelId="{F35F4F24-4767-4A49-ABEB-028994A6807E}" type="presOf" srcId="{E205F051-A686-4578-8706-DEE8FC06A773}" destId="{A3C43A68-BE7E-4FFA-867B-5DF7441B4CC1}" srcOrd="1" destOrd="0" presId="urn:microsoft.com/office/officeart/2005/8/layout/process1"/>
    <dgm:cxn modelId="{6AE04F30-828F-42B5-BA82-639929C633F9}" type="presOf" srcId="{7D2BD274-F4D6-45D5-B0ED-A8C5C40D5427}" destId="{0D7515C9-7698-47AA-99B5-A9F06738D6E7}" srcOrd="1" destOrd="0" presId="urn:microsoft.com/office/officeart/2005/8/layout/process1"/>
    <dgm:cxn modelId="{0B00C83F-4790-4FD1-A510-F7C268F3E01B}" type="presOf" srcId="{12199392-C18B-44AD-9600-05320F270693}" destId="{845FA0C2-FD8F-48FB-98CB-DA89C493C306}" srcOrd="0" destOrd="0" presId="urn:microsoft.com/office/officeart/2005/8/layout/process1"/>
    <dgm:cxn modelId="{71475362-6793-4FA7-B079-3CFAB4DDB18C}" type="presOf" srcId="{7D2BD274-F4D6-45D5-B0ED-A8C5C40D5427}" destId="{CF66AED5-F883-4205-B416-A158AA63DFE6}" srcOrd="0" destOrd="0" presId="urn:microsoft.com/office/officeart/2005/8/layout/process1"/>
    <dgm:cxn modelId="{49300B64-2B5D-4CC8-9693-A41A7FC34EA6}" type="presOf" srcId="{74E4630C-CE23-49AD-8EAA-4B0A5B840494}" destId="{14D3904C-7510-4ADA-A9E7-EA5E95B26DE0}" srcOrd="0" destOrd="0" presId="urn:microsoft.com/office/officeart/2005/8/layout/process1"/>
    <dgm:cxn modelId="{EE06B44B-1FDA-44B5-ABB9-BE304EF132D7}" srcId="{12199392-C18B-44AD-9600-05320F270693}" destId="{D6935B37-8400-4B9E-A336-D767B38742E3}" srcOrd="1" destOrd="0" parTransId="{3361D483-FE04-4EA8-AD9B-55EE405EC520}" sibTransId="{7D2BD274-F4D6-45D5-B0ED-A8C5C40D5427}"/>
    <dgm:cxn modelId="{701F4971-0624-480C-9A1E-38D3B904E5A5}" type="presOf" srcId="{960E6C7B-6F34-4623-A371-E6AFC6ED4C9B}" destId="{70C44B94-209C-491A-8D5E-B3DBE5639D6D}" srcOrd="0" destOrd="0" presId="urn:microsoft.com/office/officeart/2005/8/layout/process1"/>
    <dgm:cxn modelId="{87C4FD77-1580-497A-A6C1-F5EB72DDE1AE}" srcId="{12199392-C18B-44AD-9600-05320F270693}" destId="{74E4630C-CE23-49AD-8EAA-4B0A5B840494}" srcOrd="0" destOrd="0" parTransId="{45CC63F4-ACA3-48D9-8914-9C7F950F500B}" sibTransId="{E205F051-A686-4578-8706-DEE8FC06A773}"/>
    <dgm:cxn modelId="{4E8EDC85-0A6B-4FBC-9D7B-BC22B4F590F4}" type="presOf" srcId="{E205F051-A686-4578-8706-DEE8FC06A773}" destId="{7BED16E7-F1C9-47C1-A8F3-B12246AB6958}" srcOrd="0" destOrd="0" presId="urn:microsoft.com/office/officeart/2005/8/layout/process1"/>
    <dgm:cxn modelId="{4C06724D-A0DC-423C-9B1C-BFEC1E4E80F3}" type="presParOf" srcId="{845FA0C2-FD8F-48FB-98CB-DA89C493C306}" destId="{14D3904C-7510-4ADA-A9E7-EA5E95B26DE0}" srcOrd="0" destOrd="0" presId="urn:microsoft.com/office/officeart/2005/8/layout/process1"/>
    <dgm:cxn modelId="{892F02EC-A8E4-4780-9EA1-16BDB641E0DF}" type="presParOf" srcId="{845FA0C2-FD8F-48FB-98CB-DA89C493C306}" destId="{7BED16E7-F1C9-47C1-A8F3-B12246AB6958}" srcOrd="1" destOrd="0" presId="urn:microsoft.com/office/officeart/2005/8/layout/process1"/>
    <dgm:cxn modelId="{AD299A84-ED35-4FBA-9820-47BF087B6E8D}" type="presParOf" srcId="{7BED16E7-F1C9-47C1-A8F3-B12246AB6958}" destId="{A3C43A68-BE7E-4FFA-867B-5DF7441B4CC1}" srcOrd="0" destOrd="0" presId="urn:microsoft.com/office/officeart/2005/8/layout/process1"/>
    <dgm:cxn modelId="{A07BF270-406F-4E8A-A830-0D5A656D2A64}" type="presParOf" srcId="{845FA0C2-FD8F-48FB-98CB-DA89C493C306}" destId="{87B73190-0CAB-47D7-8999-B0314F62BD50}" srcOrd="2" destOrd="0" presId="urn:microsoft.com/office/officeart/2005/8/layout/process1"/>
    <dgm:cxn modelId="{8EC2E0C6-AD7A-4A29-9A03-AFBEB227B858}" type="presParOf" srcId="{845FA0C2-FD8F-48FB-98CB-DA89C493C306}" destId="{CF66AED5-F883-4205-B416-A158AA63DFE6}" srcOrd="3" destOrd="0" presId="urn:microsoft.com/office/officeart/2005/8/layout/process1"/>
    <dgm:cxn modelId="{0AB85E69-F423-46A9-A905-99F9253172B7}" type="presParOf" srcId="{CF66AED5-F883-4205-B416-A158AA63DFE6}" destId="{0D7515C9-7698-47AA-99B5-A9F06738D6E7}" srcOrd="0" destOrd="0" presId="urn:microsoft.com/office/officeart/2005/8/layout/process1"/>
    <dgm:cxn modelId="{D251C393-CFCE-428E-8607-604FB0A5983C}" type="presParOf" srcId="{845FA0C2-FD8F-48FB-98CB-DA89C493C306}" destId="{70C44B94-209C-491A-8D5E-B3DBE5639D6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99392-C18B-44AD-9600-05320F270693}" type="doc">
      <dgm:prSet loTypeId="urn:microsoft.com/office/officeart/2005/8/layout/process1" loCatId="process" qsTypeId="urn:microsoft.com/office/officeart/2005/8/quickstyle/simple1" qsCatId="simple" csTypeId="urn:microsoft.com/office/officeart/2005/8/colors/accent1_2" csCatId="accent1" phldr="1"/>
      <dgm:spPr/>
    </dgm:pt>
    <dgm:pt modelId="{74E4630C-CE23-49AD-8EAA-4B0A5B840494}">
      <dgm:prSet phldrT="[Tekst]"/>
      <dgm:spPr/>
      <dgm:t>
        <a:bodyPr/>
        <a:lstStyle/>
        <a:p>
          <a:r>
            <a:rPr lang="nl-NL" dirty="0"/>
            <a:t>Individuen delen beelden over verschillen</a:t>
          </a:r>
        </a:p>
      </dgm:t>
    </dgm:pt>
    <dgm:pt modelId="{45CC63F4-ACA3-48D9-8914-9C7F950F500B}" type="parTrans" cxnId="{87C4FD77-1580-497A-A6C1-F5EB72DDE1AE}">
      <dgm:prSet/>
      <dgm:spPr/>
      <dgm:t>
        <a:bodyPr/>
        <a:lstStyle/>
        <a:p>
          <a:endParaRPr lang="nl-NL"/>
        </a:p>
      </dgm:t>
    </dgm:pt>
    <dgm:pt modelId="{E205F051-A686-4578-8706-DEE8FC06A773}" type="sibTrans" cxnId="{87C4FD77-1580-497A-A6C1-F5EB72DDE1AE}">
      <dgm:prSet/>
      <dgm:spPr/>
      <dgm:t>
        <a:bodyPr/>
        <a:lstStyle/>
        <a:p>
          <a:endParaRPr lang="nl-NL"/>
        </a:p>
      </dgm:t>
    </dgm:pt>
    <dgm:pt modelId="{D6935B37-8400-4B9E-A336-D767B38742E3}">
      <dgm:prSet phldrT="[Tekst]"/>
      <dgm:spPr/>
      <dgm:t>
        <a:bodyPr/>
        <a:lstStyle/>
        <a:p>
          <a:r>
            <a:rPr lang="nl-NL" dirty="0"/>
            <a:t>Die beelden bepalen een ongelijke waardering </a:t>
          </a:r>
        </a:p>
        <a:p>
          <a:r>
            <a:rPr lang="nl-NL" dirty="0"/>
            <a:t>(sociale ongelijkheid)</a:t>
          </a:r>
        </a:p>
      </dgm:t>
    </dgm:pt>
    <dgm:pt modelId="{3361D483-FE04-4EA8-AD9B-55EE405EC520}" type="parTrans" cxnId="{EE06B44B-1FDA-44B5-ABB9-BE304EF132D7}">
      <dgm:prSet/>
      <dgm:spPr/>
      <dgm:t>
        <a:bodyPr/>
        <a:lstStyle/>
        <a:p>
          <a:endParaRPr lang="nl-NL"/>
        </a:p>
      </dgm:t>
    </dgm:pt>
    <dgm:pt modelId="{7D2BD274-F4D6-45D5-B0ED-A8C5C40D5427}" type="sibTrans" cxnId="{EE06B44B-1FDA-44B5-ABB9-BE304EF132D7}">
      <dgm:prSet/>
      <dgm:spPr/>
      <dgm:t>
        <a:bodyPr/>
        <a:lstStyle/>
        <a:p>
          <a:endParaRPr lang="nl-NL"/>
        </a:p>
      </dgm:t>
    </dgm:pt>
    <dgm:pt modelId="{845FA0C2-FD8F-48FB-98CB-DA89C493C306}" type="pres">
      <dgm:prSet presAssocID="{12199392-C18B-44AD-9600-05320F270693}" presName="Name0" presStyleCnt="0">
        <dgm:presLayoutVars>
          <dgm:dir/>
          <dgm:resizeHandles val="exact"/>
        </dgm:presLayoutVars>
      </dgm:prSet>
      <dgm:spPr/>
    </dgm:pt>
    <dgm:pt modelId="{14D3904C-7510-4ADA-A9E7-EA5E95B26DE0}" type="pres">
      <dgm:prSet presAssocID="{74E4630C-CE23-49AD-8EAA-4B0A5B840494}" presName="node" presStyleLbl="node1" presStyleIdx="0" presStyleCnt="2">
        <dgm:presLayoutVars>
          <dgm:bulletEnabled val="1"/>
        </dgm:presLayoutVars>
      </dgm:prSet>
      <dgm:spPr/>
    </dgm:pt>
    <dgm:pt modelId="{7BED16E7-F1C9-47C1-A8F3-B12246AB6958}" type="pres">
      <dgm:prSet presAssocID="{E205F051-A686-4578-8706-DEE8FC06A773}" presName="sibTrans" presStyleLbl="sibTrans2D1" presStyleIdx="0" presStyleCnt="1"/>
      <dgm:spPr/>
    </dgm:pt>
    <dgm:pt modelId="{A3C43A68-BE7E-4FFA-867B-5DF7441B4CC1}" type="pres">
      <dgm:prSet presAssocID="{E205F051-A686-4578-8706-DEE8FC06A773}" presName="connectorText" presStyleLbl="sibTrans2D1" presStyleIdx="0" presStyleCnt="1"/>
      <dgm:spPr/>
    </dgm:pt>
    <dgm:pt modelId="{87B73190-0CAB-47D7-8999-B0314F62BD50}" type="pres">
      <dgm:prSet presAssocID="{D6935B37-8400-4B9E-A336-D767B38742E3}" presName="node" presStyleLbl="node1" presStyleIdx="1" presStyleCnt="2">
        <dgm:presLayoutVars>
          <dgm:bulletEnabled val="1"/>
        </dgm:presLayoutVars>
      </dgm:prSet>
      <dgm:spPr/>
    </dgm:pt>
  </dgm:ptLst>
  <dgm:cxnLst>
    <dgm:cxn modelId="{664FB615-503A-43C8-9C56-FE053A9BC388}" type="presOf" srcId="{D6935B37-8400-4B9E-A336-D767B38742E3}" destId="{87B73190-0CAB-47D7-8999-B0314F62BD50}" srcOrd="0" destOrd="0" presId="urn:microsoft.com/office/officeart/2005/8/layout/process1"/>
    <dgm:cxn modelId="{F35F4F24-4767-4A49-ABEB-028994A6807E}" type="presOf" srcId="{E205F051-A686-4578-8706-DEE8FC06A773}" destId="{A3C43A68-BE7E-4FFA-867B-5DF7441B4CC1}" srcOrd="1" destOrd="0" presId="urn:microsoft.com/office/officeart/2005/8/layout/process1"/>
    <dgm:cxn modelId="{0B00C83F-4790-4FD1-A510-F7C268F3E01B}" type="presOf" srcId="{12199392-C18B-44AD-9600-05320F270693}" destId="{845FA0C2-FD8F-48FB-98CB-DA89C493C306}" srcOrd="0" destOrd="0" presId="urn:microsoft.com/office/officeart/2005/8/layout/process1"/>
    <dgm:cxn modelId="{49300B64-2B5D-4CC8-9693-A41A7FC34EA6}" type="presOf" srcId="{74E4630C-CE23-49AD-8EAA-4B0A5B840494}" destId="{14D3904C-7510-4ADA-A9E7-EA5E95B26DE0}" srcOrd="0" destOrd="0" presId="urn:microsoft.com/office/officeart/2005/8/layout/process1"/>
    <dgm:cxn modelId="{EE06B44B-1FDA-44B5-ABB9-BE304EF132D7}" srcId="{12199392-C18B-44AD-9600-05320F270693}" destId="{D6935B37-8400-4B9E-A336-D767B38742E3}" srcOrd="1" destOrd="0" parTransId="{3361D483-FE04-4EA8-AD9B-55EE405EC520}" sibTransId="{7D2BD274-F4D6-45D5-B0ED-A8C5C40D5427}"/>
    <dgm:cxn modelId="{87C4FD77-1580-497A-A6C1-F5EB72DDE1AE}" srcId="{12199392-C18B-44AD-9600-05320F270693}" destId="{74E4630C-CE23-49AD-8EAA-4B0A5B840494}" srcOrd="0" destOrd="0" parTransId="{45CC63F4-ACA3-48D9-8914-9C7F950F500B}" sibTransId="{E205F051-A686-4578-8706-DEE8FC06A773}"/>
    <dgm:cxn modelId="{4E8EDC85-0A6B-4FBC-9D7B-BC22B4F590F4}" type="presOf" srcId="{E205F051-A686-4578-8706-DEE8FC06A773}" destId="{7BED16E7-F1C9-47C1-A8F3-B12246AB6958}" srcOrd="0" destOrd="0" presId="urn:microsoft.com/office/officeart/2005/8/layout/process1"/>
    <dgm:cxn modelId="{4C06724D-A0DC-423C-9B1C-BFEC1E4E80F3}" type="presParOf" srcId="{845FA0C2-FD8F-48FB-98CB-DA89C493C306}" destId="{14D3904C-7510-4ADA-A9E7-EA5E95B26DE0}" srcOrd="0" destOrd="0" presId="urn:microsoft.com/office/officeart/2005/8/layout/process1"/>
    <dgm:cxn modelId="{892F02EC-A8E4-4780-9EA1-16BDB641E0DF}" type="presParOf" srcId="{845FA0C2-FD8F-48FB-98CB-DA89C493C306}" destId="{7BED16E7-F1C9-47C1-A8F3-B12246AB6958}" srcOrd="1" destOrd="0" presId="urn:microsoft.com/office/officeart/2005/8/layout/process1"/>
    <dgm:cxn modelId="{AD299A84-ED35-4FBA-9820-47BF087B6E8D}" type="presParOf" srcId="{7BED16E7-F1C9-47C1-A8F3-B12246AB6958}" destId="{A3C43A68-BE7E-4FFA-867B-5DF7441B4CC1}" srcOrd="0" destOrd="0" presId="urn:microsoft.com/office/officeart/2005/8/layout/process1"/>
    <dgm:cxn modelId="{A07BF270-406F-4E8A-A830-0D5A656D2A64}" type="presParOf" srcId="{845FA0C2-FD8F-48FB-98CB-DA89C493C306}" destId="{87B73190-0CAB-47D7-8999-B0314F62BD5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99392-C18B-44AD-9600-05320F270693}" type="doc">
      <dgm:prSet loTypeId="urn:microsoft.com/office/officeart/2005/8/layout/process1" loCatId="process" qsTypeId="urn:microsoft.com/office/officeart/2005/8/quickstyle/simple1" qsCatId="simple" csTypeId="urn:microsoft.com/office/officeart/2005/8/colors/accent1_2" csCatId="accent1" phldr="1"/>
      <dgm:spPr/>
    </dgm:pt>
    <dgm:pt modelId="{74E4630C-CE23-49AD-8EAA-4B0A5B840494}">
      <dgm:prSet phldrT="[Tekst]"/>
      <dgm:spPr/>
      <dgm:t>
        <a:bodyPr/>
        <a:lstStyle/>
        <a:p>
          <a:r>
            <a:rPr lang="nl-NL" dirty="0"/>
            <a:t>Actoren streven naar nutsmaximalisatie</a:t>
          </a:r>
        </a:p>
      </dgm:t>
    </dgm:pt>
    <dgm:pt modelId="{45CC63F4-ACA3-48D9-8914-9C7F950F500B}" type="parTrans" cxnId="{87C4FD77-1580-497A-A6C1-F5EB72DDE1AE}">
      <dgm:prSet/>
      <dgm:spPr/>
      <dgm:t>
        <a:bodyPr/>
        <a:lstStyle/>
        <a:p>
          <a:endParaRPr lang="nl-NL"/>
        </a:p>
      </dgm:t>
    </dgm:pt>
    <dgm:pt modelId="{E205F051-A686-4578-8706-DEE8FC06A773}" type="sibTrans" cxnId="{87C4FD77-1580-497A-A6C1-F5EB72DDE1AE}">
      <dgm:prSet/>
      <dgm:spPr/>
      <dgm:t>
        <a:bodyPr/>
        <a:lstStyle/>
        <a:p>
          <a:endParaRPr lang="nl-NL"/>
        </a:p>
      </dgm:t>
    </dgm:pt>
    <dgm:pt modelId="{D6935B37-8400-4B9E-A336-D767B38742E3}">
      <dgm:prSet phldrT="[Tekst]"/>
      <dgm:spPr/>
      <dgm:t>
        <a:bodyPr/>
        <a:lstStyle/>
        <a:p>
          <a:r>
            <a:rPr lang="nl-NL" dirty="0"/>
            <a:t>Al die keuzes leiden tot sociale ongelijkheid</a:t>
          </a:r>
        </a:p>
      </dgm:t>
    </dgm:pt>
    <dgm:pt modelId="{3361D483-FE04-4EA8-AD9B-55EE405EC520}" type="parTrans" cxnId="{EE06B44B-1FDA-44B5-ABB9-BE304EF132D7}">
      <dgm:prSet/>
      <dgm:spPr/>
      <dgm:t>
        <a:bodyPr/>
        <a:lstStyle/>
        <a:p>
          <a:endParaRPr lang="nl-NL"/>
        </a:p>
      </dgm:t>
    </dgm:pt>
    <dgm:pt modelId="{7D2BD274-F4D6-45D5-B0ED-A8C5C40D5427}" type="sibTrans" cxnId="{EE06B44B-1FDA-44B5-ABB9-BE304EF132D7}">
      <dgm:prSet/>
      <dgm:spPr/>
      <dgm:t>
        <a:bodyPr/>
        <a:lstStyle/>
        <a:p>
          <a:endParaRPr lang="nl-NL"/>
        </a:p>
      </dgm:t>
    </dgm:pt>
    <dgm:pt modelId="{845FA0C2-FD8F-48FB-98CB-DA89C493C306}" type="pres">
      <dgm:prSet presAssocID="{12199392-C18B-44AD-9600-05320F270693}" presName="Name0" presStyleCnt="0">
        <dgm:presLayoutVars>
          <dgm:dir/>
          <dgm:resizeHandles val="exact"/>
        </dgm:presLayoutVars>
      </dgm:prSet>
      <dgm:spPr/>
    </dgm:pt>
    <dgm:pt modelId="{14D3904C-7510-4ADA-A9E7-EA5E95B26DE0}" type="pres">
      <dgm:prSet presAssocID="{74E4630C-CE23-49AD-8EAA-4B0A5B840494}" presName="node" presStyleLbl="node1" presStyleIdx="0" presStyleCnt="2">
        <dgm:presLayoutVars>
          <dgm:bulletEnabled val="1"/>
        </dgm:presLayoutVars>
      </dgm:prSet>
      <dgm:spPr/>
    </dgm:pt>
    <dgm:pt modelId="{7BED16E7-F1C9-47C1-A8F3-B12246AB6958}" type="pres">
      <dgm:prSet presAssocID="{E205F051-A686-4578-8706-DEE8FC06A773}" presName="sibTrans" presStyleLbl="sibTrans2D1" presStyleIdx="0" presStyleCnt="1"/>
      <dgm:spPr/>
    </dgm:pt>
    <dgm:pt modelId="{A3C43A68-BE7E-4FFA-867B-5DF7441B4CC1}" type="pres">
      <dgm:prSet presAssocID="{E205F051-A686-4578-8706-DEE8FC06A773}" presName="connectorText" presStyleLbl="sibTrans2D1" presStyleIdx="0" presStyleCnt="1"/>
      <dgm:spPr/>
    </dgm:pt>
    <dgm:pt modelId="{87B73190-0CAB-47D7-8999-B0314F62BD50}" type="pres">
      <dgm:prSet presAssocID="{D6935B37-8400-4B9E-A336-D767B38742E3}" presName="node" presStyleLbl="node1" presStyleIdx="1" presStyleCnt="2">
        <dgm:presLayoutVars>
          <dgm:bulletEnabled val="1"/>
        </dgm:presLayoutVars>
      </dgm:prSet>
      <dgm:spPr/>
    </dgm:pt>
  </dgm:ptLst>
  <dgm:cxnLst>
    <dgm:cxn modelId="{664FB615-503A-43C8-9C56-FE053A9BC388}" type="presOf" srcId="{D6935B37-8400-4B9E-A336-D767B38742E3}" destId="{87B73190-0CAB-47D7-8999-B0314F62BD50}" srcOrd="0" destOrd="0" presId="urn:microsoft.com/office/officeart/2005/8/layout/process1"/>
    <dgm:cxn modelId="{F35F4F24-4767-4A49-ABEB-028994A6807E}" type="presOf" srcId="{E205F051-A686-4578-8706-DEE8FC06A773}" destId="{A3C43A68-BE7E-4FFA-867B-5DF7441B4CC1}" srcOrd="1" destOrd="0" presId="urn:microsoft.com/office/officeart/2005/8/layout/process1"/>
    <dgm:cxn modelId="{0B00C83F-4790-4FD1-A510-F7C268F3E01B}" type="presOf" srcId="{12199392-C18B-44AD-9600-05320F270693}" destId="{845FA0C2-FD8F-48FB-98CB-DA89C493C306}" srcOrd="0" destOrd="0" presId="urn:microsoft.com/office/officeart/2005/8/layout/process1"/>
    <dgm:cxn modelId="{49300B64-2B5D-4CC8-9693-A41A7FC34EA6}" type="presOf" srcId="{74E4630C-CE23-49AD-8EAA-4B0A5B840494}" destId="{14D3904C-7510-4ADA-A9E7-EA5E95B26DE0}" srcOrd="0" destOrd="0" presId="urn:microsoft.com/office/officeart/2005/8/layout/process1"/>
    <dgm:cxn modelId="{EE06B44B-1FDA-44B5-ABB9-BE304EF132D7}" srcId="{12199392-C18B-44AD-9600-05320F270693}" destId="{D6935B37-8400-4B9E-A336-D767B38742E3}" srcOrd="1" destOrd="0" parTransId="{3361D483-FE04-4EA8-AD9B-55EE405EC520}" sibTransId="{7D2BD274-F4D6-45D5-B0ED-A8C5C40D5427}"/>
    <dgm:cxn modelId="{87C4FD77-1580-497A-A6C1-F5EB72DDE1AE}" srcId="{12199392-C18B-44AD-9600-05320F270693}" destId="{74E4630C-CE23-49AD-8EAA-4B0A5B840494}" srcOrd="0" destOrd="0" parTransId="{45CC63F4-ACA3-48D9-8914-9C7F950F500B}" sibTransId="{E205F051-A686-4578-8706-DEE8FC06A773}"/>
    <dgm:cxn modelId="{4E8EDC85-0A6B-4FBC-9D7B-BC22B4F590F4}" type="presOf" srcId="{E205F051-A686-4578-8706-DEE8FC06A773}" destId="{7BED16E7-F1C9-47C1-A8F3-B12246AB6958}" srcOrd="0" destOrd="0" presId="urn:microsoft.com/office/officeart/2005/8/layout/process1"/>
    <dgm:cxn modelId="{4C06724D-A0DC-423C-9B1C-BFEC1E4E80F3}" type="presParOf" srcId="{845FA0C2-FD8F-48FB-98CB-DA89C493C306}" destId="{14D3904C-7510-4ADA-A9E7-EA5E95B26DE0}" srcOrd="0" destOrd="0" presId="urn:microsoft.com/office/officeart/2005/8/layout/process1"/>
    <dgm:cxn modelId="{892F02EC-A8E4-4780-9EA1-16BDB641E0DF}" type="presParOf" srcId="{845FA0C2-FD8F-48FB-98CB-DA89C493C306}" destId="{7BED16E7-F1C9-47C1-A8F3-B12246AB6958}" srcOrd="1" destOrd="0" presId="urn:microsoft.com/office/officeart/2005/8/layout/process1"/>
    <dgm:cxn modelId="{AD299A84-ED35-4FBA-9820-47BF087B6E8D}" type="presParOf" srcId="{7BED16E7-F1C9-47C1-A8F3-B12246AB6958}" destId="{A3C43A68-BE7E-4FFA-867B-5DF7441B4CC1}" srcOrd="0" destOrd="0" presId="urn:microsoft.com/office/officeart/2005/8/layout/process1"/>
    <dgm:cxn modelId="{A07BF270-406F-4E8A-A830-0D5A656D2A64}" type="presParOf" srcId="{845FA0C2-FD8F-48FB-98CB-DA89C493C306}" destId="{87B73190-0CAB-47D7-8999-B0314F62BD5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3904C-7510-4ADA-A9E7-EA5E95B26DE0}">
      <dsp:nvSpPr>
        <dsp:cNvPr id="0" name=""/>
        <dsp:cNvSpPr/>
      </dsp:nvSpPr>
      <dsp:spPr>
        <a:xfrm>
          <a:off x="7233" y="1614418"/>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De samenleving streeft naar stabiliteit</a:t>
          </a:r>
        </a:p>
      </dsp:txBody>
      <dsp:txXfrm>
        <a:off x="45225" y="1652410"/>
        <a:ext cx="2085893" cy="1221142"/>
      </dsp:txXfrm>
    </dsp:sp>
    <dsp:sp modelId="{7BED16E7-F1C9-47C1-A8F3-B12246AB6958}">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2385298" y="2102137"/>
        <a:ext cx="320822" cy="321687"/>
      </dsp:txXfrm>
    </dsp:sp>
    <dsp:sp modelId="{A0FB5946-4020-4F3D-9C61-08409BAA3C98}">
      <dsp:nvSpPr>
        <dsp:cNvPr id="0" name=""/>
        <dsp:cNvSpPr/>
      </dsp:nvSpPr>
      <dsp:spPr>
        <a:xfrm>
          <a:off x="3033861" y="1614418"/>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Daarom worden sommige functies meer gewaardeerd dan andere</a:t>
          </a:r>
        </a:p>
      </dsp:txBody>
      <dsp:txXfrm>
        <a:off x="3071853" y="1652410"/>
        <a:ext cx="2085893" cy="1221142"/>
      </dsp:txXfrm>
    </dsp:sp>
    <dsp:sp modelId="{5DF05238-3625-4202-9824-7E444E58EA65}">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nl-NL" sz="1500" kern="1200"/>
        </a:p>
      </dsp:txBody>
      <dsp:txXfrm>
        <a:off x="5411926" y="2102137"/>
        <a:ext cx="320822" cy="321687"/>
      </dsp:txXfrm>
    </dsp:sp>
    <dsp:sp modelId="{87B73190-0CAB-47D7-8999-B0314F62BD50}">
      <dsp:nvSpPr>
        <dsp:cNvPr id="0" name=""/>
        <dsp:cNvSpPr/>
      </dsp:nvSpPr>
      <dsp:spPr>
        <a:xfrm>
          <a:off x="6060489" y="1614418"/>
          <a:ext cx="2161877" cy="1297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Die waardering leidt tot sociale ongelijkheid</a:t>
          </a:r>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3904C-7510-4ADA-A9E7-EA5E95B26DE0}">
      <dsp:nvSpPr>
        <dsp:cNvPr id="0" name=""/>
        <dsp:cNvSpPr/>
      </dsp:nvSpPr>
      <dsp:spPr>
        <a:xfrm>
          <a:off x="7233"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Machtsverschillen tussen groepen bepalen welke groep meer en welke minder hulpbronnen krijgen</a:t>
          </a:r>
        </a:p>
      </dsp:txBody>
      <dsp:txXfrm>
        <a:off x="59471" y="1423445"/>
        <a:ext cx="2057401" cy="1679072"/>
      </dsp:txXfrm>
    </dsp:sp>
    <dsp:sp modelId="{7BED16E7-F1C9-47C1-A8F3-B12246AB6958}">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2385298" y="2102137"/>
        <a:ext cx="320822" cy="321687"/>
      </dsp:txXfrm>
    </dsp:sp>
    <dsp:sp modelId="{87B73190-0CAB-47D7-8999-B0314F62BD50}">
      <dsp:nvSpPr>
        <dsp:cNvPr id="0" name=""/>
        <dsp:cNvSpPr/>
      </dsp:nvSpPr>
      <dsp:spPr>
        <a:xfrm>
          <a:off x="3033861"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Dit leidt tot sociale ongelijkheid</a:t>
          </a:r>
        </a:p>
      </dsp:txBody>
      <dsp:txXfrm>
        <a:off x="3086099" y="1423445"/>
        <a:ext cx="2057401" cy="1679072"/>
      </dsp:txXfrm>
    </dsp:sp>
    <dsp:sp modelId="{CF66AED5-F883-4205-B416-A158AA63DFE6}">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5411926" y="2102137"/>
        <a:ext cx="320822" cy="321687"/>
      </dsp:txXfrm>
    </dsp:sp>
    <dsp:sp modelId="{70C44B94-209C-491A-8D5E-B3DBE5639D6D}">
      <dsp:nvSpPr>
        <dsp:cNvPr id="0" name=""/>
        <dsp:cNvSpPr/>
      </dsp:nvSpPr>
      <dsp:spPr>
        <a:xfrm>
          <a:off x="6060489" y="1371207"/>
          <a:ext cx="2161877" cy="1783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Dit leidt tot conflicten in de samenleving</a:t>
          </a:r>
        </a:p>
      </dsp:txBody>
      <dsp:txXfrm>
        <a:off x="6112727" y="1423445"/>
        <a:ext cx="2057401" cy="167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3904C-7510-4ADA-A9E7-EA5E95B26DE0}">
      <dsp:nvSpPr>
        <dsp:cNvPr id="0" name=""/>
        <dsp:cNvSpPr/>
      </dsp:nvSpPr>
      <dsp:spPr>
        <a:xfrm>
          <a:off x="1607"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Individuen delen beelden over verschillen</a:t>
          </a:r>
        </a:p>
      </dsp:txBody>
      <dsp:txXfrm>
        <a:off x="61843" y="1294919"/>
        <a:ext cx="3307188" cy="1936124"/>
      </dsp:txXfrm>
    </dsp:sp>
    <dsp:sp modelId="{7BED16E7-F1C9-47C1-A8F3-B12246AB6958}">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nl-NL" sz="2300" kern="1200"/>
        </a:p>
      </dsp:txBody>
      <dsp:txXfrm>
        <a:off x="3772033" y="2007963"/>
        <a:ext cx="508665" cy="510035"/>
      </dsp:txXfrm>
    </dsp:sp>
    <dsp:sp modelId="{87B73190-0CAB-47D7-8999-B0314F62BD50}">
      <dsp:nvSpPr>
        <dsp:cNvPr id="0" name=""/>
        <dsp:cNvSpPr/>
      </dsp:nvSpPr>
      <dsp:spPr>
        <a:xfrm>
          <a:off x="4800332"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Die beelden bepalen een ongelijke waardering </a:t>
          </a:r>
        </a:p>
        <a:p>
          <a:pPr marL="0" lvl="0" indent="0" algn="ctr" defTabSz="1244600">
            <a:lnSpc>
              <a:spcPct val="90000"/>
            </a:lnSpc>
            <a:spcBef>
              <a:spcPct val="0"/>
            </a:spcBef>
            <a:spcAft>
              <a:spcPct val="35000"/>
            </a:spcAft>
            <a:buNone/>
          </a:pPr>
          <a:r>
            <a:rPr lang="nl-NL" sz="2800" kern="1200" dirty="0"/>
            <a:t>(sociale ongelijkheid)</a:t>
          </a:r>
        </a:p>
      </dsp:txBody>
      <dsp:txXfrm>
        <a:off x="4860568" y="1294919"/>
        <a:ext cx="3307188" cy="1936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3904C-7510-4ADA-A9E7-EA5E95B26DE0}">
      <dsp:nvSpPr>
        <dsp:cNvPr id="0" name=""/>
        <dsp:cNvSpPr/>
      </dsp:nvSpPr>
      <dsp:spPr>
        <a:xfrm>
          <a:off x="1607"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a:t>Actoren streven naar nutsmaximalisatie</a:t>
          </a:r>
        </a:p>
      </dsp:txBody>
      <dsp:txXfrm>
        <a:off x="61843" y="1294919"/>
        <a:ext cx="3307188" cy="1936124"/>
      </dsp:txXfrm>
    </dsp:sp>
    <dsp:sp modelId="{7BED16E7-F1C9-47C1-A8F3-B12246AB6958}">
      <dsp:nvSpPr>
        <dsp:cNvPr id="0" name=""/>
        <dsp:cNvSpPr/>
      </dsp:nvSpPr>
      <dsp:spPr>
        <a:xfrm>
          <a:off x="3772033" y="1837951"/>
          <a:ext cx="726664" cy="850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nl-NL" sz="2600" kern="1200"/>
        </a:p>
      </dsp:txBody>
      <dsp:txXfrm>
        <a:off x="3772033" y="2007963"/>
        <a:ext cx="508665" cy="510035"/>
      </dsp:txXfrm>
    </dsp:sp>
    <dsp:sp modelId="{87B73190-0CAB-47D7-8999-B0314F62BD50}">
      <dsp:nvSpPr>
        <dsp:cNvPr id="0" name=""/>
        <dsp:cNvSpPr/>
      </dsp:nvSpPr>
      <dsp:spPr>
        <a:xfrm>
          <a:off x="4800332" y="1234683"/>
          <a:ext cx="3427660" cy="20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NL" sz="3200" kern="1200" dirty="0"/>
            <a:t>Al die keuzes leiden tot sociale ongelijkheid</a:t>
          </a:r>
        </a:p>
      </dsp:txBody>
      <dsp:txXfrm>
        <a:off x="4860568" y="1294919"/>
        <a:ext cx="3307188" cy="1936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0979FD2-2D8C-4132-974D-2DDB98670034}" type="datetimeFigureOut">
              <a:rPr lang="nl-NL" smtClean="0"/>
              <a:t>28-2-2019</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Seneca scholingsmiddag pagina 2</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99536-A9CD-4A1C-8344-D30B7994355B}" type="slidenum">
              <a:rPr lang="nl-NL" smtClean="0"/>
              <a:t>‹nr.›</a:t>
            </a:fld>
            <a:endParaRPr lang="nl-NL"/>
          </a:p>
        </p:txBody>
      </p:sp>
    </p:spTree>
    <p:extLst>
      <p:ext uri="{BB962C8B-B14F-4D97-AF65-F5344CB8AC3E}">
        <p14:creationId xmlns:p14="http://schemas.microsoft.com/office/powerpoint/2010/main" val="282077042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1E2EE21-B662-1747-8543-42D5A05BE4CC}" type="datetimeFigureOut">
              <a:rPr lang="nl-NL" smtClean="0"/>
              <a:t>28-2-2019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Seneca scholingsmiddag pagina 2</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2B64A-C0D6-A442-83A1-74C0C8A27C14}" type="slidenum">
              <a:rPr lang="nl-NL" smtClean="0"/>
              <a:t>‹nr.›</a:t>
            </a:fld>
            <a:endParaRPr lang="nl-NL"/>
          </a:p>
        </p:txBody>
      </p:sp>
    </p:spTree>
    <p:extLst>
      <p:ext uri="{BB962C8B-B14F-4D97-AF65-F5344CB8AC3E}">
        <p14:creationId xmlns:p14="http://schemas.microsoft.com/office/powerpoint/2010/main" val="78406016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8569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308379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18154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101115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84128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401934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11941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71334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2442847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8868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a:t>
            </a:r>
            <a:r>
              <a:rPr lang="nl-NL" baseline="0" dirty="0"/>
              <a:t> zaken: </a:t>
            </a:r>
            <a:r>
              <a:rPr lang="nl-NL" baseline="0" dirty="0" err="1"/>
              <a:t>pta</a:t>
            </a:r>
            <a:r>
              <a:rPr lang="nl-NL" baseline="0" dirty="0"/>
              <a:t>, digitale toetsenbank </a:t>
            </a:r>
          </a:p>
          <a:p>
            <a:endParaRPr lang="nl-NL" dirty="0"/>
          </a:p>
        </p:txBody>
      </p:sp>
      <p:sp>
        <p:nvSpPr>
          <p:cNvPr id="5" name="Footer Placeholder 4"/>
          <p:cNvSpPr>
            <a:spLocks noGrp="1"/>
          </p:cNvSpPr>
          <p:nvPr>
            <p:ph type="ftr" sz="quarter" idx="11"/>
          </p:nvPr>
        </p:nvSpPr>
        <p:spPr/>
        <p:txBody>
          <a:bodyPr/>
          <a:lstStyle/>
          <a:p>
            <a:r>
              <a:rPr lang="nl-NL"/>
              <a:t>Seneca scholingsmiddag pagina 2</a:t>
            </a:r>
          </a:p>
        </p:txBody>
      </p:sp>
    </p:spTree>
    <p:extLst>
      <p:ext uri="{BB962C8B-B14F-4D97-AF65-F5344CB8AC3E}">
        <p14:creationId xmlns:p14="http://schemas.microsoft.com/office/powerpoint/2010/main" val="195522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69697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72614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2269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47316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260187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48549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2C98B89-68B3-0946-906B-2874DE1D4C48}" type="datetimeFigureOut">
              <a:rPr lang="nl-NL" smtClean="0"/>
              <a:t>28-2-2019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89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2C98B89-68B3-0946-906B-2874DE1D4C48}" type="datetimeFigureOut">
              <a:rPr lang="nl-NL" smtClean="0"/>
              <a:t>28-2-2019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54452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98B89-68B3-0946-906B-2874DE1D4C48}" type="datetimeFigureOut">
              <a:rPr lang="nl-NL" smtClean="0"/>
              <a:t>28-2-2019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07045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175641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2C98B89-68B3-0946-906B-2874DE1D4C48}" type="datetimeFigureOut">
              <a:rPr lang="nl-NL" smtClean="0"/>
              <a:t>28-2-2019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490E5D9-449F-4B42-B3E0-E1CBD523203D}" type="slidenum">
              <a:rPr lang="nl-NL" smtClean="0"/>
              <a:t>‹nr.›</a:t>
            </a:fld>
            <a:endParaRPr lang="nl-NL"/>
          </a:p>
        </p:txBody>
      </p:sp>
    </p:spTree>
    <p:extLst>
      <p:ext uri="{BB962C8B-B14F-4D97-AF65-F5344CB8AC3E}">
        <p14:creationId xmlns:p14="http://schemas.microsoft.com/office/powerpoint/2010/main" val="328949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98B89-68B3-0946-906B-2874DE1D4C48}" type="datetimeFigureOut">
              <a:rPr lang="nl-NL" smtClean="0"/>
              <a:t>28-2-2019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0E5D9-449F-4B42-B3E0-E1CBD523203D}" type="slidenum">
              <a:rPr lang="nl-NL" smtClean="0"/>
              <a:t>‹nr.›</a:t>
            </a:fld>
            <a:endParaRPr lang="nl-NL"/>
          </a:p>
        </p:txBody>
      </p:sp>
    </p:spTree>
    <p:extLst>
      <p:ext uri="{BB962C8B-B14F-4D97-AF65-F5344CB8AC3E}">
        <p14:creationId xmlns:p14="http://schemas.microsoft.com/office/powerpoint/2010/main" val="581556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maatschappij-wetenschappen.nl/vwo/vwo-H06/3paragraaf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10.1 Industriële revolutie</a:t>
            </a:r>
          </a:p>
        </p:txBody>
      </p:sp>
    </p:spTree>
    <p:extLst>
      <p:ext uri="{BB962C8B-B14F-4D97-AF65-F5344CB8AC3E}">
        <p14:creationId xmlns:p14="http://schemas.microsoft.com/office/powerpoint/2010/main" val="58528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Conflict-paradigma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rPr>
              <a:t>Ongelijkheid is de kern van elke samenleving en het </a:t>
            </a:r>
            <a:r>
              <a:rPr lang="nl-NL" sz="2000" dirty="0" err="1">
                <a:latin typeface="Helvetica" charset="0"/>
                <a:ea typeface="Helvetica" charset="0"/>
                <a:cs typeface="Helvetica" charset="0"/>
              </a:rPr>
              <a:t>studie-object</a:t>
            </a:r>
            <a:r>
              <a:rPr lang="nl-NL" sz="2000" dirty="0">
                <a:latin typeface="Helvetica" charset="0"/>
                <a:ea typeface="Helvetica" charset="0"/>
                <a:cs typeface="Helvetica" charset="0"/>
              </a:rPr>
              <a:t> van conflictsociologen. De oorzaak komt door een verschil in macht tussen verschillende groepen. De groep met macht heeft meer hulpbronnen en buit de andere groep uit. </a:t>
            </a:r>
          </a:p>
          <a:p>
            <a:pPr algn="just">
              <a:lnSpc>
                <a:spcPct val="160000"/>
              </a:lnSpc>
            </a:pPr>
            <a:r>
              <a:rPr lang="nl-NL" sz="2000" dirty="0">
                <a:latin typeface="Helvetica" charset="0"/>
                <a:ea typeface="Helvetica" charset="0"/>
                <a:cs typeface="Helvetica" charset="0"/>
              </a:rPr>
              <a:t>Kortom: ongelijkheid bestaat in elke samenleving omdat verschillende groepen uit zijn op eigenbelang. Dit leidt tot conflicten.</a:t>
            </a:r>
          </a:p>
          <a:p>
            <a:pPr algn="just">
              <a:lnSpc>
                <a:spcPct val="160000"/>
              </a:lnSpc>
            </a:pPr>
            <a:r>
              <a:rPr lang="nl-NL" sz="2000" dirty="0">
                <a:latin typeface="Helvetica" charset="0"/>
                <a:ea typeface="Helvetica" charset="0"/>
                <a:cs typeface="Helvetica" charset="0"/>
              </a:rPr>
              <a:t>Een voorbeeld van een theorie gebaseerd op het conflict-paradigma is die van Karl Marx (p.89 Seneca lesboek deel 2). </a:t>
            </a:r>
          </a:p>
        </p:txBody>
      </p:sp>
    </p:spTree>
    <p:extLst>
      <p:ext uri="{BB962C8B-B14F-4D97-AF65-F5344CB8AC3E}">
        <p14:creationId xmlns:p14="http://schemas.microsoft.com/office/powerpoint/2010/main" val="131548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Conflict-paradigma</a:t>
            </a:r>
          </a:p>
        </p:txBody>
      </p:sp>
      <p:sp>
        <p:nvSpPr>
          <p:cNvPr id="4" name="Tijdelijke aanduiding voor inhoud 3">
            <a:extLst>
              <a:ext uri="{FF2B5EF4-FFF2-40B4-BE49-F238E27FC236}">
                <a16:creationId xmlns:a16="http://schemas.microsoft.com/office/drawing/2014/main" id="{39A16280-CD1C-4309-BFC9-C609CDD744E9}"/>
              </a:ext>
            </a:extLst>
          </p:cNvPr>
          <p:cNvSpPr>
            <a:spLocks noGrp="1"/>
          </p:cNvSpPr>
          <p:nvPr>
            <p:ph idx="1"/>
          </p:nvPr>
        </p:nvSpPr>
        <p:spPr/>
        <p:txBody>
          <a:bodyPr/>
          <a:lstStyle/>
          <a:p>
            <a:endParaRPr lang="nl-NL"/>
          </a:p>
        </p:txBody>
      </p:sp>
      <p:graphicFrame>
        <p:nvGraphicFramePr>
          <p:cNvPr id="6" name="Tijdelijke aanduiding voor inhoud 3">
            <a:extLst>
              <a:ext uri="{FF2B5EF4-FFF2-40B4-BE49-F238E27FC236}">
                <a16:creationId xmlns:a16="http://schemas.microsoft.com/office/drawing/2014/main" id="{9620091F-9DC1-48FF-90E8-A63276F316D9}"/>
              </a:ext>
            </a:extLst>
          </p:cNvPr>
          <p:cNvGraphicFramePr>
            <a:graphicFrameLocks/>
          </p:cNvGraphicFramePr>
          <p:nvPr>
            <p:extLst>
              <p:ext uri="{D42A27DB-BD31-4B8C-83A1-F6EECF244321}">
                <p14:modId xmlns:p14="http://schemas.microsoft.com/office/powerpoint/2010/main" val="4157884171"/>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61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fontScale="90000"/>
          </a:bodyPr>
          <a:lstStyle/>
          <a:p>
            <a:pPr algn="l"/>
            <a:r>
              <a:rPr lang="nl-NL" dirty="0">
                <a:solidFill>
                  <a:schemeClr val="bg1"/>
                </a:solidFill>
              </a:rPr>
              <a:t>Sociaalconstructivisme-paradigma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Gedrag van mensen wordt bepaald door hoe zij (gezamenlijk) de werkelijkheid zien, wat ze denken dat waar is.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De sociale wereld bestaat uit denkbeelden (sociale werkelijkheid) over de materiële wereld (de maatschappelijke werkelijkheid) die ontstaan door interactie met mensen.</a:t>
            </a:r>
          </a:p>
          <a:p>
            <a:pPr algn="just">
              <a:lnSpc>
                <a:spcPct val="160000"/>
              </a:lnSpc>
            </a:pPr>
            <a:endParaRPr lang="nl-NL" sz="2000" dirty="0">
              <a:latin typeface="Helvetica" charset="0"/>
              <a:ea typeface="Helvetica" charset="0"/>
              <a:cs typeface="Helvetica" charset="0"/>
            </a:endParaRPr>
          </a:p>
        </p:txBody>
      </p:sp>
    </p:spTree>
    <p:extLst>
      <p:ext uri="{BB962C8B-B14F-4D97-AF65-F5344CB8AC3E}">
        <p14:creationId xmlns:p14="http://schemas.microsoft.com/office/powerpoint/2010/main" val="118474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fontScale="90000"/>
          </a:bodyPr>
          <a:lstStyle/>
          <a:p>
            <a:pPr algn="l"/>
            <a:r>
              <a:rPr lang="nl-NL" dirty="0">
                <a:solidFill>
                  <a:schemeClr val="bg1"/>
                </a:solidFill>
              </a:rPr>
              <a:t>Sociaalconstructivisme-paradigma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rPr>
              <a:t>Ongelijkheid is een ‘construct’: een gedeeld beeld tussen individuen in een samenleving. Het hangt van deze constructen (beelden) af welke verschillen op welke wijze worden gewaardeerd. </a:t>
            </a:r>
          </a:p>
          <a:p>
            <a:pPr algn="just">
              <a:lnSpc>
                <a:spcPct val="160000"/>
              </a:lnSpc>
            </a:pPr>
            <a:r>
              <a:rPr lang="nl-NL" sz="2000" dirty="0">
                <a:latin typeface="Helvetica" charset="0"/>
                <a:ea typeface="Helvetica" charset="0"/>
                <a:cs typeface="Helvetica" charset="0"/>
              </a:rPr>
              <a:t>Kortom: ongelijkheid is een idee in een cultuur dat onder invloed van socialisatie langzaam kan veranderen in een samenleving.</a:t>
            </a:r>
          </a:p>
          <a:p>
            <a:pPr algn="just">
              <a:lnSpc>
                <a:spcPct val="160000"/>
              </a:lnSpc>
            </a:pPr>
            <a:r>
              <a:rPr lang="nl-NL" sz="2000" dirty="0">
                <a:latin typeface="Helvetica" charset="0"/>
                <a:ea typeface="Helvetica" charset="0"/>
                <a:cs typeface="Helvetica" charset="0"/>
              </a:rPr>
              <a:t>Een voorbeeld van een theorie gebaseerd op het sociaalconstructivisme-paradigma is die van Edwin Ray Guthrie (p.89 Seneca lesboek deel 2) over een ‘</a:t>
            </a:r>
            <a:r>
              <a:rPr lang="nl-NL" sz="2000" dirty="0" err="1">
                <a:latin typeface="Helvetica" charset="0"/>
                <a:ea typeface="Helvetica" charset="0"/>
                <a:cs typeface="Helvetica" charset="0"/>
              </a:rPr>
              <a:t>ugly</a:t>
            </a:r>
            <a:r>
              <a:rPr lang="nl-NL" sz="2000" dirty="0">
                <a:latin typeface="Helvetica" charset="0"/>
                <a:ea typeface="Helvetica" charset="0"/>
                <a:cs typeface="Helvetica" charset="0"/>
              </a:rPr>
              <a:t> </a:t>
            </a:r>
            <a:r>
              <a:rPr lang="nl-NL" sz="2000" dirty="0" err="1">
                <a:latin typeface="Helvetica" charset="0"/>
                <a:ea typeface="Helvetica" charset="0"/>
                <a:cs typeface="Helvetica" charset="0"/>
              </a:rPr>
              <a:t>duckling</a:t>
            </a:r>
            <a:r>
              <a:rPr lang="nl-NL" sz="2000" dirty="0">
                <a:latin typeface="Helvetica" charset="0"/>
                <a:ea typeface="Helvetica" charset="0"/>
                <a:cs typeface="Helvetica" charset="0"/>
              </a:rPr>
              <a:t>’. </a:t>
            </a:r>
          </a:p>
        </p:txBody>
      </p:sp>
    </p:spTree>
    <p:extLst>
      <p:ext uri="{BB962C8B-B14F-4D97-AF65-F5344CB8AC3E}">
        <p14:creationId xmlns:p14="http://schemas.microsoft.com/office/powerpoint/2010/main" val="214954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fontScale="90000"/>
          </a:bodyPr>
          <a:lstStyle/>
          <a:p>
            <a:pPr algn="l"/>
            <a:r>
              <a:rPr lang="nl-NL" dirty="0">
                <a:solidFill>
                  <a:schemeClr val="bg1"/>
                </a:solidFill>
              </a:rPr>
              <a:t>Sociaalconstructivisme-paradigma</a:t>
            </a:r>
          </a:p>
        </p:txBody>
      </p:sp>
      <p:sp>
        <p:nvSpPr>
          <p:cNvPr id="4" name="Tijdelijke aanduiding voor inhoud 3">
            <a:extLst>
              <a:ext uri="{FF2B5EF4-FFF2-40B4-BE49-F238E27FC236}">
                <a16:creationId xmlns:a16="http://schemas.microsoft.com/office/drawing/2014/main" id="{FBE90756-865F-4F32-AE4C-1D2D870B5AFA}"/>
              </a:ext>
            </a:extLst>
          </p:cNvPr>
          <p:cNvSpPr>
            <a:spLocks noGrp="1"/>
          </p:cNvSpPr>
          <p:nvPr>
            <p:ph idx="1"/>
          </p:nvPr>
        </p:nvSpPr>
        <p:spPr/>
        <p:txBody>
          <a:bodyPr/>
          <a:lstStyle/>
          <a:p>
            <a:endParaRPr lang="nl-NL"/>
          </a:p>
        </p:txBody>
      </p:sp>
      <p:graphicFrame>
        <p:nvGraphicFramePr>
          <p:cNvPr id="6" name="Tijdelijke aanduiding voor inhoud 3">
            <a:extLst>
              <a:ext uri="{FF2B5EF4-FFF2-40B4-BE49-F238E27FC236}">
                <a16:creationId xmlns:a16="http://schemas.microsoft.com/office/drawing/2014/main" id="{34D48663-38D9-442B-B203-52FD98AFA2DE}"/>
              </a:ext>
            </a:extLst>
          </p:cNvPr>
          <p:cNvGraphicFramePr>
            <a:graphicFrameLocks/>
          </p:cNvGraphicFramePr>
          <p:nvPr>
            <p:extLst>
              <p:ext uri="{D42A27DB-BD31-4B8C-83A1-F6EECF244321}">
                <p14:modId xmlns:p14="http://schemas.microsoft.com/office/powerpoint/2010/main" val="3009921507"/>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53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Rationele-actor-paradigma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Actoren streven zoveel mogelijk hun eigenbelang na. Bij het maken van keuzes gaan ze voor de meeste voordelen en minste nadelen voor henzelf.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Oftewel: nutsmaximalisatie verklaart het gedrag van individuele actoren. Ze denken rationeel en worden ook wel homo </a:t>
            </a:r>
            <a:r>
              <a:rPr lang="nl-NL" sz="2000" dirty="0" err="1">
                <a:latin typeface="Helvetica" charset="0"/>
                <a:ea typeface="Helvetica" charset="0"/>
                <a:cs typeface="Helvetica" charset="0"/>
              </a:rPr>
              <a:t>economicus</a:t>
            </a:r>
            <a:r>
              <a:rPr lang="nl-NL" sz="2000" dirty="0">
                <a:latin typeface="Helvetica" charset="0"/>
                <a:ea typeface="Helvetica" charset="0"/>
                <a:cs typeface="Helvetica" charset="0"/>
              </a:rPr>
              <a:t> genoemd.</a:t>
            </a:r>
          </a:p>
        </p:txBody>
      </p:sp>
    </p:spTree>
    <p:extLst>
      <p:ext uri="{BB962C8B-B14F-4D97-AF65-F5344CB8AC3E}">
        <p14:creationId xmlns:p14="http://schemas.microsoft.com/office/powerpoint/2010/main" val="2893227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Rationele-actor-paradigma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rPr>
              <a:t>Ongelijkheid is een gevolg van de individuele keuzes die actoren maken om voordelen te behalen en nadelen te vermijden (nutsmaximalisatie). </a:t>
            </a:r>
          </a:p>
          <a:p>
            <a:pPr algn="just">
              <a:lnSpc>
                <a:spcPct val="160000"/>
              </a:lnSpc>
            </a:pPr>
            <a:r>
              <a:rPr lang="nl-NL" sz="2000" dirty="0">
                <a:latin typeface="Helvetica" charset="0"/>
                <a:ea typeface="Helvetica" charset="0"/>
                <a:cs typeface="Helvetica" charset="0"/>
              </a:rPr>
              <a:t>Kortom: ongelijkheid is het optellen van gezamenlijke individuele keuzes. Ook keuzes voor solidariteit (anderen tijdelijk hulp bieden).</a:t>
            </a:r>
          </a:p>
          <a:p>
            <a:pPr algn="just">
              <a:lnSpc>
                <a:spcPct val="160000"/>
              </a:lnSpc>
            </a:pPr>
            <a:r>
              <a:rPr lang="nl-NL" sz="2000" dirty="0">
                <a:latin typeface="Helvetica" charset="0"/>
                <a:ea typeface="Helvetica" charset="0"/>
                <a:cs typeface="Helvetica" charset="0"/>
              </a:rPr>
              <a:t>Een voorbeeld van een theorie gebaseerd op het rationele-actor-paradigma is die van Adam Smith (p.90 Seneca lesboek deel 2) over de ‘</a:t>
            </a:r>
            <a:r>
              <a:rPr lang="nl-NL" sz="2000" dirty="0" err="1">
                <a:latin typeface="Helvetica" charset="0"/>
                <a:ea typeface="Helvetica" charset="0"/>
                <a:cs typeface="Helvetica" charset="0"/>
              </a:rPr>
              <a:t>invisible</a:t>
            </a:r>
            <a:r>
              <a:rPr lang="nl-NL" sz="2000" dirty="0">
                <a:latin typeface="Helvetica" charset="0"/>
                <a:ea typeface="Helvetica" charset="0"/>
                <a:cs typeface="Helvetica" charset="0"/>
              </a:rPr>
              <a:t> hand’. </a:t>
            </a:r>
          </a:p>
        </p:txBody>
      </p:sp>
    </p:spTree>
    <p:extLst>
      <p:ext uri="{BB962C8B-B14F-4D97-AF65-F5344CB8AC3E}">
        <p14:creationId xmlns:p14="http://schemas.microsoft.com/office/powerpoint/2010/main" val="92607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60D17-9A7E-45B6-BBA9-46E0E9097DB7}"/>
              </a:ext>
            </a:extLst>
          </p:cNvPr>
          <p:cNvSpPr>
            <a:spLocks noGrp="1"/>
          </p:cNvSpPr>
          <p:nvPr>
            <p:ph type="title"/>
          </p:nvPr>
        </p:nvSpPr>
        <p:spPr/>
        <p:txBody>
          <a:bodyPr/>
          <a:lstStyle/>
          <a:p>
            <a:pPr algn="l"/>
            <a:r>
              <a:rPr lang="nl-NL" dirty="0">
                <a:solidFill>
                  <a:schemeClr val="bg1"/>
                </a:solidFill>
              </a:rPr>
              <a:t>Rationele-actor-paradigma</a:t>
            </a:r>
            <a:endParaRPr lang="nl-NL" dirty="0"/>
          </a:p>
        </p:txBody>
      </p:sp>
      <p:graphicFrame>
        <p:nvGraphicFramePr>
          <p:cNvPr id="4" name="Tijdelijke aanduiding voor inhoud 3">
            <a:extLst>
              <a:ext uri="{FF2B5EF4-FFF2-40B4-BE49-F238E27FC236}">
                <a16:creationId xmlns:a16="http://schemas.microsoft.com/office/drawing/2014/main" id="{29AA98F9-D7A5-48E1-8127-E01AF0F2AF91}"/>
              </a:ext>
            </a:extLst>
          </p:cNvPr>
          <p:cNvGraphicFramePr>
            <a:graphicFrameLocks noGrp="1"/>
          </p:cNvGraphicFramePr>
          <p:nvPr>
            <p:ph idx="1"/>
            <p:extLst>
              <p:ext uri="{D42A27DB-BD31-4B8C-83A1-F6EECF244321}">
                <p14:modId xmlns:p14="http://schemas.microsoft.com/office/powerpoint/2010/main" val="10874639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04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49284"/>
            <a:ext cx="9144000" cy="1362075"/>
          </a:xfrm>
        </p:spPr>
        <p:txBody>
          <a:bodyPr>
            <a:noAutofit/>
          </a:bodyPr>
          <a:lstStyle/>
          <a:p>
            <a:pPr algn="ctr"/>
            <a:r>
              <a:rPr lang="nl-NL" sz="3200" dirty="0">
                <a:solidFill>
                  <a:schemeClr val="bg1"/>
                </a:solidFill>
              </a:rPr>
              <a:t>§ 10.4 </a:t>
            </a:r>
            <a:r>
              <a:rPr lang="fr-FR" sz="3200" dirty="0" err="1">
                <a:solidFill>
                  <a:schemeClr val="bg1"/>
                </a:solidFill>
              </a:rPr>
              <a:t>Ideologie</a:t>
            </a:r>
            <a:r>
              <a:rPr lang="fr-FR" sz="3200" dirty="0">
                <a:solidFill>
                  <a:schemeClr val="bg1"/>
                </a:solidFill>
              </a:rPr>
              <a:t>: communisme, socialisme en </a:t>
            </a:r>
            <a:r>
              <a:rPr lang="fr-FR" sz="3200" dirty="0" err="1">
                <a:solidFill>
                  <a:schemeClr val="bg1"/>
                </a:solidFill>
              </a:rPr>
              <a:t>sociaal-democratie</a:t>
            </a:r>
            <a:endParaRPr lang="nl-NL" sz="3200" dirty="0">
              <a:solidFill>
                <a:schemeClr val="bg1"/>
              </a:solidFill>
            </a:endParaRPr>
          </a:p>
        </p:txBody>
      </p:sp>
    </p:spTree>
    <p:extLst>
      <p:ext uri="{BB962C8B-B14F-4D97-AF65-F5344CB8AC3E}">
        <p14:creationId xmlns:p14="http://schemas.microsoft.com/office/powerpoint/2010/main" val="9491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0216F-E160-4AFB-B1F4-7C8977238232}"/>
              </a:ext>
            </a:extLst>
          </p:cNvPr>
          <p:cNvSpPr>
            <a:spLocks noGrp="1"/>
          </p:cNvSpPr>
          <p:nvPr>
            <p:ph type="title"/>
          </p:nvPr>
        </p:nvSpPr>
        <p:spPr/>
        <p:txBody>
          <a:bodyPr/>
          <a:lstStyle/>
          <a:p>
            <a:pPr algn="l"/>
            <a:r>
              <a:rPr lang="nl-NL" dirty="0">
                <a:solidFill>
                  <a:schemeClr val="bg1"/>
                </a:solidFill>
              </a:rPr>
              <a:t>Ideologieën</a:t>
            </a:r>
          </a:p>
        </p:txBody>
      </p:sp>
      <p:sp>
        <p:nvSpPr>
          <p:cNvPr id="3" name="Tijdelijke aanduiding voor inhoud 2">
            <a:extLst>
              <a:ext uri="{FF2B5EF4-FFF2-40B4-BE49-F238E27FC236}">
                <a16:creationId xmlns:a16="http://schemas.microsoft.com/office/drawing/2014/main" id="{55F2F86E-62FE-4F9B-B1B2-72D05077CB49}"/>
              </a:ext>
            </a:extLst>
          </p:cNvPr>
          <p:cNvSpPr>
            <a:spLocks noGrp="1"/>
          </p:cNvSpPr>
          <p:nvPr>
            <p:ph idx="1"/>
          </p:nvPr>
        </p:nvSpPr>
        <p:spPr>
          <a:xfrm>
            <a:off x="457200" y="1600200"/>
            <a:ext cx="8229600" cy="4834054"/>
          </a:xfrm>
        </p:spPr>
        <p:txBody>
          <a:bodyPr>
            <a:normAutofit/>
          </a:bodyPr>
          <a:lstStyle/>
          <a:p>
            <a:pPr marL="0" indent="0">
              <a:buNone/>
            </a:pPr>
            <a:r>
              <a:rPr lang="nl-NL" sz="2400" b="1" dirty="0"/>
              <a:t>Communisme</a:t>
            </a:r>
          </a:p>
          <a:p>
            <a:r>
              <a:rPr lang="nl-NL" sz="2000" dirty="0"/>
              <a:t>Maximale gelijkheid afgedwongen door tijdelijke dictatuur</a:t>
            </a:r>
          </a:p>
          <a:p>
            <a:pPr marL="0" indent="0">
              <a:buNone/>
            </a:pPr>
            <a:endParaRPr lang="nl-NL" sz="800" b="1" dirty="0"/>
          </a:p>
          <a:p>
            <a:pPr marL="0" indent="0">
              <a:buNone/>
            </a:pPr>
            <a:r>
              <a:rPr lang="nl-NL" sz="2400" b="1" dirty="0"/>
              <a:t>Socialisme</a:t>
            </a:r>
          </a:p>
          <a:p>
            <a:r>
              <a:rPr lang="nl-NL" sz="2000" dirty="0"/>
              <a:t>Gelijkheid door maatschappelijk debat en sociale wetgeving</a:t>
            </a:r>
          </a:p>
          <a:p>
            <a:pPr marL="0" indent="0">
              <a:buNone/>
            </a:pPr>
            <a:endParaRPr lang="nl-NL" sz="800" dirty="0"/>
          </a:p>
          <a:p>
            <a:pPr marL="0" indent="0">
              <a:buNone/>
            </a:pPr>
            <a:r>
              <a:rPr lang="nl-NL" sz="2400" b="1" dirty="0" err="1"/>
              <a:t>Sociaal-democratie</a:t>
            </a:r>
            <a:endParaRPr lang="nl-NL" sz="2400" b="1" dirty="0"/>
          </a:p>
          <a:p>
            <a:r>
              <a:rPr lang="nl-NL" sz="2000" dirty="0"/>
              <a:t>Gelijkheid en vrijheid met een gemengde economie</a:t>
            </a:r>
          </a:p>
          <a:p>
            <a:pPr marL="0" indent="0">
              <a:buNone/>
            </a:pPr>
            <a:endParaRPr lang="nl-NL" sz="800" dirty="0"/>
          </a:p>
          <a:p>
            <a:pPr marL="0" indent="0">
              <a:buNone/>
            </a:pPr>
            <a:r>
              <a:rPr lang="nl-NL" sz="2400" b="1" dirty="0"/>
              <a:t>Nederlandse politiek</a:t>
            </a:r>
          </a:p>
          <a:p>
            <a:r>
              <a:rPr lang="nl-NL" sz="2000" dirty="0"/>
              <a:t>GroenLinks, NCPN (communisme)</a:t>
            </a:r>
          </a:p>
          <a:p>
            <a:r>
              <a:rPr lang="nl-NL" sz="2000" dirty="0"/>
              <a:t>SP (socialisme)</a:t>
            </a:r>
          </a:p>
          <a:p>
            <a:r>
              <a:rPr lang="nl-NL" sz="2000" dirty="0"/>
              <a:t>PvdA (</a:t>
            </a:r>
            <a:r>
              <a:rPr lang="nl-NL" sz="2000" dirty="0" err="1"/>
              <a:t>sociaal-democratie</a:t>
            </a:r>
            <a:r>
              <a:rPr lang="nl-NL" sz="2000" dirty="0"/>
              <a:t>)</a:t>
            </a:r>
          </a:p>
        </p:txBody>
      </p:sp>
    </p:spTree>
    <p:extLst>
      <p:ext uri="{BB962C8B-B14F-4D97-AF65-F5344CB8AC3E}">
        <p14:creationId xmlns:p14="http://schemas.microsoft.com/office/powerpoint/2010/main" val="119229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3DC76-36D2-4FB0-9F93-A207F98114BD}"/>
              </a:ext>
            </a:extLst>
          </p:cNvPr>
          <p:cNvSpPr>
            <a:spLocks noGrp="1"/>
          </p:cNvSpPr>
          <p:nvPr>
            <p:ph type="title"/>
          </p:nvPr>
        </p:nvSpPr>
        <p:spPr/>
        <p:txBody>
          <a:bodyPr/>
          <a:lstStyle/>
          <a:p>
            <a:pPr algn="l"/>
            <a:r>
              <a:rPr lang="nl-NL" dirty="0">
                <a:solidFill>
                  <a:schemeClr val="bg1"/>
                </a:solidFill>
              </a:rPr>
              <a:t>Gevolgen</a:t>
            </a:r>
          </a:p>
        </p:txBody>
      </p:sp>
      <p:sp>
        <p:nvSpPr>
          <p:cNvPr id="3" name="Tijdelijke aanduiding voor inhoud 2">
            <a:extLst>
              <a:ext uri="{FF2B5EF4-FFF2-40B4-BE49-F238E27FC236}">
                <a16:creationId xmlns:a16="http://schemas.microsoft.com/office/drawing/2014/main" id="{EAA75C1F-C410-43FC-B516-C3111F4EFB51}"/>
              </a:ext>
            </a:extLst>
          </p:cNvPr>
          <p:cNvSpPr>
            <a:spLocks noGrp="1"/>
          </p:cNvSpPr>
          <p:nvPr>
            <p:ph idx="1"/>
          </p:nvPr>
        </p:nvSpPr>
        <p:spPr/>
        <p:txBody>
          <a:bodyPr/>
          <a:lstStyle/>
          <a:p>
            <a:r>
              <a:rPr lang="nl-NL" dirty="0"/>
              <a:t>Mechanisering is het vervangen van mens- en dierkracht door machines.</a:t>
            </a:r>
          </a:p>
          <a:p>
            <a:r>
              <a:rPr lang="nl-NL" dirty="0"/>
              <a:t>Gevolgen:</a:t>
            </a:r>
          </a:p>
          <a:p>
            <a:pPr lvl="1"/>
            <a:r>
              <a:rPr lang="nl-NL" dirty="0"/>
              <a:t>Toename welvaart van de complete samenleving</a:t>
            </a:r>
          </a:p>
          <a:p>
            <a:pPr lvl="1"/>
            <a:r>
              <a:rPr lang="nl-NL" dirty="0"/>
              <a:t>Toename ongelijkheid: arbeiders minder gewaardeerd, lagere lonen, toename werkloosheid, slechte arbeidsomstandigheden.</a:t>
            </a:r>
          </a:p>
        </p:txBody>
      </p:sp>
    </p:spTree>
    <p:extLst>
      <p:ext uri="{BB962C8B-B14F-4D97-AF65-F5344CB8AC3E}">
        <p14:creationId xmlns:p14="http://schemas.microsoft.com/office/powerpoint/2010/main" val="68640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004318"/>
            <a:ext cx="9144000" cy="1362075"/>
          </a:xfrm>
        </p:spPr>
        <p:txBody>
          <a:bodyPr>
            <a:noAutofit/>
          </a:bodyPr>
          <a:lstStyle/>
          <a:p>
            <a:pPr algn="ctr"/>
            <a:r>
              <a:rPr lang="nl-NL" sz="3200" dirty="0">
                <a:solidFill>
                  <a:schemeClr val="bg1"/>
                </a:solidFill>
              </a:rPr>
              <a:t>§ 10.5 Oplossing en ontwikkeling: verzorgingsstaat en institutionalisering</a:t>
            </a:r>
          </a:p>
        </p:txBody>
      </p:sp>
    </p:spTree>
    <p:extLst>
      <p:ext uri="{BB962C8B-B14F-4D97-AF65-F5344CB8AC3E}">
        <p14:creationId xmlns:p14="http://schemas.microsoft.com/office/powerpoint/2010/main" val="270802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A0013-EAE3-4489-9C6A-596E7E85B783}"/>
              </a:ext>
            </a:extLst>
          </p:cNvPr>
          <p:cNvSpPr>
            <a:spLocks noGrp="1"/>
          </p:cNvSpPr>
          <p:nvPr>
            <p:ph type="title"/>
          </p:nvPr>
        </p:nvSpPr>
        <p:spPr/>
        <p:txBody>
          <a:bodyPr/>
          <a:lstStyle/>
          <a:p>
            <a:pPr algn="l"/>
            <a:r>
              <a:rPr lang="nl-NL" dirty="0">
                <a:solidFill>
                  <a:schemeClr val="bg1"/>
                </a:solidFill>
              </a:rPr>
              <a:t>Verzorgingsstaat</a:t>
            </a:r>
          </a:p>
        </p:txBody>
      </p:sp>
      <p:sp>
        <p:nvSpPr>
          <p:cNvPr id="3" name="Tijdelijke aanduiding voor inhoud 2">
            <a:extLst>
              <a:ext uri="{FF2B5EF4-FFF2-40B4-BE49-F238E27FC236}">
                <a16:creationId xmlns:a16="http://schemas.microsoft.com/office/drawing/2014/main" id="{5C30E1A8-C46B-4B6D-8539-E97D5A68B2EF}"/>
              </a:ext>
            </a:extLst>
          </p:cNvPr>
          <p:cNvSpPr>
            <a:spLocks noGrp="1"/>
          </p:cNvSpPr>
          <p:nvPr>
            <p:ph idx="1"/>
          </p:nvPr>
        </p:nvSpPr>
        <p:spPr/>
        <p:txBody>
          <a:bodyPr>
            <a:normAutofit fontScale="92500" lnSpcReduction="10000"/>
          </a:bodyPr>
          <a:lstStyle/>
          <a:p>
            <a:pPr>
              <a:lnSpc>
                <a:spcPct val="150000"/>
              </a:lnSpc>
            </a:pPr>
            <a:r>
              <a:rPr lang="nl-NL" sz="2400" dirty="0"/>
              <a:t>Sociale ongelijkheid ontstaat door Industriële Revolutie</a:t>
            </a:r>
          </a:p>
          <a:p>
            <a:pPr>
              <a:lnSpc>
                <a:spcPct val="150000"/>
              </a:lnSpc>
            </a:pPr>
            <a:endParaRPr lang="nl-NL" sz="800" dirty="0"/>
          </a:p>
          <a:p>
            <a:pPr>
              <a:lnSpc>
                <a:spcPct val="150000"/>
              </a:lnSpc>
            </a:pPr>
            <a:r>
              <a:rPr lang="nl-NL" sz="2400" dirty="0"/>
              <a:t>Verschillende klassen hebben baat bij sociale rust want dat leidt tot economische groei</a:t>
            </a:r>
          </a:p>
          <a:p>
            <a:pPr marL="0" indent="0">
              <a:lnSpc>
                <a:spcPct val="150000"/>
              </a:lnSpc>
              <a:buNone/>
            </a:pPr>
            <a:endParaRPr lang="nl-NL" sz="800" dirty="0">
              <a:solidFill>
                <a:srgbClr val="FF0000"/>
              </a:solidFill>
            </a:endParaRPr>
          </a:p>
          <a:p>
            <a:pPr>
              <a:lnSpc>
                <a:spcPct val="150000"/>
              </a:lnSpc>
            </a:pPr>
            <a:r>
              <a:rPr lang="nl-NL" sz="2400" dirty="0"/>
              <a:t>Compromis: privébezit van kapitaalgoederen toegestaan, overheid zorgen voor meer bescherming van de arbeiders. </a:t>
            </a:r>
          </a:p>
          <a:p>
            <a:pPr marL="0" indent="0">
              <a:lnSpc>
                <a:spcPct val="150000"/>
              </a:lnSpc>
              <a:buNone/>
            </a:pPr>
            <a:endParaRPr lang="nl-NL" sz="800" dirty="0"/>
          </a:p>
          <a:p>
            <a:pPr>
              <a:lnSpc>
                <a:spcPct val="150000"/>
              </a:lnSpc>
            </a:pPr>
            <a:r>
              <a:rPr lang="nl-NL" sz="2400" dirty="0"/>
              <a:t>Uiteindelijk ontstaan van verzorgingsstaat</a:t>
            </a:r>
          </a:p>
          <a:p>
            <a:pPr marL="0" indent="0">
              <a:lnSpc>
                <a:spcPct val="150000"/>
              </a:lnSpc>
              <a:buNone/>
            </a:pPr>
            <a:endParaRPr lang="nl-NL" sz="900" dirty="0"/>
          </a:p>
          <a:p>
            <a:pPr>
              <a:lnSpc>
                <a:spcPct val="150000"/>
              </a:lnSpc>
            </a:pPr>
            <a:r>
              <a:rPr lang="nl-NL" sz="2400" dirty="0"/>
              <a:t>Ontstaan van sociale wetten </a:t>
            </a:r>
          </a:p>
        </p:txBody>
      </p:sp>
    </p:spTree>
    <p:extLst>
      <p:ext uri="{BB962C8B-B14F-4D97-AF65-F5344CB8AC3E}">
        <p14:creationId xmlns:p14="http://schemas.microsoft.com/office/powerpoint/2010/main" val="191333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805B8-AF0A-4AD2-90A9-F255BEA7477D}"/>
              </a:ext>
            </a:extLst>
          </p:cNvPr>
          <p:cNvSpPr>
            <a:spLocks noGrp="1"/>
          </p:cNvSpPr>
          <p:nvPr>
            <p:ph type="title"/>
          </p:nvPr>
        </p:nvSpPr>
        <p:spPr/>
        <p:txBody>
          <a:bodyPr>
            <a:normAutofit/>
          </a:bodyPr>
          <a:lstStyle/>
          <a:p>
            <a:pPr algn="l"/>
            <a:r>
              <a:rPr lang="nl-NL" sz="4000" dirty="0">
                <a:solidFill>
                  <a:schemeClr val="bg1"/>
                </a:solidFill>
              </a:rPr>
              <a:t>Institutionalisering</a:t>
            </a:r>
          </a:p>
        </p:txBody>
      </p:sp>
      <p:sp>
        <p:nvSpPr>
          <p:cNvPr id="3" name="Tijdelijke aanduiding voor inhoud 2">
            <a:extLst>
              <a:ext uri="{FF2B5EF4-FFF2-40B4-BE49-F238E27FC236}">
                <a16:creationId xmlns:a16="http://schemas.microsoft.com/office/drawing/2014/main" id="{B1B4E62F-6EF9-4ACE-BFDC-46ACCDB6BE9C}"/>
              </a:ext>
            </a:extLst>
          </p:cNvPr>
          <p:cNvSpPr>
            <a:spLocks noGrp="1"/>
          </p:cNvSpPr>
          <p:nvPr>
            <p:ph idx="1"/>
          </p:nvPr>
        </p:nvSpPr>
        <p:spPr>
          <a:xfrm>
            <a:off x="457200" y="1600200"/>
            <a:ext cx="8229600" cy="4722541"/>
          </a:xfrm>
        </p:spPr>
        <p:txBody>
          <a:bodyPr>
            <a:normAutofit/>
          </a:bodyPr>
          <a:lstStyle/>
          <a:p>
            <a:pPr>
              <a:lnSpc>
                <a:spcPct val="150000"/>
              </a:lnSpc>
            </a:pPr>
            <a:r>
              <a:rPr lang="nl-NL" sz="2000" dirty="0"/>
              <a:t>Voorbeeld institutionalisering: het maken van wetten (sociale en politieke instituties worden vastgelegd in standaardgedragspatronen).</a:t>
            </a:r>
          </a:p>
          <a:p>
            <a:pPr>
              <a:lnSpc>
                <a:spcPct val="150000"/>
              </a:lnSpc>
            </a:pPr>
            <a:r>
              <a:rPr lang="nl-NL" sz="2000" dirty="0"/>
              <a:t>Vanwege verzorgingsstaat veranderde de instituties</a:t>
            </a:r>
          </a:p>
          <a:p>
            <a:pPr>
              <a:lnSpc>
                <a:spcPct val="150000"/>
              </a:lnSpc>
            </a:pPr>
            <a:r>
              <a:rPr lang="nl-NL" sz="2000" dirty="0"/>
              <a:t>Instituties zijn uitingen van waarden in een cultuur</a:t>
            </a:r>
          </a:p>
          <a:p>
            <a:pPr>
              <a:lnSpc>
                <a:spcPct val="150000"/>
              </a:lnSpc>
            </a:pPr>
            <a:r>
              <a:rPr lang="nl-NL" sz="2000" dirty="0"/>
              <a:t>Er ontstaan instellingen om instituties te kunnen realiseren </a:t>
            </a:r>
          </a:p>
          <a:p>
            <a:pPr>
              <a:lnSpc>
                <a:spcPct val="150000"/>
              </a:lnSpc>
            </a:pPr>
            <a:r>
              <a:rPr lang="nl-NL" sz="2000" dirty="0"/>
              <a:t>Institutionalisering leidt tot voorspelbaar gedrag van mensen</a:t>
            </a:r>
          </a:p>
          <a:p>
            <a:pPr marL="0" indent="0">
              <a:lnSpc>
                <a:spcPct val="150000"/>
              </a:lnSpc>
              <a:buNone/>
            </a:pPr>
            <a:endParaRPr lang="nl-NL" sz="2000" dirty="0"/>
          </a:p>
          <a:p>
            <a:pPr marL="0" indent="0">
              <a:lnSpc>
                <a:spcPct val="150000"/>
              </a:lnSpc>
              <a:buNone/>
            </a:pPr>
            <a:endParaRPr lang="nl-NL" sz="2000" dirty="0"/>
          </a:p>
        </p:txBody>
      </p:sp>
      <p:grpSp>
        <p:nvGrpSpPr>
          <p:cNvPr id="8" name="Groep 7">
            <a:extLst>
              <a:ext uri="{FF2B5EF4-FFF2-40B4-BE49-F238E27FC236}">
                <a16:creationId xmlns:a16="http://schemas.microsoft.com/office/drawing/2014/main" id="{3DAD627B-B704-4E11-A985-A751206CEA1F}"/>
              </a:ext>
            </a:extLst>
          </p:cNvPr>
          <p:cNvGrpSpPr/>
          <p:nvPr/>
        </p:nvGrpSpPr>
        <p:grpSpPr>
          <a:xfrm>
            <a:off x="802889" y="5073805"/>
            <a:ext cx="6573643" cy="802887"/>
            <a:chOff x="802889" y="5073805"/>
            <a:chExt cx="6573643" cy="802887"/>
          </a:xfrm>
        </p:grpSpPr>
        <p:pic>
          <p:nvPicPr>
            <p:cNvPr id="4" name="Afbeelding 3">
              <a:extLst>
                <a:ext uri="{FF2B5EF4-FFF2-40B4-BE49-F238E27FC236}">
                  <a16:creationId xmlns:a16="http://schemas.microsoft.com/office/drawing/2014/main" id="{FFDFEA5D-40E0-433C-B284-1D13D0562318}"/>
                </a:ext>
              </a:extLst>
            </p:cNvPr>
            <p:cNvPicPr>
              <a:picLocks noChangeAspect="1"/>
            </p:cNvPicPr>
            <p:nvPr/>
          </p:nvPicPr>
          <p:blipFill rotWithShape="1">
            <a:blip r:embed="rId2"/>
            <a:srcRect l="14879" t="46206" r="66707" b="38184"/>
            <a:stretch/>
          </p:blipFill>
          <p:spPr>
            <a:xfrm>
              <a:off x="802889" y="5073805"/>
              <a:ext cx="1683833" cy="802887"/>
            </a:xfrm>
            <a:prstGeom prst="rect">
              <a:avLst/>
            </a:prstGeom>
          </p:spPr>
        </p:pic>
        <p:pic>
          <p:nvPicPr>
            <p:cNvPr id="5" name="Afbeelding 4">
              <a:extLst>
                <a:ext uri="{FF2B5EF4-FFF2-40B4-BE49-F238E27FC236}">
                  <a16:creationId xmlns:a16="http://schemas.microsoft.com/office/drawing/2014/main" id="{4EED3C57-814B-4D02-989F-A37038054C5C}"/>
                </a:ext>
              </a:extLst>
            </p:cNvPr>
            <p:cNvPicPr>
              <a:picLocks noChangeAspect="1"/>
            </p:cNvPicPr>
            <p:nvPr/>
          </p:nvPicPr>
          <p:blipFill rotWithShape="1">
            <a:blip r:embed="rId2"/>
            <a:srcRect l="53170" t="46206" r="12074" b="38618"/>
            <a:stretch/>
          </p:blipFill>
          <p:spPr>
            <a:xfrm>
              <a:off x="4198435" y="5084956"/>
              <a:ext cx="3178097" cy="780585"/>
            </a:xfrm>
            <a:prstGeom prst="rect">
              <a:avLst/>
            </a:prstGeom>
          </p:spPr>
        </p:pic>
        <p:pic>
          <p:nvPicPr>
            <p:cNvPr id="6" name="Afbeelding 5">
              <a:extLst>
                <a:ext uri="{FF2B5EF4-FFF2-40B4-BE49-F238E27FC236}">
                  <a16:creationId xmlns:a16="http://schemas.microsoft.com/office/drawing/2014/main" id="{672B324E-EB06-45BD-8717-743D569DBA2C}"/>
                </a:ext>
              </a:extLst>
            </p:cNvPr>
            <p:cNvPicPr>
              <a:picLocks noChangeAspect="1"/>
            </p:cNvPicPr>
            <p:nvPr/>
          </p:nvPicPr>
          <p:blipFill rotWithShape="1">
            <a:blip r:embed="rId2"/>
            <a:srcRect l="33902" t="46206" r="53171" b="38401"/>
            <a:stretch/>
          </p:blipFill>
          <p:spPr>
            <a:xfrm>
              <a:off x="2486722" y="5073805"/>
              <a:ext cx="1182029" cy="791736"/>
            </a:xfrm>
            <a:prstGeom prst="rect">
              <a:avLst/>
            </a:prstGeom>
          </p:spPr>
        </p:pic>
      </p:grpSp>
      <p:pic>
        <p:nvPicPr>
          <p:cNvPr id="7" name="Afbeelding 6">
            <a:extLst>
              <a:ext uri="{FF2B5EF4-FFF2-40B4-BE49-F238E27FC236}">
                <a16:creationId xmlns:a16="http://schemas.microsoft.com/office/drawing/2014/main" id="{AFC45FB3-A040-46C3-8D95-F4F1D7EA407F}"/>
              </a:ext>
            </a:extLst>
          </p:cNvPr>
          <p:cNvPicPr>
            <a:picLocks noChangeAspect="1"/>
          </p:cNvPicPr>
          <p:nvPr/>
        </p:nvPicPr>
        <p:blipFill rotWithShape="1">
          <a:blip r:embed="rId2"/>
          <a:srcRect l="66219" t="46423" r="27683" b="38401"/>
          <a:stretch/>
        </p:blipFill>
        <p:spPr>
          <a:xfrm>
            <a:off x="3668751" y="5079380"/>
            <a:ext cx="557561" cy="780586"/>
          </a:xfrm>
          <a:prstGeom prst="rect">
            <a:avLst/>
          </a:prstGeom>
        </p:spPr>
      </p:pic>
      <p:sp>
        <p:nvSpPr>
          <p:cNvPr id="9" name="Rechthoek 8">
            <a:extLst>
              <a:ext uri="{FF2B5EF4-FFF2-40B4-BE49-F238E27FC236}">
                <a16:creationId xmlns:a16="http://schemas.microsoft.com/office/drawing/2014/main" id="{99C2FAED-DDC1-4719-9D80-60DA9F6B8FB1}"/>
              </a:ext>
            </a:extLst>
          </p:cNvPr>
          <p:cNvSpPr/>
          <p:nvPr/>
        </p:nvSpPr>
        <p:spPr>
          <a:xfrm>
            <a:off x="5448933" y="5321808"/>
            <a:ext cx="450061" cy="3383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600" dirty="0">
                <a:solidFill>
                  <a:schemeClr val="tx1"/>
                </a:solidFill>
              </a:rPr>
              <a:t>=</a:t>
            </a:r>
            <a:endParaRPr lang="nl-NL" dirty="0">
              <a:solidFill>
                <a:schemeClr val="tx1"/>
              </a:solidFill>
            </a:endParaRPr>
          </a:p>
        </p:txBody>
      </p:sp>
    </p:spTree>
    <p:extLst>
      <p:ext uri="{BB962C8B-B14F-4D97-AF65-F5344CB8AC3E}">
        <p14:creationId xmlns:p14="http://schemas.microsoft.com/office/powerpoint/2010/main" val="277690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64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10.2 sociale ongelijkheid</a:t>
            </a:r>
          </a:p>
        </p:txBody>
      </p:sp>
    </p:spTree>
    <p:extLst>
      <p:ext uri="{BB962C8B-B14F-4D97-AF65-F5344CB8AC3E}">
        <p14:creationId xmlns:p14="http://schemas.microsoft.com/office/powerpoint/2010/main" val="3627560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3DC76-36D2-4FB0-9F93-A207F98114BD}"/>
              </a:ext>
            </a:extLst>
          </p:cNvPr>
          <p:cNvSpPr>
            <a:spLocks noGrp="1"/>
          </p:cNvSpPr>
          <p:nvPr>
            <p:ph type="title"/>
          </p:nvPr>
        </p:nvSpPr>
        <p:spPr/>
        <p:txBody>
          <a:bodyPr/>
          <a:lstStyle/>
          <a:p>
            <a:pPr algn="l"/>
            <a:r>
              <a:rPr lang="nl-NL" dirty="0">
                <a:solidFill>
                  <a:schemeClr val="bg1"/>
                </a:solidFill>
              </a:rPr>
              <a:t>Belangrijke begrippen</a:t>
            </a:r>
          </a:p>
        </p:txBody>
      </p:sp>
      <p:sp>
        <p:nvSpPr>
          <p:cNvPr id="3" name="Tijdelijke aanduiding voor inhoud 2">
            <a:extLst>
              <a:ext uri="{FF2B5EF4-FFF2-40B4-BE49-F238E27FC236}">
                <a16:creationId xmlns:a16="http://schemas.microsoft.com/office/drawing/2014/main" id="{EAA75C1F-C410-43FC-B516-C3111F4EFB51}"/>
              </a:ext>
            </a:extLst>
          </p:cNvPr>
          <p:cNvSpPr>
            <a:spLocks noGrp="1"/>
          </p:cNvSpPr>
          <p:nvPr>
            <p:ph idx="1"/>
          </p:nvPr>
        </p:nvSpPr>
        <p:spPr/>
        <p:txBody>
          <a:bodyPr/>
          <a:lstStyle/>
          <a:p>
            <a:r>
              <a:rPr lang="nl-NL" dirty="0"/>
              <a:t>Sociale ongelijkheid</a:t>
            </a:r>
          </a:p>
          <a:p>
            <a:r>
              <a:rPr lang="nl-NL" dirty="0"/>
              <a:t>Drie soorten ongelijkheid: macht, status, begrip</a:t>
            </a:r>
          </a:p>
          <a:p>
            <a:r>
              <a:rPr lang="nl-NL" dirty="0"/>
              <a:t>Sociale stratificatie en sociale lagen</a:t>
            </a:r>
          </a:p>
          <a:p>
            <a:r>
              <a:rPr lang="nl-NL" dirty="0"/>
              <a:t>Maatschappelijke ladder</a:t>
            </a:r>
          </a:p>
          <a:p>
            <a:r>
              <a:rPr lang="nl-NL" dirty="0"/>
              <a:t>Sociale mobiliteit</a:t>
            </a:r>
          </a:p>
          <a:p>
            <a:pPr lvl="1"/>
            <a:r>
              <a:rPr lang="nl-NL" dirty="0"/>
              <a:t>Open en gesloten samenleving</a:t>
            </a:r>
          </a:p>
          <a:p>
            <a:pPr lvl="1"/>
            <a:r>
              <a:rPr lang="nl-NL" dirty="0"/>
              <a:t>Positieverwerving en </a:t>
            </a:r>
            <a:r>
              <a:rPr lang="nl-NL" dirty="0" err="1"/>
              <a:t>positietoewijzings</a:t>
            </a:r>
            <a:endParaRPr lang="nl-NL" dirty="0"/>
          </a:p>
          <a:p>
            <a:endParaRPr lang="nl-NL" dirty="0"/>
          </a:p>
        </p:txBody>
      </p:sp>
    </p:spTree>
    <p:extLst>
      <p:ext uri="{BB962C8B-B14F-4D97-AF65-F5344CB8AC3E}">
        <p14:creationId xmlns:p14="http://schemas.microsoft.com/office/powerpoint/2010/main" val="332309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4126981"/>
            <a:ext cx="9144000" cy="1362075"/>
          </a:xfrm>
        </p:spPr>
        <p:txBody>
          <a:bodyPr/>
          <a:lstStyle/>
          <a:p>
            <a:pPr algn="ctr"/>
            <a:r>
              <a:rPr lang="nl-NL" dirty="0">
                <a:solidFill>
                  <a:schemeClr val="bg1"/>
                </a:solidFill>
              </a:rPr>
              <a:t>§ 10.3 paradigma’s en sociale ongelijkheid</a:t>
            </a:r>
          </a:p>
        </p:txBody>
      </p:sp>
    </p:spTree>
    <p:extLst>
      <p:ext uri="{BB962C8B-B14F-4D97-AF65-F5344CB8AC3E}">
        <p14:creationId xmlns:p14="http://schemas.microsoft.com/office/powerpoint/2010/main" val="76849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Functionalisme 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De samenleving als geheel is een systeem, waarbinnen subsystemen hun functie hebben en de samenleving stabiel en in evenwicht houden.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Een verstoring betekent geen stabiliteit meer en dat moet dan weer gevonden worden. Functionalisten gaan altijd op zoek naar processen in de samenleving die de samenleving doen overleven. Denk aan socialisatie en instituties.</a:t>
            </a:r>
          </a:p>
        </p:txBody>
      </p:sp>
    </p:spTree>
    <p:extLst>
      <p:ext uri="{BB962C8B-B14F-4D97-AF65-F5344CB8AC3E}">
        <p14:creationId xmlns:p14="http://schemas.microsoft.com/office/powerpoint/2010/main" val="231677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Functionalisme paradigma</a:t>
            </a:r>
          </a:p>
        </p:txBody>
      </p:sp>
      <p:sp>
        <p:nvSpPr>
          <p:cNvPr id="5" name="Tijdelijke aanduiding voor inhoud 4"/>
          <p:cNvSpPr>
            <a:spLocks noGrp="1"/>
          </p:cNvSpPr>
          <p:nvPr>
            <p:ph idx="1"/>
          </p:nvPr>
        </p:nvSpPr>
        <p:spPr>
          <a:xfrm>
            <a:off x="457200" y="1600200"/>
            <a:ext cx="8229600" cy="4983480"/>
          </a:xfrm>
        </p:spPr>
        <p:txBody>
          <a:bodyPr>
            <a:normAutofit/>
          </a:bodyPr>
          <a:lstStyle/>
          <a:p>
            <a:pPr algn="just">
              <a:lnSpc>
                <a:spcPct val="160000"/>
              </a:lnSpc>
            </a:pPr>
            <a:r>
              <a:rPr lang="nl-NL" sz="2000" dirty="0">
                <a:latin typeface="Helvetica" charset="0"/>
                <a:ea typeface="Helvetica" charset="0"/>
                <a:cs typeface="Helvetica" charset="0"/>
              </a:rPr>
              <a:t>Ongelijkheid wordt dus ook verklaard als het zinvol is voor een samenleving. Volgens functionalisten is het onvermijdelijk omdat sommige taken in de samenleving belangrijker zijn dan andere voor het voortbestaan van de samenleving. </a:t>
            </a:r>
          </a:p>
          <a:p>
            <a:pPr algn="just">
              <a:lnSpc>
                <a:spcPct val="160000"/>
              </a:lnSpc>
            </a:pPr>
            <a:r>
              <a:rPr lang="nl-NL" sz="2000" dirty="0">
                <a:latin typeface="Helvetica" charset="0"/>
                <a:ea typeface="Helvetica" charset="0"/>
                <a:cs typeface="Helvetica" charset="0"/>
              </a:rPr>
              <a:t>Kortom: ongelijkheid hoeft geen probleem te zijn mits het tot doel heeft het behoud van de samenleving. </a:t>
            </a:r>
          </a:p>
          <a:p>
            <a:pPr algn="just">
              <a:lnSpc>
                <a:spcPct val="160000"/>
              </a:lnSpc>
            </a:pPr>
            <a:r>
              <a:rPr lang="nl-NL" sz="2000" dirty="0">
                <a:latin typeface="Helvetica" charset="0"/>
                <a:ea typeface="Helvetica" charset="0"/>
                <a:cs typeface="Helvetica" charset="0"/>
              </a:rPr>
              <a:t>Een voorbeeld van een functionalistische theorie is die van Herbert Gans (p.88 Seneca lesboek deel 2). </a:t>
            </a:r>
          </a:p>
        </p:txBody>
      </p:sp>
    </p:spTree>
    <p:extLst>
      <p:ext uri="{BB962C8B-B14F-4D97-AF65-F5344CB8AC3E}">
        <p14:creationId xmlns:p14="http://schemas.microsoft.com/office/powerpoint/2010/main" val="50252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Functionalisme paradigma</a:t>
            </a:r>
          </a:p>
        </p:txBody>
      </p:sp>
      <p:sp>
        <p:nvSpPr>
          <p:cNvPr id="4" name="Tijdelijke aanduiding voor inhoud 3">
            <a:extLst>
              <a:ext uri="{FF2B5EF4-FFF2-40B4-BE49-F238E27FC236}">
                <a16:creationId xmlns:a16="http://schemas.microsoft.com/office/drawing/2014/main" id="{D0EAF447-4D57-49A5-B4F7-61CD946ACD02}"/>
              </a:ext>
            </a:extLst>
          </p:cNvPr>
          <p:cNvSpPr>
            <a:spLocks noGrp="1"/>
          </p:cNvSpPr>
          <p:nvPr>
            <p:ph idx="1"/>
          </p:nvPr>
        </p:nvSpPr>
        <p:spPr/>
        <p:txBody>
          <a:bodyPr/>
          <a:lstStyle/>
          <a:p>
            <a:endParaRPr lang="nl-NL"/>
          </a:p>
        </p:txBody>
      </p:sp>
      <p:graphicFrame>
        <p:nvGraphicFramePr>
          <p:cNvPr id="6" name="Tijdelijke aanduiding voor inhoud 3">
            <a:extLst>
              <a:ext uri="{FF2B5EF4-FFF2-40B4-BE49-F238E27FC236}">
                <a16:creationId xmlns:a16="http://schemas.microsoft.com/office/drawing/2014/main" id="{509B6602-B525-4E75-A2EB-451B74882A80}"/>
              </a:ext>
            </a:extLst>
          </p:cNvPr>
          <p:cNvGraphicFramePr>
            <a:graphicFrameLocks/>
          </p:cNvGraphicFramePr>
          <p:nvPr>
            <p:extLst>
              <p:ext uri="{D42A27DB-BD31-4B8C-83A1-F6EECF244321}">
                <p14:modId xmlns:p14="http://schemas.microsoft.com/office/powerpoint/2010/main" val="3152837825"/>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220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1"/>
            <a:ext cx="6561909" cy="1339403"/>
          </a:xfrm>
        </p:spPr>
        <p:txBody>
          <a:bodyPr>
            <a:normAutofit/>
          </a:bodyPr>
          <a:lstStyle/>
          <a:p>
            <a:pPr algn="l"/>
            <a:r>
              <a:rPr lang="nl-NL" dirty="0">
                <a:solidFill>
                  <a:schemeClr val="bg1"/>
                </a:solidFill>
              </a:rPr>
              <a:t>Conflict-paradigma</a:t>
            </a:r>
          </a:p>
        </p:txBody>
      </p:sp>
      <p:sp>
        <p:nvSpPr>
          <p:cNvPr id="5" name="Tijdelijke aanduiding voor inhoud 4"/>
          <p:cNvSpPr>
            <a:spLocks noGrp="1"/>
          </p:cNvSpPr>
          <p:nvPr>
            <p:ph idx="1"/>
          </p:nvPr>
        </p:nvSpPr>
        <p:spPr>
          <a:xfrm>
            <a:off x="457200" y="1600200"/>
            <a:ext cx="8229600" cy="4983480"/>
          </a:xfrm>
        </p:spPr>
        <p:txBody>
          <a:bodyPr>
            <a:normAutofit fontScale="92500"/>
          </a:bodyPr>
          <a:lstStyle/>
          <a:p>
            <a:pPr algn="just">
              <a:lnSpc>
                <a:spcPct val="160000"/>
              </a:lnSpc>
            </a:pPr>
            <a:r>
              <a:rPr lang="nl-NL" sz="2000" dirty="0">
                <a:latin typeface="Helvetica" charset="0"/>
                <a:ea typeface="Helvetica" charset="0"/>
                <a:cs typeface="Helvetica" charset="0"/>
                <a:hlinkClick r:id="rId3"/>
              </a:rPr>
              <a:t>Kern van het paradigma</a:t>
            </a:r>
            <a:r>
              <a:rPr lang="nl-NL" sz="2000" dirty="0">
                <a:latin typeface="Helvetica" charset="0"/>
                <a:ea typeface="Helvetica" charset="0"/>
                <a:cs typeface="Helvetica" charset="0"/>
              </a:rPr>
              <a:t>: Conflictsociologen gaan uit van machtsverschillen in de samenleving: de machtigen zullen hun eigen belangen beschermen en vergaren bezit. Ongelijkheid in de samenleving is er altijd en conflicten hierover leiden tot veranderingen. </a:t>
            </a:r>
          </a:p>
          <a:p>
            <a:pPr algn="just">
              <a:lnSpc>
                <a:spcPct val="160000"/>
              </a:lnSpc>
            </a:pPr>
            <a:endParaRPr lang="nl-NL" sz="2000" dirty="0">
              <a:latin typeface="Helvetica" charset="0"/>
              <a:ea typeface="Helvetica" charset="0"/>
              <a:cs typeface="Helvetica" charset="0"/>
            </a:endParaRPr>
          </a:p>
          <a:p>
            <a:pPr algn="just">
              <a:lnSpc>
                <a:spcPct val="160000"/>
              </a:lnSpc>
            </a:pPr>
            <a:r>
              <a:rPr lang="nl-NL" sz="2000" dirty="0">
                <a:latin typeface="Helvetica" charset="0"/>
                <a:ea typeface="Helvetica" charset="0"/>
                <a:cs typeface="Helvetica" charset="0"/>
              </a:rPr>
              <a:t>De conflicten gaan over dat de ene groep meer macht heeft dan de andere en dat wordt gezien als ongelijk. Dit kan leiden tot bijvoorbeeld criminaliteit: een conflict waarbij een arme groep op illegale wijze probeert te verkrijgen wat een rijke machtige groep voor zichzelf heeft geclaimd. </a:t>
            </a:r>
          </a:p>
        </p:txBody>
      </p:sp>
    </p:spTree>
    <p:extLst>
      <p:ext uri="{BB962C8B-B14F-4D97-AF65-F5344CB8AC3E}">
        <p14:creationId xmlns:p14="http://schemas.microsoft.com/office/powerpoint/2010/main" val="84877890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neca_mw_structuur" id="{6546303C-48CF-FC4B-A1AC-9940ED5FCD82}" vid="{5EE74485-53F2-2746-89CA-DF4057C167F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Seneca_mw_structuur</Template>
  <TotalTime>2041</TotalTime>
  <Words>1000</Words>
  <Application>Microsoft Office PowerPoint</Application>
  <PresentationFormat>Diavoorstelling (4:3)</PresentationFormat>
  <Paragraphs>118</Paragraphs>
  <Slides>23</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Helvetica</vt:lpstr>
      <vt:lpstr>Office-thema</vt:lpstr>
      <vt:lpstr>§ 10.1 Industriële revolutie</vt:lpstr>
      <vt:lpstr>Gevolgen</vt:lpstr>
      <vt:lpstr>§ 10.2 sociale ongelijkheid</vt:lpstr>
      <vt:lpstr>Belangrijke begrippen</vt:lpstr>
      <vt:lpstr>§ 10.3 paradigma’s en sociale ongelijkheid</vt:lpstr>
      <vt:lpstr>Functionalisme paradigma</vt:lpstr>
      <vt:lpstr>Functionalisme paradigma</vt:lpstr>
      <vt:lpstr>Functionalisme paradigma</vt:lpstr>
      <vt:lpstr>Conflict-paradigma</vt:lpstr>
      <vt:lpstr>Conflict-paradigma</vt:lpstr>
      <vt:lpstr>Conflict-paradigma</vt:lpstr>
      <vt:lpstr>Sociaalconstructivisme-paradigma</vt:lpstr>
      <vt:lpstr>Sociaalconstructivisme-paradigma</vt:lpstr>
      <vt:lpstr>Sociaalconstructivisme-paradigma</vt:lpstr>
      <vt:lpstr>Rationele-actor-paradigma</vt:lpstr>
      <vt:lpstr>Rationele-actor-paradigma</vt:lpstr>
      <vt:lpstr>Rationele-actor-paradigma</vt:lpstr>
      <vt:lpstr>§ 10.4 Ideologie: communisme, socialisme en sociaal-democratie</vt:lpstr>
      <vt:lpstr>Ideologieën</vt:lpstr>
      <vt:lpstr>§ 10.5 Oplossing en ontwikkeling: verzorgingsstaat en institutionalisering</vt:lpstr>
      <vt:lpstr>Verzorgingsstaat</vt:lpstr>
      <vt:lpstr>Institutionalisering</vt:lpstr>
      <vt:lpstr>PowerPoint-presentatie</vt:lpstr>
    </vt:vector>
  </TitlesOfParts>
  <Company>Johannes Fontanus College - Barneveld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Seneca</dc:title>
  <dc:creator>M.C. Veldman</dc:creator>
  <cp:lastModifiedBy>Marco Veldman</cp:lastModifiedBy>
  <cp:revision>124</cp:revision>
  <cp:lastPrinted>2017-04-19T06:12:51Z</cp:lastPrinted>
  <dcterms:created xsi:type="dcterms:W3CDTF">2016-03-22T13:40:39Z</dcterms:created>
  <dcterms:modified xsi:type="dcterms:W3CDTF">2019-02-28T11:11:06Z</dcterms:modified>
</cp:coreProperties>
</file>