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72" r:id="rId2"/>
    <p:sldId id="304" r:id="rId3"/>
    <p:sldId id="305" r:id="rId4"/>
    <p:sldId id="306" r:id="rId5"/>
    <p:sldId id="321" r:id="rId6"/>
    <p:sldId id="322" r:id="rId7"/>
    <p:sldId id="303" r:id="rId8"/>
    <p:sldId id="323" r:id="rId9"/>
    <p:sldId id="299" r:id="rId10"/>
    <p:sldId id="324" r:id="rId11"/>
    <p:sldId id="314" r:id="rId12"/>
    <p:sldId id="325" r:id="rId13"/>
    <p:sldId id="301" r:id="rId14"/>
    <p:sldId id="326" r:id="rId15"/>
    <p:sldId id="307" r:id="rId16"/>
    <p:sldId id="327" r:id="rId17"/>
    <p:sldId id="309" r:id="rId18"/>
    <p:sldId id="328" r:id="rId19"/>
    <p:sldId id="320" r:id="rId20"/>
    <p:sldId id="316" r:id="rId21"/>
    <p:sldId id="315" r:id="rId22"/>
    <p:sldId id="317" r:id="rId23"/>
    <p:sldId id="318" r:id="rId24"/>
    <p:sldId id="319" r:id="rId25"/>
    <p:sldId id="292" r:id="rId2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59"/>
    <p:restoredTop sz="94807"/>
  </p:normalViewPr>
  <p:slideViewPr>
    <p:cSldViewPr snapToGrid="0" snapToObjects="1">
      <p:cViewPr varScale="1">
        <p:scale>
          <a:sx n="109" d="100"/>
          <a:sy n="109" d="100"/>
        </p:scale>
        <p:origin x="319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0979FD2-2D8C-4132-974D-2DDB98670034}" type="datetimeFigureOut">
              <a:rPr lang="nl-NL" smtClean="0"/>
              <a:t>28-2-2019</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Seneca scholingsmiddag pagina 2</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099536-A9CD-4A1C-8344-D30B7994355B}" type="slidenum">
              <a:rPr lang="nl-NL" smtClean="0"/>
              <a:t>‹nr.›</a:t>
            </a:fld>
            <a:endParaRPr lang="nl-NL"/>
          </a:p>
        </p:txBody>
      </p:sp>
    </p:spTree>
    <p:extLst>
      <p:ext uri="{BB962C8B-B14F-4D97-AF65-F5344CB8AC3E}">
        <p14:creationId xmlns:p14="http://schemas.microsoft.com/office/powerpoint/2010/main" val="282077042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1E2EE21-B662-1747-8543-42D5A05BE4CC}" type="datetimeFigureOut">
              <a:rPr lang="nl-NL" smtClean="0"/>
              <a:t>28-2-2019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Seneca scholingsmiddag pagina 2</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2B64A-C0D6-A442-83A1-74C0C8A27C14}" type="slidenum">
              <a:rPr lang="nl-NL" smtClean="0"/>
              <a:t>‹nr.›</a:t>
            </a:fld>
            <a:endParaRPr lang="nl-NL"/>
          </a:p>
        </p:txBody>
      </p:sp>
    </p:spTree>
    <p:extLst>
      <p:ext uri="{BB962C8B-B14F-4D97-AF65-F5344CB8AC3E}">
        <p14:creationId xmlns:p14="http://schemas.microsoft.com/office/powerpoint/2010/main" val="78406016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48569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348288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275429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284128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401934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401934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244284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244284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244284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308379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69697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72614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42269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47316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260187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2C98B89-68B3-0946-906B-2874DE1D4C48}"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48549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2C98B89-68B3-0946-906B-2874DE1D4C48}" type="datetimeFigureOut">
              <a:rPr lang="nl-NL" smtClean="0"/>
              <a:t>28-2-2019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07089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2C98B89-68B3-0946-906B-2874DE1D4C48}" type="datetimeFigureOut">
              <a:rPr lang="nl-NL" smtClean="0"/>
              <a:t>28-2-2019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54452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98B89-68B3-0946-906B-2874DE1D4C48}" type="datetimeFigureOut">
              <a:rPr lang="nl-NL" smtClean="0"/>
              <a:t>28-2-2019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07045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C98B89-68B3-0946-906B-2874DE1D4C48}"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75641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C98B89-68B3-0946-906B-2874DE1D4C48}"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28949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0E5D9-449F-4B42-B3E0-E1CBD523203D}" type="slidenum">
              <a:rPr lang="nl-NL" smtClean="0"/>
              <a:t>‹nr.›</a:t>
            </a:fld>
            <a:endParaRPr lang="nl-NL"/>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atschappij-wetenschappen.nl/vwo/vwo-H06/3paragraaf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aatschappij-wetenschappen.nl/vwo/vwo-H06/3paragraaf4.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aatschappij-wetenschappen.nl/vwo/vwo-H06/3paragraaf4.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aatschappij-wetenschappen.nl/vwo/vwo-H06/3paragraaf4.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126981"/>
            <a:ext cx="9144000" cy="1362075"/>
          </a:xfrm>
        </p:spPr>
        <p:txBody>
          <a:bodyPr/>
          <a:lstStyle/>
          <a:p>
            <a:pPr algn="ctr"/>
            <a:r>
              <a:rPr lang="nl-NL" dirty="0">
                <a:solidFill>
                  <a:schemeClr val="bg1"/>
                </a:solidFill>
              </a:rPr>
              <a:t>§ 11.1 Casus: protestgeneratie</a:t>
            </a:r>
          </a:p>
        </p:txBody>
      </p:sp>
    </p:spTree>
    <p:extLst>
      <p:ext uri="{BB962C8B-B14F-4D97-AF65-F5344CB8AC3E}">
        <p14:creationId xmlns:p14="http://schemas.microsoft.com/office/powerpoint/2010/main" val="58528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sz="4000" dirty="0">
                <a:solidFill>
                  <a:schemeClr val="bg1"/>
                </a:solidFill>
              </a:rPr>
              <a:t>Functionalisme 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r>
              <a:rPr lang="nl-NL" sz="2400" dirty="0">
                <a:ea typeface="Helvetica" charset="0"/>
                <a:cs typeface="Helvetica" charset="0"/>
              </a:rPr>
              <a:t>Structuren staan centraal. </a:t>
            </a:r>
            <a:r>
              <a:rPr lang="nl-NL" sz="2400" dirty="0"/>
              <a:t>Wetenschappers binnen dit paradigma gaan er vanuit dat de samenleving een stempel kan drukken op de persoonlijkheid van leden van de samenleving. Dat gebeurt door middel van socialisatie. </a:t>
            </a:r>
          </a:p>
          <a:p>
            <a:pPr algn="just"/>
            <a:endParaRPr lang="nl-NL" sz="2400" dirty="0"/>
          </a:p>
          <a:p>
            <a:pPr algn="just">
              <a:lnSpc>
                <a:spcPct val="160000"/>
              </a:lnSpc>
            </a:pPr>
            <a:endParaRPr lang="nl-NL" sz="800" dirty="0"/>
          </a:p>
          <a:p>
            <a:pPr algn="just"/>
            <a:r>
              <a:rPr lang="nl-NL" sz="2400" dirty="0"/>
              <a:t>Het resultaat van dat proces is de identiteit van mensen. In elke samenleving worden mensen anders gesocialiseerd. Daarmee creëert elke samenleving haar eigen individuen.</a:t>
            </a:r>
            <a:endParaRPr lang="nl-NL" sz="2400" dirty="0">
              <a:latin typeface="Helvetica" charset="0"/>
              <a:ea typeface="Helvetica" charset="0"/>
              <a:cs typeface="Helvetica" charset="0"/>
            </a:endParaRPr>
          </a:p>
        </p:txBody>
      </p:sp>
    </p:spTree>
    <p:extLst>
      <p:ext uri="{BB962C8B-B14F-4D97-AF65-F5344CB8AC3E}">
        <p14:creationId xmlns:p14="http://schemas.microsoft.com/office/powerpoint/2010/main" val="246831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sz="4000" dirty="0">
                <a:solidFill>
                  <a:schemeClr val="bg1"/>
                </a:solidFill>
              </a:rPr>
              <a:t>Functionalisme paradigma</a:t>
            </a:r>
          </a:p>
        </p:txBody>
      </p:sp>
      <p:pic>
        <p:nvPicPr>
          <p:cNvPr id="2" name="Afbeelding 1">
            <a:extLst>
              <a:ext uri="{FF2B5EF4-FFF2-40B4-BE49-F238E27FC236}">
                <a16:creationId xmlns:a16="http://schemas.microsoft.com/office/drawing/2014/main" id="{9E116458-4F9F-4091-BB4A-F52A3836F126}"/>
              </a:ext>
            </a:extLst>
          </p:cNvPr>
          <p:cNvPicPr>
            <a:picLocks noChangeAspect="1"/>
          </p:cNvPicPr>
          <p:nvPr/>
        </p:nvPicPr>
        <p:blipFill>
          <a:blip r:embed="rId3"/>
          <a:stretch>
            <a:fillRect/>
          </a:stretch>
        </p:blipFill>
        <p:spPr>
          <a:xfrm>
            <a:off x="1978719" y="2339418"/>
            <a:ext cx="5186562" cy="4134533"/>
          </a:xfrm>
          <a:prstGeom prst="rect">
            <a:avLst/>
          </a:prstGeom>
        </p:spPr>
      </p:pic>
      <p:sp>
        <p:nvSpPr>
          <p:cNvPr id="4" name="Tekstvak 3">
            <a:extLst>
              <a:ext uri="{FF2B5EF4-FFF2-40B4-BE49-F238E27FC236}">
                <a16:creationId xmlns:a16="http://schemas.microsoft.com/office/drawing/2014/main" id="{03071488-60D6-45CB-8760-D3F60F98EFE4}"/>
              </a:ext>
            </a:extLst>
          </p:cNvPr>
          <p:cNvSpPr txBox="1"/>
          <p:nvPr/>
        </p:nvSpPr>
        <p:spPr>
          <a:xfrm>
            <a:off x="457200" y="1578786"/>
            <a:ext cx="8422849" cy="646331"/>
          </a:xfrm>
          <a:prstGeom prst="rect">
            <a:avLst/>
          </a:prstGeom>
          <a:noFill/>
        </p:spPr>
        <p:txBody>
          <a:bodyPr wrap="square" rtlCol="0">
            <a:spAutoFit/>
          </a:bodyPr>
          <a:lstStyle/>
          <a:p>
            <a:r>
              <a:rPr lang="nl-NL" dirty="0"/>
              <a:t>Visie van functionalisten op het socialisatieproces: het heeft een functie voor het behoud van de samenleving. </a:t>
            </a:r>
          </a:p>
        </p:txBody>
      </p:sp>
    </p:spTree>
    <p:extLst>
      <p:ext uri="{BB962C8B-B14F-4D97-AF65-F5344CB8AC3E}">
        <p14:creationId xmlns:p14="http://schemas.microsoft.com/office/powerpoint/2010/main" val="268220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Conflict-paradigma</a:t>
            </a:r>
          </a:p>
        </p:txBody>
      </p:sp>
      <p:sp>
        <p:nvSpPr>
          <p:cNvPr id="5" name="Tijdelijke aanduiding voor inhoud 4"/>
          <p:cNvSpPr>
            <a:spLocks noGrp="1"/>
          </p:cNvSpPr>
          <p:nvPr>
            <p:ph idx="1"/>
          </p:nvPr>
        </p:nvSpPr>
        <p:spPr>
          <a:xfrm>
            <a:off x="457200" y="1600200"/>
            <a:ext cx="8229600" cy="4983480"/>
          </a:xfrm>
        </p:spPr>
        <p:txBody>
          <a:bodyPr>
            <a:normAutofit fontScale="92500"/>
          </a:bodyPr>
          <a:lstStyle/>
          <a:p>
            <a:pPr algn="just">
              <a:lnSpc>
                <a:spcPct val="160000"/>
              </a:lnSpc>
            </a:pPr>
            <a:r>
              <a:rPr lang="nl-NL" sz="2000" dirty="0">
                <a:latin typeface="Helvetica" charset="0"/>
                <a:ea typeface="Helvetica" charset="0"/>
                <a:cs typeface="Helvetica" charset="0"/>
                <a:hlinkClick r:id="rId3"/>
              </a:rPr>
              <a:t>Kern van het paradigma</a:t>
            </a:r>
            <a:r>
              <a:rPr lang="nl-NL" sz="2000" dirty="0">
                <a:latin typeface="Helvetica" charset="0"/>
                <a:ea typeface="Helvetica" charset="0"/>
                <a:cs typeface="Helvetica" charset="0"/>
              </a:rPr>
              <a:t>: Conflictsociologen gaan uit van machtsverschillen in de samenleving: de machtigen zullen hun eigen belangen beschermen en vergaren bezit. Ongelijkheid in de samenleving is er altijd en conflicten hierover leiden tot veranderingen. </a:t>
            </a:r>
          </a:p>
          <a:p>
            <a:pPr algn="just">
              <a:lnSpc>
                <a:spcPct val="160000"/>
              </a:lnSpc>
            </a:pPr>
            <a:endParaRPr lang="nl-NL" sz="2000" dirty="0">
              <a:latin typeface="Helvetica" charset="0"/>
              <a:ea typeface="Helvetica" charset="0"/>
              <a:cs typeface="Helvetica" charset="0"/>
            </a:endParaRPr>
          </a:p>
          <a:p>
            <a:pPr algn="just">
              <a:lnSpc>
                <a:spcPct val="160000"/>
              </a:lnSpc>
            </a:pPr>
            <a:r>
              <a:rPr lang="nl-NL" sz="2000" dirty="0">
                <a:latin typeface="Helvetica" charset="0"/>
                <a:ea typeface="Helvetica" charset="0"/>
                <a:cs typeface="Helvetica" charset="0"/>
              </a:rPr>
              <a:t>De conflicten gaan over dat de ene groep meer macht heeft dan de andere en dat wordt gezien als ongelijk. Dit kan leiden tot bijvoorbeeld criminaliteit: een conflict waarbij een arme groep op illegale wijze probeert te verkrijgen wat een rijke machtige groep voor zichzelf heeft geclaimd. </a:t>
            </a:r>
          </a:p>
        </p:txBody>
      </p:sp>
    </p:spTree>
    <p:extLst>
      <p:ext uri="{BB962C8B-B14F-4D97-AF65-F5344CB8AC3E}">
        <p14:creationId xmlns:p14="http://schemas.microsoft.com/office/powerpoint/2010/main" val="271834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sz="4000" dirty="0">
                <a:solidFill>
                  <a:schemeClr val="bg1"/>
                </a:solidFill>
              </a:rPr>
              <a:t>Conflict-paradigma</a:t>
            </a:r>
          </a:p>
        </p:txBody>
      </p:sp>
      <p:sp>
        <p:nvSpPr>
          <p:cNvPr id="5" name="Tijdelijke aanduiding voor inhoud 4"/>
          <p:cNvSpPr>
            <a:spLocks noGrp="1"/>
          </p:cNvSpPr>
          <p:nvPr>
            <p:ph idx="1"/>
          </p:nvPr>
        </p:nvSpPr>
        <p:spPr>
          <a:xfrm>
            <a:off x="457200" y="1600200"/>
            <a:ext cx="8229600" cy="4983480"/>
          </a:xfrm>
        </p:spPr>
        <p:txBody>
          <a:bodyPr>
            <a:normAutofit lnSpcReduction="10000"/>
          </a:bodyPr>
          <a:lstStyle/>
          <a:p>
            <a:r>
              <a:rPr lang="nl-NL" sz="2400" dirty="0"/>
              <a:t>Conflict-sociologen gaan uit van ongelijkheid. Bij socialisatie wordt gekeken hoe verschillen in kapitaal door kunnen werken op ongelijkheid in machtsverhoudingen.</a:t>
            </a:r>
          </a:p>
          <a:p>
            <a:pPr marL="0" indent="0" algn="just">
              <a:buNone/>
            </a:pPr>
            <a:endParaRPr lang="nl-NL" sz="2400" dirty="0"/>
          </a:p>
          <a:p>
            <a:pPr>
              <a:lnSpc>
                <a:spcPct val="110000"/>
              </a:lnSpc>
            </a:pPr>
            <a:r>
              <a:rPr lang="nl-NL" sz="2400" dirty="0"/>
              <a:t>Het conflict-paradigma gaat het om de effecten van opvoeding en opleiding op de ongelijke verdeling van maatschappelijke posities in de samenleving naar sociale klasse, gender, religie, etniciteit of leeftijd.</a:t>
            </a:r>
          </a:p>
          <a:p>
            <a:pPr algn="just">
              <a:lnSpc>
                <a:spcPct val="110000"/>
              </a:lnSpc>
            </a:pPr>
            <a:endParaRPr lang="nl-NL" sz="2400" dirty="0"/>
          </a:p>
          <a:p>
            <a:pPr algn="just">
              <a:lnSpc>
                <a:spcPct val="110000"/>
              </a:lnSpc>
            </a:pPr>
            <a:r>
              <a:rPr lang="nl-NL" sz="2400" dirty="0"/>
              <a:t>Twee visies over het ontstaan van conflicten door: </a:t>
            </a:r>
          </a:p>
          <a:p>
            <a:pPr lvl="1" algn="just">
              <a:lnSpc>
                <a:spcPct val="110000"/>
              </a:lnSpc>
            </a:pPr>
            <a:r>
              <a:rPr lang="nl-NL" sz="2000" dirty="0"/>
              <a:t>Ongelijkheid in bezit (Marx) </a:t>
            </a:r>
          </a:p>
          <a:p>
            <a:pPr lvl="1" algn="just">
              <a:lnSpc>
                <a:spcPct val="110000"/>
              </a:lnSpc>
            </a:pPr>
            <a:r>
              <a:rPr lang="nl-NL" sz="2000" dirty="0"/>
              <a:t>Ongelijke sociale en culturele verschillen (Bernstein)</a:t>
            </a:r>
          </a:p>
        </p:txBody>
      </p:sp>
    </p:spTree>
    <p:extLst>
      <p:ext uri="{BB962C8B-B14F-4D97-AF65-F5344CB8AC3E}">
        <p14:creationId xmlns:p14="http://schemas.microsoft.com/office/powerpoint/2010/main" val="84877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fontScale="90000"/>
          </a:bodyPr>
          <a:lstStyle/>
          <a:p>
            <a:pPr algn="l"/>
            <a:r>
              <a:rPr lang="nl-NL" dirty="0">
                <a:solidFill>
                  <a:schemeClr val="bg1"/>
                </a:solidFill>
              </a:rPr>
              <a:t>Sociaalconstructivisme-paradigma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hlinkClick r:id="rId3"/>
              </a:rPr>
              <a:t>Kern van het paradigma</a:t>
            </a:r>
            <a:r>
              <a:rPr lang="nl-NL" sz="2000" dirty="0">
                <a:latin typeface="Helvetica" charset="0"/>
                <a:ea typeface="Helvetica" charset="0"/>
                <a:cs typeface="Helvetica" charset="0"/>
              </a:rPr>
              <a:t>: Gedrag van mensen wordt bepaald door hoe zij (gezamenlijk) de werkelijkheid zien, wat ze denken dat waar is. </a:t>
            </a:r>
          </a:p>
          <a:p>
            <a:pPr algn="just">
              <a:lnSpc>
                <a:spcPct val="160000"/>
              </a:lnSpc>
            </a:pPr>
            <a:endParaRPr lang="nl-NL" sz="2000" dirty="0">
              <a:latin typeface="Helvetica" charset="0"/>
              <a:ea typeface="Helvetica" charset="0"/>
              <a:cs typeface="Helvetica" charset="0"/>
            </a:endParaRPr>
          </a:p>
          <a:p>
            <a:pPr algn="just">
              <a:lnSpc>
                <a:spcPct val="160000"/>
              </a:lnSpc>
            </a:pPr>
            <a:r>
              <a:rPr lang="nl-NL" sz="2000" dirty="0">
                <a:latin typeface="Helvetica" charset="0"/>
                <a:ea typeface="Helvetica" charset="0"/>
                <a:cs typeface="Helvetica" charset="0"/>
              </a:rPr>
              <a:t>De sociale wereld bestaat uit denkbeelden (sociale werkelijkheid) over de materiële wereld (de maatschappelijke werkelijkheid) die ontstaan door interactie met mensen.</a:t>
            </a:r>
          </a:p>
          <a:p>
            <a:pPr algn="just">
              <a:lnSpc>
                <a:spcPct val="160000"/>
              </a:lnSpc>
            </a:pPr>
            <a:endParaRPr lang="nl-NL" sz="2000" dirty="0">
              <a:latin typeface="Helvetica" charset="0"/>
              <a:ea typeface="Helvetica" charset="0"/>
              <a:cs typeface="Helvetica" charset="0"/>
            </a:endParaRPr>
          </a:p>
        </p:txBody>
      </p:sp>
    </p:spTree>
    <p:extLst>
      <p:ext uri="{BB962C8B-B14F-4D97-AF65-F5344CB8AC3E}">
        <p14:creationId xmlns:p14="http://schemas.microsoft.com/office/powerpoint/2010/main" val="218640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sz="3600" dirty="0">
                <a:solidFill>
                  <a:schemeClr val="bg1"/>
                </a:solidFill>
              </a:rPr>
              <a:t>Sociaalconstructivisme-paradigma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nSpc>
                <a:spcPct val="110000"/>
              </a:lnSpc>
            </a:pPr>
            <a:r>
              <a:rPr lang="nl-NL" sz="2400" dirty="0"/>
              <a:t>Wetenschappers in dit paradigma onderzoeken hoe mensen in het proces van socialisatie en politieke socialisatie betekenis geven aan hetgeen ze leren en meemaken. </a:t>
            </a:r>
          </a:p>
          <a:p>
            <a:pPr marL="0" indent="0" algn="just">
              <a:lnSpc>
                <a:spcPct val="160000"/>
              </a:lnSpc>
              <a:buNone/>
            </a:pPr>
            <a:endParaRPr lang="nl-NL" sz="900" dirty="0"/>
          </a:p>
          <a:p>
            <a:pPr>
              <a:lnSpc>
                <a:spcPct val="110000"/>
              </a:lnSpc>
            </a:pPr>
            <a:r>
              <a:rPr lang="nl-NL" sz="2400" dirty="0"/>
              <a:t>Erving </a:t>
            </a:r>
            <a:r>
              <a:rPr lang="nl-NL" sz="2400" dirty="0" err="1"/>
              <a:t>Goffman</a:t>
            </a:r>
            <a:r>
              <a:rPr lang="nl-NL" sz="2400" dirty="0"/>
              <a:t> gaat er van uit dat mensen rollen spelen in het leven. Daarbij gedragen ze zich naar wat zij denken dat hoort bij een bepaalde rol. De manier waarop je die rol speelt, heeft te maken met socialisatie. De verwachtingen die bij allerlei rollen horen komt voort uit het beeld dat mensen in hun interacties geconstrueerd hebben. </a:t>
            </a:r>
            <a:endParaRPr lang="nl-NL" sz="2400" dirty="0">
              <a:latin typeface="Helvetica" charset="0"/>
              <a:ea typeface="Helvetica" charset="0"/>
              <a:cs typeface="Helvetica" charset="0"/>
            </a:endParaRPr>
          </a:p>
        </p:txBody>
      </p:sp>
    </p:spTree>
    <p:extLst>
      <p:ext uri="{BB962C8B-B14F-4D97-AF65-F5344CB8AC3E}">
        <p14:creationId xmlns:p14="http://schemas.microsoft.com/office/powerpoint/2010/main" val="118474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fontScale="90000"/>
          </a:bodyPr>
          <a:lstStyle/>
          <a:p>
            <a:pPr algn="l"/>
            <a:r>
              <a:rPr lang="nl-NL" dirty="0">
                <a:solidFill>
                  <a:schemeClr val="bg1"/>
                </a:solidFill>
              </a:rPr>
              <a:t>Sociaalconstructivisme-paradigma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hlinkClick r:id="rId3"/>
              </a:rPr>
              <a:t>Kern van het paradigma</a:t>
            </a:r>
            <a:r>
              <a:rPr lang="nl-NL" sz="2000" dirty="0">
                <a:latin typeface="Helvetica" charset="0"/>
                <a:ea typeface="Helvetica" charset="0"/>
                <a:cs typeface="Helvetica" charset="0"/>
              </a:rPr>
              <a:t>: Gedrag van mensen wordt bepaald door hoe zij (gezamenlijk) de werkelijkheid zien, wat ze denken dat waar is. </a:t>
            </a:r>
          </a:p>
          <a:p>
            <a:pPr algn="just">
              <a:lnSpc>
                <a:spcPct val="160000"/>
              </a:lnSpc>
            </a:pPr>
            <a:endParaRPr lang="nl-NL" sz="2000" dirty="0">
              <a:latin typeface="Helvetica" charset="0"/>
              <a:ea typeface="Helvetica" charset="0"/>
              <a:cs typeface="Helvetica" charset="0"/>
            </a:endParaRPr>
          </a:p>
          <a:p>
            <a:pPr algn="just">
              <a:lnSpc>
                <a:spcPct val="160000"/>
              </a:lnSpc>
            </a:pPr>
            <a:r>
              <a:rPr lang="nl-NL" sz="2000" dirty="0">
                <a:latin typeface="Helvetica" charset="0"/>
                <a:ea typeface="Helvetica" charset="0"/>
                <a:cs typeface="Helvetica" charset="0"/>
              </a:rPr>
              <a:t>De sociale wereld bestaat uit denkbeelden (sociale werkelijkheid) over de materiële wereld (de maatschappelijke werkelijkheid) die ontstaan door interactie met mensen.</a:t>
            </a:r>
          </a:p>
          <a:p>
            <a:pPr algn="just">
              <a:lnSpc>
                <a:spcPct val="160000"/>
              </a:lnSpc>
            </a:pPr>
            <a:endParaRPr lang="nl-NL" sz="2000" dirty="0">
              <a:latin typeface="Helvetica" charset="0"/>
              <a:ea typeface="Helvetica" charset="0"/>
              <a:cs typeface="Helvetica" charset="0"/>
            </a:endParaRPr>
          </a:p>
        </p:txBody>
      </p:sp>
    </p:spTree>
    <p:extLst>
      <p:ext uri="{BB962C8B-B14F-4D97-AF65-F5344CB8AC3E}">
        <p14:creationId xmlns:p14="http://schemas.microsoft.com/office/powerpoint/2010/main" val="247264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sz="4000" dirty="0">
                <a:solidFill>
                  <a:schemeClr val="bg1"/>
                </a:solidFill>
              </a:rPr>
              <a:t>Rationele-actor-paradigma</a:t>
            </a:r>
          </a:p>
        </p:txBody>
      </p:sp>
      <p:sp>
        <p:nvSpPr>
          <p:cNvPr id="5" name="Tijdelijke aanduiding voor inhoud 4"/>
          <p:cNvSpPr>
            <a:spLocks noGrp="1"/>
          </p:cNvSpPr>
          <p:nvPr>
            <p:ph idx="1"/>
          </p:nvPr>
        </p:nvSpPr>
        <p:spPr>
          <a:xfrm>
            <a:off x="457200" y="1600200"/>
            <a:ext cx="8229600" cy="826477"/>
          </a:xfrm>
        </p:spPr>
        <p:txBody>
          <a:bodyPr>
            <a:normAutofit lnSpcReduction="10000"/>
          </a:bodyPr>
          <a:lstStyle/>
          <a:p>
            <a:pPr>
              <a:lnSpc>
                <a:spcPct val="110000"/>
              </a:lnSpc>
            </a:pPr>
            <a:r>
              <a:rPr lang="nl-NL" sz="2400" dirty="0">
                <a:ea typeface="Helvetica" charset="0"/>
                <a:cs typeface="Helvetica" charset="0"/>
              </a:rPr>
              <a:t>De </a:t>
            </a:r>
            <a:r>
              <a:rPr lang="nl-NL" sz="2400" dirty="0" err="1"/>
              <a:t>Theory</a:t>
            </a:r>
            <a:r>
              <a:rPr lang="nl-NL" sz="2400" dirty="0"/>
              <a:t> of </a:t>
            </a:r>
            <a:r>
              <a:rPr lang="nl-NL" sz="2400" dirty="0" err="1"/>
              <a:t>Planned</a:t>
            </a:r>
            <a:r>
              <a:rPr lang="nl-NL" sz="2400" dirty="0"/>
              <a:t> </a:t>
            </a:r>
            <a:r>
              <a:rPr lang="nl-NL" sz="2400" dirty="0" err="1"/>
              <a:t>Behavior</a:t>
            </a:r>
            <a:r>
              <a:rPr lang="nl-NL" sz="2400" dirty="0"/>
              <a:t>  van </a:t>
            </a:r>
            <a:r>
              <a:rPr lang="nl-NL" sz="2400" dirty="0" err="1"/>
              <a:t>Azjen</a:t>
            </a:r>
            <a:r>
              <a:rPr lang="nl-NL" sz="2400" dirty="0"/>
              <a:t> &amp; </a:t>
            </a:r>
            <a:r>
              <a:rPr lang="nl-NL" sz="2400" dirty="0" err="1"/>
              <a:t>Fisbein</a:t>
            </a:r>
            <a:r>
              <a:rPr lang="nl-NL" sz="2400" dirty="0"/>
              <a:t> gaat er van uit dat i</a:t>
            </a:r>
            <a:r>
              <a:rPr lang="nl-NL" sz="2400" dirty="0">
                <a:ea typeface="Helvetica" charset="0"/>
                <a:cs typeface="Helvetica" charset="0"/>
              </a:rPr>
              <a:t>emands gedrag komt voort uit zijn intentie.</a:t>
            </a:r>
          </a:p>
        </p:txBody>
      </p:sp>
      <p:pic>
        <p:nvPicPr>
          <p:cNvPr id="4" name="Afbeelding 3">
            <a:extLst>
              <a:ext uri="{FF2B5EF4-FFF2-40B4-BE49-F238E27FC236}">
                <a16:creationId xmlns:a16="http://schemas.microsoft.com/office/drawing/2014/main" id="{503C5576-80F1-4DE9-B065-ABF3143449FF}"/>
              </a:ext>
            </a:extLst>
          </p:cNvPr>
          <p:cNvPicPr>
            <a:picLocks noChangeAspect="1"/>
          </p:cNvPicPr>
          <p:nvPr/>
        </p:nvPicPr>
        <p:blipFill>
          <a:blip r:embed="rId3"/>
          <a:stretch>
            <a:fillRect/>
          </a:stretch>
        </p:blipFill>
        <p:spPr>
          <a:xfrm>
            <a:off x="1679331" y="2426677"/>
            <a:ext cx="5785338" cy="4339004"/>
          </a:xfrm>
          <a:prstGeom prst="rect">
            <a:avLst/>
          </a:prstGeom>
        </p:spPr>
      </p:pic>
    </p:spTree>
    <p:extLst>
      <p:ext uri="{BB962C8B-B14F-4D97-AF65-F5344CB8AC3E}">
        <p14:creationId xmlns:p14="http://schemas.microsoft.com/office/powerpoint/2010/main" val="289322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sz="4000" dirty="0">
                <a:solidFill>
                  <a:schemeClr val="bg1"/>
                </a:solidFill>
              </a:rPr>
              <a:t>Rationele-actor-paradigma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nSpc>
                <a:spcPct val="110000"/>
              </a:lnSpc>
            </a:pPr>
            <a:r>
              <a:rPr lang="nl-NL" sz="2400" dirty="0">
                <a:ea typeface="Helvetica" charset="0"/>
                <a:cs typeface="Helvetica" charset="0"/>
              </a:rPr>
              <a:t>De </a:t>
            </a:r>
            <a:r>
              <a:rPr lang="nl-NL" sz="2400" dirty="0" err="1"/>
              <a:t>Theory</a:t>
            </a:r>
            <a:r>
              <a:rPr lang="nl-NL" sz="2400" dirty="0"/>
              <a:t> of </a:t>
            </a:r>
            <a:r>
              <a:rPr lang="nl-NL" sz="2400" dirty="0" err="1"/>
              <a:t>Planned</a:t>
            </a:r>
            <a:r>
              <a:rPr lang="nl-NL" sz="2400" dirty="0"/>
              <a:t> </a:t>
            </a:r>
            <a:r>
              <a:rPr lang="nl-NL" sz="2400" dirty="0" err="1"/>
              <a:t>Behavior</a:t>
            </a:r>
            <a:r>
              <a:rPr lang="nl-NL" sz="2400" dirty="0"/>
              <a:t>  van </a:t>
            </a:r>
            <a:r>
              <a:rPr lang="nl-NL" sz="2400" dirty="0" err="1"/>
              <a:t>Azjen</a:t>
            </a:r>
            <a:r>
              <a:rPr lang="nl-NL" sz="2400" dirty="0"/>
              <a:t> &amp; </a:t>
            </a:r>
            <a:r>
              <a:rPr lang="nl-NL" sz="2400" dirty="0" err="1"/>
              <a:t>Fisbein</a:t>
            </a:r>
            <a:r>
              <a:rPr lang="nl-NL" sz="2400" dirty="0"/>
              <a:t> gaat er van uit dat i</a:t>
            </a:r>
            <a:r>
              <a:rPr lang="nl-NL" sz="2400" dirty="0">
                <a:ea typeface="Helvetica" charset="0"/>
                <a:cs typeface="Helvetica" charset="0"/>
              </a:rPr>
              <a:t>emands gedrag komt voort uit zijn intentie.</a:t>
            </a:r>
          </a:p>
          <a:p>
            <a:pPr algn="just">
              <a:lnSpc>
                <a:spcPct val="160000"/>
              </a:lnSpc>
            </a:pPr>
            <a:endParaRPr lang="nl-NL" sz="900" dirty="0">
              <a:ea typeface="Helvetica" charset="0"/>
              <a:cs typeface="Helvetica" charset="0"/>
            </a:endParaRPr>
          </a:p>
          <a:p>
            <a:pPr algn="just">
              <a:lnSpc>
                <a:spcPct val="160000"/>
              </a:lnSpc>
            </a:pPr>
            <a:r>
              <a:rPr lang="nl-NL" sz="2400" dirty="0">
                <a:ea typeface="Helvetica" charset="0"/>
                <a:cs typeface="Helvetica" charset="0"/>
              </a:rPr>
              <a:t>De variabele ‘intentie’ wordt verklaard door:</a:t>
            </a:r>
          </a:p>
          <a:p>
            <a:pPr lvl="1" algn="just"/>
            <a:r>
              <a:rPr lang="nl-NL" sz="2000" dirty="0">
                <a:ea typeface="Helvetica" charset="0"/>
                <a:cs typeface="Helvetica" charset="0"/>
              </a:rPr>
              <a:t>Verwachte uitkomsten</a:t>
            </a:r>
          </a:p>
          <a:p>
            <a:pPr lvl="1" algn="just"/>
            <a:r>
              <a:rPr lang="nl-NL" sz="2000" dirty="0">
                <a:ea typeface="Helvetica" charset="0"/>
                <a:cs typeface="Helvetica" charset="0"/>
              </a:rPr>
              <a:t>Houding van ouders en vrienden (socialisatie en groepsvorming)</a:t>
            </a:r>
          </a:p>
          <a:p>
            <a:pPr lvl="1" algn="just"/>
            <a:r>
              <a:rPr lang="nl-NL" sz="2000" dirty="0">
                <a:ea typeface="Helvetica" charset="0"/>
                <a:cs typeface="Helvetica" charset="0"/>
              </a:rPr>
              <a:t>Hoeveelheid ervaren controle</a:t>
            </a:r>
          </a:p>
          <a:p>
            <a:pPr marL="457200" lvl="1" indent="0" algn="just">
              <a:lnSpc>
                <a:spcPct val="160000"/>
              </a:lnSpc>
              <a:buNone/>
            </a:pPr>
            <a:endParaRPr lang="nl-NL" sz="900" dirty="0">
              <a:ea typeface="Helvetica" charset="0"/>
              <a:cs typeface="Helvetica" charset="0"/>
            </a:endParaRPr>
          </a:p>
          <a:p>
            <a:r>
              <a:rPr lang="nl-NL" sz="2400" dirty="0"/>
              <a:t>Deze drie variabelen hebben invloed op de intentie die uiteindelijk bepaald gedrag oplevert. </a:t>
            </a:r>
            <a:endParaRPr lang="nl-NL" sz="2400" dirty="0">
              <a:ea typeface="Helvetica" charset="0"/>
              <a:cs typeface="Helvetica" charset="0"/>
            </a:endParaRPr>
          </a:p>
        </p:txBody>
      </p:sp>
    </p:spTree>
    <p:extLst>
      <p:ext uri="{BB962C8B-B14F-4D97-AF65-F5344CB8AC3E}">
        <p14:creationId xmlns:p14="http://schemas.microsoft.com/office/powerpoint/2010/main" val="2178402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149284"/>
            <a:ext cx="9144000" cy="1362075"/>
          </a:xfrm>
        </p:spPr>
        <p:txBody>
          <a:bodyPr>
            <a:noAutofit/>
          </a:bodyPr>
          <a:lstStyle/>
          <a:p>
            <a:pPr algn="ctr"/>
            <a:r>
              <a:rPr lang="nl-NL" sz="3200" dirty="0">
                <a:solidFill>
                  <a:schemeClr val="bg1"/>
                </a:solidFill>
              </a:rPr>
              <a:t>§ 11.4 ‘Ideologie’: pragmatisme en populisme</a:t>
            </a:r>
          </a:p>
        </p:txBody>
      </p:sp>
    </p:spTree>
    <p:extLst>
      <p:ext uri="{BB962C8B-B14F-4D97-AF65-F5344CB8AC3E}">
        <p14:creationId xmlns:p14="http://schemas.microsoft.com/office/powerpoint/2010/main" val="9491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3DC76-36D2-4FB0-9F93-A207F98114BD}"/>
              </a:ext>
            </a:extLst>
          </p:cNvPr>
          <p:cNvSpPr>
            <a:spLocks noGrp="1"/>
          </p:cNvSpPr>
          <p:nvPr>
            <p:ph type="title"/>
          </p:nvPr>
        </p:nvSpPr>
        <p:spPr/>
        <p:txBody>
          <a:bodyPr>
            <a:normAutofit/>
          </a:bodyPr>
          <a:lstStyle/>
          <a:p>
            <a:pPr algn="l"/>
            <a:r>
              <a:rPr lang="nl-NL" sz="4000" dirty="0">
                <a:solidFill>
                  <a:schemeClr val="bg1"/>
                </a:solidFill>
              </a:rPr>
              <a:t>Protestgeneratie</a:t>
            </a:r>
          </a:p>
        </p:txBody>
      </p:sp>
      <p:sp>
        <p:nvSpPr>
          <p:cNvPr id="3" name="Tijdelijke aanduiding voor inhoud 2">
            <a:extLst>
              <a:ext uri="{FF2B5EF4-FFF2-40B4-BE49-F238E27FC236}">
                <a16:creationId xmlns:a16="http://schemas.microsoft.com/office/drawing/2014/main" id="{EAA75C1F-C410-43FC-B516-C3111F4EFB51}"/>
              </a:ext>
            </a:extLst>
          </p:cNvPr>
          <p:cNvSpPr>
            <a:spLocks noGrp="1"/>
          </p:cNvSpPr>
          <p:nvPr>
            <p:ph idx="1"/>
          </p:nvPr>
        </p:nvSpPr>
        <p:spPr>
          <a:xfrm>
            <a:off x="457200" y="1600200"/>
            <a:ext cx="8229600" cy="4983162"/>
          </a:xfrm>
        </p:spPr>
        <p:txBody>
          <a:bodyPr>
            <a:normAutofit/>
          </a:bodyPr>
          <a:lstStyle/>
          <a:p>
            <a:r>
              <a:rPr lang="nl-NL" sz="2400" dirty="0"/>
              <a:t>Ontstaan van jongerenculturen: hippies, de Provo’s, dolle </a:t>
            </a:r>
            <a:r>
              <a:rPr lang="nl-NL" sz="2400" dirty="0" err="1"/>
              <a:t>Mina’s</a:t>
            </a:r>
            <a:r>
              <a:rPr lang="nl-NL" sz="2400" dirty="0"/>
              <a:t> en de Kabouterbeweging</a:t>
            </a:r>
          </a:p>
          <a:p>
            <a:pPr marL="0" indent="0">
              <a:lnSpc>
                <a:spcPct val="150000"/>
              </a:lnSpc>
              <a:buNone/>
            </a:pPr>
            <a:endParaRPr lang="nl-NL" sz="800" dirty="0"/>
          </a:p>
          <a:p>
            <a:r>
              <a:rPr lang="nl-NL" sz="2400" dirty="0"/>
              <a:t>Deze groepen zetten zich af tegen de dominante cultuur (tegenculturen)</a:t>
            </a:r>
          </a:p>
          <a:p>
            <a:pPr marL="0" indent="0">
              <a:lnSpc>
                <a:spcPct val="150000"/>
              </a:lnSpc>
              <a:buNone/>
            </a:pPr>
            <a:endParaRPr lang="nl-NL" sz="800" dirty="0"/>
          </a:p>
          <a:p>
            <a:r>
              <a:rPr lang="nl-NL" sz="2400" dirty="0"/>
              <a:t>Socialisatie van ouders werd zwakker en overgenomen door vrienden en de opkomende media</a:t>
            </a:r>
          </a:p>
          <a:p>
            <a:pPr>
              <a:lnSpc>
                <a:spcPct val="150000"/>
              </a:lnSpc>
            </a:pPr>
            <a:endParaRPr lang="nl-NL" sz="2400" dirty="0"/>
          </a:p>
          <a:p>
            <a:pPr marL="0" indent="0">
              <a:lnSpc>
                <a:spcPct val="150000"/>
              </a:lnSpc>
              <a:buNone/>
            </a:pPr>
            <a:endParaRPr lang="nl-NL" sz="2400" dirty="0"/>
          </a:p>
        </p:txBody>
      </p:sp>
    </p:spTree>
    <p:extLst>
      <p:ext uri="{BB962C8B-B14F-4D97-AF65-F5344CB8AC3E}">
        <p14:creationId xmlns:p14="http://schemas.microsoft.com/office/powerpoint/2010/main" val="68640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0216F-E160-4AFB-B1F4-7C8977238232}"/>
              </a:ext>
            </a:extLst>
          </p:cNvPr>
          <p:cNvSpPr>
            <a:spLocks noGrp="1"/>
          </p:cNvSpPr>
          <p:nvPr>
            <p:ph type="title"/>
          </p:nvPr>
        </p:nvSpPr>
        <p:spPr/>
        <p:txBody>
          <a:bodyPr>
            <a:normAutofit/>
          </a:bodyPr>
          <a:lstStyle/>
          <a:p>
            <a:pPr algn="l"/>
            <a:r>
              <a:rPr lang="nl-NL" sz="4000" dirty="0">
                <a:solidFill>
                  <a:schemeClr val="bg1"/>
                </a:solidFill>
              </a:rPr>
              <a:t>Belangrijke begrippen </a:t>
            </a:r>
          </a:p>
        </p:txBody>
      </p:sp>
      <p:sp>
        <p:nvSpPr>
          <p:cNvPr id="3" name="Tijdelijke aanduiding voor inhoud 2">
            <a:extLst>
              <a:ext uri="{FF2B5EF4-FFF2-40B4-BE49-F238E27FC236}">
                <a16:creationId xmlns:a16="http://schemas.microsoft.com/office/drawing/2014/main" id="{55F2F86E-62FE-4F9B-B1B2-72D05077CB49}"/>
              </a:ext>
            </a:extLst>
          </p:cNvPr>
          <p:cNvSpPr>
            <a:spLocks noGrp="1"/>
          </p:cNvSpPr>
          <p:nvPr>
            <p:ph idx="1"/>
          </p:nvPr>
        </p:nvSpPr>
        <p:spPr>
          <a:xfrm>
            <a:off x="457200" y="1600200"/>
            <a:ext cx="8229600" cy="4677937"/>
          </a:xfrm>
        </p:spPr>
        <p:txBody>
          <a:bodyPr>
            <a:normAutofit lnSpcReduction="10000"/>
          </a:bodyPr>
          <a:lstStyle/>
          <a:p>
            <a:r>
              <a:rPr lang="nl-NL" dirty="0"/>
              <a:t>Supermarktideologie </a:t>
            </a:r>
          </a:p>
          <a:p>
            <a:r>
              <a:rPr lang="nl-NL" dirty="0"/>
              <a:t>Pragmatisme </a:t>
            </a:r>
          </a:p>
          <a:p>
            <a:pPr lvl="1"/>
            <a:r>
              <a:rPr lang="nl-NL" sz="2400" dirty="0"/>
              <a:t>Geen vastgelegde uitgangspunten, maar kijken per maatschappelijk probleem wat zij ervan vinden</a:t>
            </a:r>
          </a:p>
          <a:p>
            <a:r>
              <a:rPr lang="nl-NL" dirty="0"/>
              <a:t>Populisme</a:t>
            </a:r>
          </a:p>
          <a:p>
            <a:pPr lvl="1"/>
            <a:r>
              <a:rPr lang="nl-NL" sz="2400" dirty="0"/>
              <a:t>Zegt op te komen voor het gewone volk, verzet zich tegen de politieke en economische elite die aan de macht is, gaat uit van eenvoudige oplossingen.</a:t>
            </a:r>
          </a:p>
          <a:p>
            <a:r>
              <a:rPr lang="nl-NL" dirty="0"/>
              <a:t>Pragmatische &amp; populisme in Nederland</a:t>
            </a:r>
          </a:p>
          <a:p>
            <a:pPr lvl="1"/>
            <a:r>
              <a:rPr lang="nl-NL" sz="2400" dirty="0"/>
              <a:t>Pragmatisme (D66) &amp; populisme (Pim Fortuyn, PVV)</a:t>
            </a:r>
          </a:p>
        </p:txBody>
      </p:sp>
    </p:spTree>
    <p:extLst>
      <p:ext uri="{BB962C8B-B14F-4D97-AF65-F5344CB8AC3E}">
        <p14:creationId xmlns:p14="http://schemas.microsoft.com/office/powerpoint/2010/main" val="119229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004318"/>
            <a:ext cx="9144000" cy="1362075"/>
          </a:xfrm>
        </p:spPr>
        <p:txBody>
          <a:bodyPr>
            <a:noAutofit/>
          </a:bodyPr>
          <a:lstStyle/>
          <a:p>
            <a:pPr algn="ctr"/>
            <a:r>
              <a:rPr lang="nl-NL" sz="3200" dirty="0">
                <a:solidFill>
                  <a:schemeClr val="bg1"/>
                </a:solidFill>
              </a:rPr>
              <a:t>§ 11.5 Oplossing en ontwikkeling: permissieve samenleving en individualisering en globalisering</a:t>
            </a:r>
          </a:p>
        </p:txBody>
      </p:sp>
    </p:spTree>
    <p:extLst>
      <p:ext uri="{BB962C8B-B14F-4D97-AF65-F5344CB8AC3E}">
        <p14:creationId xmlns:p14="http://schemas.microsoft.com/office/powerpoint/2010/main" val="270802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A0013-EAE3-4489-9C6A-596E7E85B783}"/>
              </a:ext>
            </a:extLst>
          </p:cNvPr>
          <p:cNvSpPr>
            <a:spLocks noGrp="1"/>
          </p:cNvSpPr>
          <p:nvPr>
            <p:ph type="title"/>
          </p:nvPr>
        </p:nvSpPr>
        <p:spPr/>
        <p:txBody>
          <a:bodyPr>
            <a:normAutofit/>
          </a:bodyPr>
          <a:lstStyle/>
          <a:p>
            <a:pPr algn="l"/>
            <a:r>
              <a:rPr lang="nl-NL" sz="4000" dirty="0">
                <a:solidFill>
                  <a:schemeClr val="bg1"/>
                </a:solidFill>
              </a:rPr>
              <a:t>Permissieve samenleving</a:t>
            </a:r>
          </a:p>
        </p:txBody>
      </p:sp>
      <p:sp>
        <p:nvSpPr>
          <p:cNvPr id="3" name="Tijdelijke aanduiding voor inhoud 2">
            <a:extLst>
              <a:ext uri="{FF2B5EF4-FFF2-40B4-BE49-F238E27FC236}">
                <a16:creationId xmlns:a16="http://schemas.microsoft.com/office/drawing/2014/main" id="{5C30E1A8-C46B-4B6D-8539-E97D5A68B2EF}"/>
              </a:ext>
            </a:extLst>
          </p:cNvPr>
          <p:cNvSpPr>
            <a:spLocks noGrp="1"/>
          </p:cNvSpPr>
          <p:nvPr>
            <p:ph idx="1"/>
          </p:nvPr>
        </p:nvSpPr>
        <p:spPr/>
        <p:txBody>
          <a:bodyPr>
            <a:normAutofit lnSpcReduction="10000"/>
          </a:bodyPr>
          <a:lstStyle/>
          <a:p>
            <a:pPr marL="0" indent="0">
              <a:buNone/>
            </a:pPr>
            <a:r>
              <a:rPr lang="nl-NL" sz="2400" b="1" dirty="0"/>
              <a:t>Microniveau</a:t>
            </a:r>
          </a:p>
          <a:p>
            <a:r>
              <a:rPr lang="nl-NL" sz="2000" dirty="0"/>
              <a:t>Van traditionele kostwinnersgezinnen naar meer moderne gezinnen met onderhandelingshuishoudens </a:t>
            </a:r>
          </a:p>
          <a:p>
            <a:r>
              <a:rPr lang="nl-NL" sz="2000" dirty="0"/>
              <a:t>Proces van democratisering en socialisatie zichtbaar in gezinnen </a:t>
            </a:r>
          </a:p>
          <a:p>
            <a:pPr marL="0" indent="0">
              <a:buNone/>
            </a:pPr>
            <a:endParaRPr lang="nl-NL" sz="2400" b="1" dirty="0"/>
          </a:p>
          <a:p>
            <a:pPr marL="0" indent="0">
              <a:buNone/>
            </a:pPr>
            <a:r>
              <a:rPr lang="nl-NL" sz="2400" b="1" dirty="0"/>
              <a:t>Mesoniveau</a:t>
            </a:r>
          </a:p>
          <a:p>
            <a:r>
              <a:rPr lang="nl-NL" sz="2000" dirty="0"/>
              <a:t>Veranderingen in het onderwijs: meer jongeren naar school, opleidingsniveau meisjes steeg, meer democratisering en andere verhoudingen</a:t>
            </a:r>
          </a:p>
          <a:p>
            <a:pPr marL="0" indent="0">
              <a:buNone/>
            </a:pPr>
            <a:endParaRPr lang="nl-NL" sz="2400" b="1" dirty="0"/>
          </a:p>
          <a:p>
            <a:pPr marL="0" indent="0">
              <a:buNone/>
            </a:pPr>
            <a:r>
              <a:rPr lang="nl-NL" sz="2400" b="1" dirty="0"/>
              <a:t>Macroniveau</a:t>
            </a:r>
          </a:p>
          <a:p>
            <a:r>
              <a:rPr lang="nl-NL" sz="2000" dirty="0"/>
              <a:t>Multiculturele samenleving, gastarbeiders</a:t>
            </a:r>
          </a:p>
        </p:txBody>
      </p:sp>
    </p:spTree>
    <p:extLst>
      <p:ext uri="{BB962C8B-B14F-4D97-AF65-F5344CB8AC3E}">
        <p14:creationId xmlns:p14="http://schemas.microsoft.com/office/powerpoint/2010/main" val="1913337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805B8-AF0A-4AD2-90A9-F255BEA7477D}"/>
              </a:ext>
            </a:extLst>
          </p:cNvPr>
          <p:cNvSpPr>
            <a:spLocks noGrp="1"/>
          </p:cNvSpPr>
          <p:nvPr>
            <p:ph type="title"/>
          </p:nvPr>
        </p:nvSpPr>
        <p:spPr/>
        <p:txBody>
          <a:bodyPr>
            <a:normAutofit/>
          </a:bodyPr>
          <a:lstStyle/>
          <a:p>
            <a:pPr algn="l"/>
            <a:r>
              <a:rPr lang="nl-NL" sz="4000" dirty="0">
                <a:solidFill>
                  <a:schemeClr val="bg1"/>
                </a:solidFill>
              </a:rPr>
              <a:t>Individualisering &amp; globalisering</a:t>
            </a:r>
          </a:p>
        </p:txBody>
      </p:sp>
      <p:sp>
        <p:nvSpPr>
          <p:cNvPr id="3" name="Tijdelijke aanduiding voor inhoud 2">
            <a:extLst>
              <a:ext uri="{FF2B5EF4-FFF2-40B4-BE49-F238E27FC236}">
                <a16:creationId xmlns:a16="http://schemas.microsoft.com/office/drawing/2014/main" id="{B1B4E62F-6EF9-4ACE-BFDC-46ACCDB6BE9C}"/>
              </a:ext>
            </a:extLst>
          </p:cNvPr>
          <p:cNvSpPr>
            <a:spLocks noGrp="1"/>
          </p:cNvSpPr>
          <p:nvPr>
            <p:ph idx="1"/>
          </p:nvPr>
        </p:nvSpPr>
        <p:spPr>
          <a:xfrm>
            <a:off x="457200" y="1600200"/>
            <a:ext cx="8229600" cy="4722541"/>
          </a:xfrm>
        </p:spPr>
        <p:txBody>
          <a:bodyPr>
            <a:normAutofit/>
          </a:bodyPr>
          <a:lstStyle/>
          <a:p>
            <a:r>
              <a:rPr lang="nl-NL" sz="2400" dirty="0"/>
              <a:t>Meer aandacht voor het individu op verschillende vlakken van de samenleving:</a:t>
            </a:r>
          </a:p>
          <a:p>
            <a:pPr lvl="1"/>
            <a:r>
              <a:rPr lang="nl-NL" sz="2000" dirty="0"/>
              <a:t>In gezinnen en in het onderwijs</a:t>
            </a:r>
          </a:p>
          <a:p>
            <a:pPr lvl="1"/>
            <a:r>
              <a:rPr lang="nl-NL" sz="2000" dirty="0"/>
              <a:t>Verschillende generaties (jongeren en volwassenen)</a:t>
            </a:r>
          </a:p>
          <a:p>
            <a:pPr lvl="1"/>
            <a:r>
              <a:rPr lang="nl-NL" sz="2000" dirty="0"/>
              <a:t>Tussen mannen en vrouwen</a:t>
            </a:r>
          </a:p>
          <a:p>
            <a:pPr lvl="1"/>
            <a:endParaRPr lang="nl-NL" sz="2000" dirty="0"/>
          </a:p>
          <a:p>
            <a:pPr lvl="1"/>
            <a:endParaRPr lang="nl-NL" sz="2000" dirty="0"/>
          </a:p>
          <a:p>
            <a:pPr lvl="1"/>
            <a:endParaRPr lang="nl-NL" sz="2000" dirty="0"/>
          </a:p>
          <a:p>
            <a:pPr marL="457200" lvl="1" indent="0">
              <a:buNone/>
            </a:pPr>
            <a:endParaRPr lang="nl-NL" sz="2000" dirty="0"/>
          </a:p>
          <a:p>
            <a:pPr lvl="1"/>
            <a:endParaRPr lang="nl-NL" sz="2000" dirty="0"/>
          </a:p>
          <a:p>
            <a:pPr lvl="1"/>
            <a:endParaRPr lang="nl-NL" sz="2000" dirty="0"/>
          </a:p>
          <a:p>
            <a:pPr lvl="1"/>
            <a:endParaRPr lang="nl-NL" sz="2000" dirty="0"/>
          </a:p>
          <a:p>
            <a:pPr lvl="1"/>
            <a:endParaRPr lang="nl-NL" sz="2000" dirty="0"/>
          </a:p>
          <a:p>
            <a:pPr lvl="1"/>
            <a:endParaRPr lang="nl-NL" sz="2000" dirty="0"/>
          </a:p>
        </p:txBody>
      </p:sp>
      <p:grpSp>
        <p:nvGrpSpPr>
          <p:cNvPr id="8" name="Groep 7">
            <a:extLst>
              <a:ext uri="{FF2B5EF4-FFF2-40B4-BE49-F238E27FC236}">
                <a16:creationId xmlns:a16="http://schemas.microsoft.com/office/drawing/2014/main" id="{400B6C45-C7DB-4E98-AC79-2F46A42F194A}"/>
              </a:ext>
            </a:extLst>
          </p:cNvPr>
          <p:cNvGrpSpPr/>
          <p:nvPr/>
        </p:nvGrpSpPr>
        <p:grpSpPr>
          <a:xfrm>
            <a:off x="457200" y="4354549"/>
            <a:ext cx="7593982" cy="903251"/>
            <a:chOff x="457200" y="4354549"/>
            <a:chExt cx="7593982" cy="903251"/>
          </a:xfrm>
        </p:grpSpPr>
        <p:pic>
          <p:nvPicPr>
            <p:cNvPr id="4" name="Afbeelding 3">
              <a:extLst>
                <a:ext uri="{FF2B5EF4-FFF2-40B4-BE49-F238E27FC236}">
                  <a16:creationId xmlns:a16="http://schemas.microsoft.com/office/drawing/2014/main" id="{1A91F88B-856F-4F33-AF98-8347DF1C558C}"/>
                </a:ext>
              </a:extLst>
            </p:cNvPr>
            <p:cNvPicPr>
              <a:picLocks noChangeAspect="1"/>
            </p:cNvPicPr>
            <p:nvPr/>
          </p:nvPicPr>
          <p:blipFill rotWithShape="1">
            <a:blip r:embed="rId2"/>
            <a:srcRect l="72195" t="54878" r="10000" b="27561"/>
            <a:stretch/>
          </p:blipFill>
          <p:spPr>
            <a:xfrm>
              <a:off x="6423104" y="4354549"/>
              <a:ext cx="1628078" cy="903249"/>
            </a:xfrm>
            <a:prstGeom prst="rect">
              <a:avLst/>
            </a:prstGeom>
          </p:spPr>
        </p:pic>
        <p:pic>
          <p:nvPicPr>
            <p:cNvPr id="5" name="Afbeelding 4">
              <a:extLst>
                <a:ext uri="{FF2B5EF4-FFF2-40B4-BE49-F238E27FC236}">
                  <a16:creationId xmlns:a16="http://schemas.microsoft.com/office/drawing/2014/main" id="{45292533-690E-44FB-8F35-A7450E2408AA}"/>
                </a:ext>
              </a:extLst>
            </p:cNvPr>
            <p:cNvPicPr>
              <a:picLocks noChangeAspect="1"/>
            </p:cNvPicPr>
            <p:nvPr/>
          </p:nvPicPr>
          <p:blipFill rotWithShape="1">
            <a:blip r:embed="rId2"/>
            <a:srcRect l="6585" t="54878" r="35000" b="27561"/>
            <a:stretch/>
          </p:blipFill>
          <p:spPr>
            <a:xfrm>
              <a:off x="457200" y="4354551"/>
              <a:ext cx="5341434" cy="903249"/>
            </a:xfrm>
            <a:prstGeom prst="rect">
              <a:avLst/>
            </a:prstGeom>
          </p:spPr>
        </p:pic>
        <p:sp>
          <p:nvSpPr>
            <p:cNvPr id="6" name="Rechthoek 5">
              <a:extLst>
                <a:ext uri="{FF2B5EF4-FFF2-40B4-BE49-F238E27FC236}">
                  <a16:creationId xmlns:a16="http://schemas.microsoft.com/office/drawing/2014/main" id="{AC116BAE-6F75-4E87-9D32-0C10D9B147F2}"/>
                </a:ext>
              </a:extLst>
            </p:cNvPr>
            <p:cNvSpPr/>
            <p:nvPr/>
          </p:nvSpPr>
          <p:spPr>
            <a:xfrm>
              <a:off x="5798634" y="4354549"/>
              <a:ext cx="624470" cy="903249"/>
            </a:xfrm>
            <a:prstGeom prst="rect">
              <a:avLst/>
            </a:prstGeom>
            <a:solidFill>
              <a:schemeClr val="bg1"/>
            </a:solidFill>
            <a:ln w="3175">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2400" dirty="0">
                  <a:solidFill>
                    <a:schemeClr val="tx1"/>
                  </a:solidFill>
                </a:rPr>
                <a:t>=</a:t>
              </a:r>
              <a:endParaRPr lang="nl-NL" dirty="0">
                <a:solidFill>
                  <a:schemeClr val="tx1"/>
                </a:solidFill>
              </a:endParaRPr>
            </a:p>
          </p:txBody>
        </p:sp>
      </p:grpSp>
    </p:spTree>
    <p:extLst>
      <p:ext uri="{BB962C8B-B14F-4D97-AF65-F5344CB8AC3E}">
        <p14:creationId xmlns:p14="http://schemas.microsoft.com/office/powerpoint/2010/main" val="2776906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938F9-0D2A-4D91-B802-86D0D0A01A6D}"/>
              </a:ext>
            </a:extLst>
          </p:cNvPr>
          <p:cNvSpPr>
            <a:spLocks noGrp="1"/>
          </p:cNvSpPr>
          <p:nvPr>
            <p:ph type="title"/>
          </p:nvPr>
        </p:nvSpPr>
        <p:spPr/>
        <p:txBody>
          <a:bodyPr>
            <a:normAutofit/>
          </a:bodyPr>
          <a:lstStyle/>
          <a:p>
            <a:pPr algn="l"/>
            <a:r>
              <a:rPr lang="nl-NL" sz="4000" dirty="0">
                <a:solidFill>
                  <a:schemeClr val="bg1"/>
                </a:solidFill>
              </a:rPr>
              <a:t>Globalisering</a:t>
            </a:r>
          </a:p>
        </p:txBody>
      </p:sp>
      <p:sp>
        <p:nvSpPr>
          <p:cNvPr id="3" name="Tijdelijke aanduiding voor inhoud 2">
            <a:extLst>
              <a:ext uri="{FF2B5EF4-FFF2-40B4-BE49-F238E27FC236}">
                <a16:creationId xmlns:a16="http://schemas.microsoft.com/office/drawing/2014/main" id="{B672418D-266E-4CCD-9416-52396A20E2F2}"/>
              </a:ext>
            </a:extLst>
          </p:cNvPr>
          <p:cNvSpPr>
            <a:spLocks noGrp="1"/>
          </p:cNvSpPr>
          <p:nvPr>
            <p:ph idx="1"/>
          </p:nvPr>
        </p:nvSpPr>
        <p:spPr/>
        <p:txBody>
          <a:bodyPr/>
          <a:lstStyle/>
          <a:p>
            <a:r>
              <a:rPr lang="nl-NL" sz="2400" dirty="0"/>
              <a:t>Globalisering</a:t>
            </a:r>
          </a:p>
          <a:p>
            <a:pPr lvl="1"/>
            <a:r>
              <a:rPr lang="nl-NL" sz="2000" dirty="0"/>
              <a:t>Van natiestaat naar multiculturele samenleving</a:t>
            </a:r>
          </a:p>
          <a:p>
            <a:pPr lvl="1"/>
            <a:r>
              <a:rPr lang="nl-NL" sz="2000" dirty="0"/>
              <a:t>Ontstaan van wat nu de Europese Unie is</a:t>
            </a:r>
          </a:p>
          <a:p>
            <a:pPr lvl="1"/>
            <a:r>
              <a:rPr lang="nl-NL" sz="2000" dirty="0"/>
              <a:t>Dankzij de technische rationalisering is communicatie vereenvoudigd</a:t>
            </a:r>
          </a:p>
          <a:p>
            <a:pPr lvl="1"/>
            <a:r>
              <a:rPr lang="nl-NL" sz="2000" dirty="0"/>
              <a:t>Internationale bindingen, nieuwe instituties en instellingen</a:t>
            </a:r>
          </a:p>
          <a:p>
            <a:pPr lvl="1"/>
            <a:r>
              <a:rPr lang="nl-NL" sz="2000" dirty="0"/>
              <a:t>Samenwerking op wereldschaal (Verenigde Naties, NAVO en Wereldbank)</a:t>
            </a:r>
          </a:p>
          <a:p>
            <a:endParaRPr lang="nl-NL" dirty="0"/>
          </a:p>
        </p:txBody>
      </p:sp>
      <p:grpSp>
        <p:nvGrpSpPr>
          <p:cNvPr id="6" name="Groep 5">
            <a:extLst>
              <a:ext uri="{FF2B5EF4-FFF2-40B4-BE49-F238E27FC236}">
                <a16:creationId xmlns:a16="http://schemas.microsoft.com/office/drawing/2014/main" id="{81EF6352-BCFB-4F82-8ECC-CCE6FB361747}"/>
              </a:ext>
            </a:extLst>
          </p:cNvPr>
          <p:cNvGrpSpPr/>
          <p:nvPr/>
        </p:nvGrpSpPr>
        <p:grpSpPr>
          <a:xfrm>
            <a:off x="457200" y="4532971"/>
            <a:ext cx="7672039" cy="998034"/>
            <a:chOff x="457200" y="4532971"/>
            <a:chExt cx="7672039" cy="998034"/>
          </a:xfrm>
        </p:grpSpPr>
        <p:pic>
          <p:nvPicPr>
            <p:cNvPr id="4" name="Afbeelding 3">
              <a:extLst>
                <a:ext uri="{FF2B5EF4-FFF2-40B4-BE49-F238E27FC236}">
                  <a16:creationId xmlns:a16="http://schemas.microsoft.com/office/drawing/2014/main" id="{308861F7-577A-4B04-90E3-628123022386}"/>
                </a:ext>
              </a:extLst>
            </p:cNvPr>
            <p:cNvPicPr>
              <a:picLocks noChangeAspect="1"/>
            </p:cNvPicPr>
            <p:nvPr/>
          </p:nvPicPr>
          <p:blipFill rotWithShape="1">
            <a:blip r:embed="rId2"/>
            <a:srcRect l="6097" t="50000" r="10000" b="30596"/>
            <a:stretch/>
          </p:blipFill>
          <p:spPr>
            <a:xfrm>
              <a:off x="457200" y="4532971"/>
              <a:ext cx="7672039" cy="998034"/>
            </a:xfrm>
            <a:prstGeom prst="rect">
              <a:avLst/>
            </a:prstGeom>
          </p:spPr>
        </p:pic>
        <p:sp>
          <p:nvSpPr>
            <p:cNvPr id="5" name="Rechthoek 4">
              <a:extLst>
                <a:ext uri="{FF2B5EF4-FFF2-40B4-BE49-F238E27FC236}">
                  <a16:creationId xmlns:a16="http://schemas.microsoft.com/office/drawing/2014/main" id="{997670F7-36B6-4620-B3E7-303918408748}"/>
                </a:ext>
              </a:extLst>
            </p:cNvPr>
            <p:cNvSpPr/>
            <p:nvPr/>
          </p:nvSpPr>
          <p:spPr>
            <a:xfrm>
              <a:off x="5860180" y="4580363"/>
              <a:ext cx="624470" cy="903249"/>
            </a:xfrm>
            <a:prstGeom prst="rect">
              <a:avLst/>
            </a:prstGeom>
            <a:solidFill>
              <a:schemeClr val="bg1"/>
            </a:solidFill>
            <a:ln w="3175">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2400" dirty="0">
                  <a:solidFill>
                    <a:schemeClr val="tx1"/>
                  </a:solidFill>
                </a:rPr>
                <a:t>=</a:t>
              </a:r>
              <a:endParaRPr lang="nl-NL" dirty="0">
                <a:solidFill>
                  <a:schemeClr val="tx1"/>
                </a:solidFill>
              </a:endParaRPr>
            </a:p>
          </p:txBody>
        </p:sp>
      </p:grpSp>
    </p:spTree>
    <p:extLst>
      <p:ext uri="{BB962C8B-B14F-4D97-AF65-F5344CB8AC3E}">
        <p14:creationId xmlns:p14="http://schemas.microsoft.com/office/powerpoint/2010/main" val="1271169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4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126981"/>
            <a:ext cx="9144000" cy="1362075"/>
          </a:xfrm>
        </p:spPr>
        <p:txBody>
          <a:bodyPr/>
          <a:lstStyle/>
          <a:p>
            <a:pPr algn="ctr"/>
            <a:r>
              <a:rPr lang="nl-NL" dirty="0">
                <a:solidFill>
                  <a:schemeClr val="bg1"/>
                </a:solidFill>
              </a:rPr>
              <a:t>§ 11.2 Analyse: politieke socialisatie en identiteit</a:t>
            </a:r>
          </a:p>
        </p:txBody>
      </p:sp>
    </p:spTree>
    <p:extLst>
      <p:ext uri="{BB962C8B-B14F-4D97-AF65-F5344CB8AC3E}">
        <p14:creationId xmlns:p14="http://schemas.microsoft.com/office/powerpoint/2010/main" val="362756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3DC76-36D2-4FB0-9F93-A207F98114BD}"/>
              </a:ext>
            </a:extLst>
          </p:cNvPr>
          <p:cNvSpPr>
            <a:spLocks noGrp="1"/>
          </p:cNvSpPr>
          <p:nvPr>
            <p:ph type="title"/>
          </p:nvPr>
        </p:nvSpPr>
        <p:spPr/>
        <p:txBody>
          <a:bodyPr>
            <a:normAutofit/>
          </a:bodyPr>
          <a:lstStyle/>
          <a:p>
            <a:pPr algn="l"/>
            <a:r>
              <a:rPr lang="nl-NL" sz="4000" dirty="0">
                <a:solidFill>
                  <a:schemeClr val="bg1"/>
                </a:solidFill>
              </a:rPr>
              <a:t>Politieke socialisatie</a:t>
            </a:r>
          </a:p>
        </p:txBody>
      </p:sp>
      <p:sp>
        <p:nvSpPr>
          <p:cNvPr id="3" name="Tijdelijke aanduiding voor inhoud 2">
            <a:extLst>
              <a:ext uri="{FF2B5EF4-FFF2-40B4-BE49-F238E27FC236}">
                <a16:creationId xmlns:a16="http://schemas.microsoft.com/office/drawing/2014/main" id="{EAA75C1F-C410-43FC-B516-C3111F4EFB51}"/>
              </a:ext>
            </a:extLst>
          </p:cNvPr>
          <p:cNvSpPr>
            <a:spLocks noGrp="1"/>
          </p:cNvSpPr>
          <p:nvPr>
            <p:ph idx="1"/>
          </p:nvPr>
        </p:nvSpPr>
        <p:spPr>
          <a:xfrm>
            <a:off x="457200" y="1600200"/>
            <a:ext cx="8229600" cy="4983162"/>
          </a:xfrm>
        </p:spPr>
        <p:txBody>
          <a:bodyPr>
            <a:normAutofit/>
          </a:bodyPr>
          <a:lstStyle/>
          <a:p>
            <a:r>
              <a:rPr lang="nl-NL" sz="2400" dirty="0"/>
              <a:t>Het proces van ontzuiling in de jaren zestig zorgde ervoor dat jongeren buiten hun eigen zuil contacten opdeden</a:t>
            </a:r>
          </a:p>
          <a:p>
            <a:pPr marL="0" indent="0">
              <a:lnSpc>
                <a:spcPct val="150000"/>
              </a:lnSpc>
              <a:buNone/>
            </a:pPr>
            <a:endParaRPr lang="nl-NL" sz="800" dirty="0"/>
          </a:p>
          <a:p>
            <a:r>
              <a:rPr lang="nl-NL" sz="2400" dirty="0"/>
              <a:t>Jongeren kregen eigen ideeën over de maatschappelijke verhoudingen van die tijd en over hoe dat veranderen moest</a:t>
            </a:r>
          </a:p>
          <a:p>
            <a:pPr marL="0" indent="0">
              <a:lnSpc>
                <a:spcPct val="150000"/>
              </a:lnSpc>
              <a:buNone/>
            </a:pPr>
            <a:endParaRPr lang="nl-NL" sz="800" dirty="0"/>
          </a:p>
          <a:p>
            <a:r>
              <a:rPr lang="nl-NL" sz="2400" dirty="0"/>
              <a:t>In die tijd nam de belangrijke rol van traditionele socialisatoren af en kregen media, vrienden (</a:t>
            </a:r>
            <a:r>
              <a:rPr lang="nl-NL" sz="2400" i="1" dirty="0"/>
              <a:t>peer </a:t>
            </a:r>
            <a:r>
              <a:rPr lang="nl-NL" sz="2400" i="1" dirty="0" err="1"/>
              <a:t>group</a:t>
            </a:r>
            <a:r>
              <a:rPr lang="nl-NL" sz="2400" dirty="0"/>
              <a:t>) en onderwijs een belangrijke rol.</a:t>
            </a:r>
          </a:p>
        </p:txBody>
      </p:sp>
    </p:spTree>
    <p:extLst>
      <p:ext uri="{BB962C8B-B14F-4D97-AF65-F5344CB8AC3E}">
        <p14:creationId xmlns:p14="http://schemas.microsoft.com/office/powerpoint/2010/main" val="332309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4CB0D-5CBE-4FB5-A4B2-710A4960646D}"/>
              </a:ext>
            </a:extLst>
          </p:cNvPr>
          <p:cNvSpPr>
            <a:spLocks noGrp="1"/>
          </p:cNvSpPr>
          <p:nvPr>
            <p:ph type="title"/>
          </p:nvPr>
        </p:nvSpPr>
        <p:spPr/>
        <p:txBody>
          <a:bodyPr>
            <a:normAutofit/>
          </a:bodyPr>
          <a:lstStyle/>
          <a:p>
            <a:pPr algn="l"/>
            <a:r>
              <a:rPr lang="nl-NL" sz="4000" dirty="0">
                <a:solidFill>
                  <a:schemeClr val="bg1"/>
                </a:solidFill>
              </a:rPr>
              <a:t>Identiteit</a:t>
            </a:r>
          </a:p>
        </p:txBody>
      </p:sp>
      <p:sp>
        <p:nvSpPr>
          <p:cNvPr id="3" name="Tijdelijke aanduiding voor inhoud 2">
            <a:extLst>
              <a:ext uri="{FF2B5EF4-FFF2-40B4-BE49-F238E27FC236}">
                <a16:creationId xmlns:a16="http://schemas.microsoft.com/office/drawing/2014/main" id="{888771A7-DD18-43A3-834D-8E655AF62019}"/>
              </a:ext>
            </a:extLst>
          </p:cNvPr>
          <p:cNvSpPr>
            <a:spLocks noGrp="1"/>
          </p:cNvSpPr>
          <p:nvPr>
            <p:ph idx="1"/>
          </p:nvPr>
        </p:nvSpPr>
        <p:spPr/>
        <p:txBody>
          <a:bodyPr>
            <a:normAutofit/>
          </a:bodyPr>
          <a:lstStyle/>
          <a:p>
            <a:r>
              <a:rPr lang="nl-NL" sz="2400" dirty="0"/>
              <a:t>Door de jongerenculturen gingen jongeren horen bij een bepaalde groep (sociale identiteit)</a:t>
            </a:r>
          </a:p>
          <a:p>
            <a:endParaRPr lang="nl-NL" sz="2400" dirty="0"/>
          </a:p>
          <a:p>
            <a:r>
              <a:rPr lang="nl-NL" sz="2400" dirty="0"/>
              <a:t>Zij gingen zich afzetten tegen de burgerij en de collectivistische cultuur</a:t>
            </a:r>
          </a:p>
          <a:p>
            <a:endParaRPr lang="nl-NL" sz="2400" dirty="0"/>
          </a:p>
          <a:p>
            <a:r>
              <a:rPr lang="nl-NL" sz="2400" dirty="0"/>
              <a:t>De jongeren streefden een individualistische cultuur na waarin ze zich konden ontplooien, losweken van de in hun ogen verstikkende collectivistische cultuur. </a:t>
            </a:r>
          </a:p>
        </p:txBody>
      </p:sp>
    </p:spTree>
    <p:extLst>
      <p:ext uri="{BB962C8B-B14F-4D97-AF65-F5344CB8AC3E}">
        <p14:creationId xmlns:p14="http://schemas.microsoft.com/office/powerpoint/2010/main" val="333599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B1816-2A98-4C78-B9F5-65E40A569319}"/>
              </a:ext>
            </a:extLst>
          </p:cNvPr>
          <p:cNvSpPr>
            <a:spLocks noGrp="1"/>
          </p:cNvSpPr>
          <p:nvPr>
            <p:ph type="title"/>
          </p:nvPr>
        </p:nvSpPr>
        <p:spPr/>
        <p:txBody>
          <a:bodyPr>
            <a:normAutofit/>
          </a:bodyPr>
          <a:lstStyle/>
          <a:p>
            <a:pPr algn="l"/>
            <a:r>
              <a:rPr lang="nl-NL" sz="4000" dirty="0">
                <a:solidFill>
                  <a:schemeClr val="bg1"/>
                </a:solidFill>
              </a:rPr>
              <a:t>Acculturatie </a:t>
            </a:r>
          </a:p>
        </p:txBody>
      </p:sp>
      <p:sp>
        <p:nvSpPr>
          <p:cNvPr id="3" name="Tijdelijke aanduiding voor inhoud 2">
            <a:extLst>
              <a:ext uri="{FF2B5EF4-FFF2-40B4-BE49-F238E27FC236}">
                <a16:creationId xmlns:a16="http://schemas.microsoft.com/office/drawing/2014/main" id="{978B7B5C-D5B5-413B-B6CF-6D910D603E6D}"/>
              </a:ext>
            </a:extLst>
          </p:cNvPr>
          <p:cNvSpPr>
            <a:spLocks noGrp="1"/>
          </p:cNvSpPr>
          <p:nvPr>
            <p:ph idx="1"/>
          </p:nvPr>
        </p:nvSpPr>
        <p:spPr/>
        <p:txBody>
          <a:bodyPr>
            <a:normAutofit/>
          </a:bodyPr>
          <a:lstStyle/>
          <a:p>
            <a:r>
              <a:rPr lang="nl-NL" sz="2400" dirty="0"/>
              <a:t>Komst van migranten vanwege stijgende economie</a:t>
            </a:r>
          </a:p>
          <a:p>
            <a:endParaRPr lang="nl-NL" sz="2400" dirty="0"/>
          </a:p>
          <a:p>
            <a:r>
              <a:rPr lang="nl-NL" sz="2400" dirty="0"/>
              <a:t>Gezinshereniging vond plaats</a:t>
            </a:r>
          </a:p>
          <a:p>
            <a:pPr marL="0" indent="0">
              <a:buNone/>
            </a:pPr>
            <a:endParaRPr lang="nl-NL" sz="2400" dirty="0"/>
          </a:p>
          <a:p>
            <a:r>
              <a:rPr lang="nl-NL" sz="2400" dirty="0"/>
              <a:t>Deze mensen hebben een uitdaging om te integreren (</a:t>
            </a:r>
            <a:r>
              <a:rPr lang="nl-NL" sz="2400" b="1" dirty="0"/>
              <a:t>acculturatie</a:t>
            </a:r>
            <a:r>
              <a:rPr lang="nl-NL" sz="2400" dirty="0"/>
              <a:t>) in de Nederlandse dominante cultuur</a:t>
            </a:r>
          </a:p>
          <a:p>
            <a:pPr lvl="1"/>
            <a:r>
              <a:rPr lang="nl-NL" sz="2000" dirty="0"/>
              <a:t>Geboren in het moderne Nederland maar thuis gesocialiseerd in een veelal traditionele cultuur.</a:t>
            </a:r>
          </a:p>
          <a:p>
            <a:endParaRPr lang="nl-NL" sz="2400" dirty="0"/>
          </a:p>
        </p:txBody>
      </p:sp>
    </p:spTree>
    <p:extLst>
      <p:ext uri="{BB962C8B-B14F-4D97-AF65-F5344CB8AC3E}">
        <p14:creationId xmlns:p14="http://schemas.microsoft.com/office/powerpoint/2010/main" val="288802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126981"/>
            <a:ext cx="9144000" cy="1362075"/>
          </a:xfrm>
        </p:spPr>
        <p:txBody>
          <a:bodyPr/>
          <a:lstStyle/>
          <a:p>
            <a:pPr algn="ctr"/>
            <a:r>
              <a:rPr lang="nl-NL" dirty="0">
                <a:solidFill>
                  <a:schemeClr val="bg1"/>
                </a:solidFill>
              </a:rPr>
              <a:t>§ 11.3 Paradigma’s over socialisatie</a:t>
            </a:r>
          </a:p>
        </p:txBody>
      </p:sp>
    </p:spTree>
    <p:extLst>
      <p:ext uri="{BB962C8B-B14F-4D97-AF65-F5344CB8AC3E}">
        <p14:creationId xmlns:p14="http://schemas.microsoft.com/office/powerpoint/2010/main" val="76849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96347-6625-45DF-85C3-B3C941A15560}"/>
              </a:ext>
            </a:extLst>
          </p:cNvPr>
          <p:cNvSpPr>
            <a:spLocks noGrp="1"/>
          </p:cNvSpPr>
          <p:nvPr>
            <p:ph type="title"/>
          </p:nvPr>
        </p:nvSpPr>
        <p:spPr/>
        <p:txBody>
          <a:bodyPr/>
          <a:lstStyle/>
          <a:p>
            <a:r>
              <a:rPr lang="nl-NL" dirty="0">
                <a:solidFill>
                  <a:schemeClr val="bg1">
                    <a:lumMod val="95000"/>
                  </a:schemeClr>
                </a:solidFill>
              </a:rPr>
              <a:t>Paradigma’s</a:t>
            </a:r>
          </a:p>
        </p:txBody>
      </p:sp>
      <p:pic>
        <p:nvPicPr>
          <p:cNvPr id="4" name="Afbeelding 3">
            <a:extLst>
              <a:ext uri="{FF2B5EF4-FFF2-40B4-BE49-F238E27FC236}">
                <a16:creationId xmlns:a16="http://schemas.microsoft.com/office/drawing/2014/main" id="{6F3AC489-8569-4938-B03F-BA6842B3F6FB}"/>
              </a:ext>
            </a:extLst>
          </p:cNvPr>
          <p:cNvPicPr>
            <a:picLocks noChangeAspect="1"/>
          </p:cNvPicPr>
          <p:nvPr/>
        </p:nvPicPr>
        <p:blipFill>
          <a:blip r:embed="rId2"/>
          <a:stretch>
            <a:fillRect/>
          </a:stretch>
        </p:blipFill>
        <p:spPr>
          <a:xfrm>
            <a:off x="275315" y="1483600"/>
            <a:ext cx="8593369" cy="3890800"/>
          </a:xfrm>
          <a:prstGeom prst="rect">
            <a:avLst/>
          </a:prstGeom>
        </p:spPr>
      </p:pic>
    </p:spTree>
    <p:extLst>
      <p:ext uri="{BB962C8B-B14F-4D97-AF65-F5344CB8AC3E}">
        <p14:creationId xmlns:p14="http://schemas.microsoft.com/office/powerpoint/2010/main" val="263423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Functionalisme 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hlinkClick r:id="rId3"/>
              </a:rPr>
              <a:t>Kern van het paradigma</a:t>
            </a:r>
            <a:r>
              <a:rPr lang="nl-NL" sz="2000" dirty="0">
                <a:latin typeface="Helvetica" charset="0"/>
                <a:ea typeface="Helvetica" charset="0"/>
                <a:cs typeface="Helvetica" charset="0"/>
              </a:rPr>
              <a:t>: De samenleving als geheel is een systeem, waarbinnen subsystemen hun functie hebben en de samenleving stabiel en in evenwicht houden. </a:t>
            </a:r>
          </a:p>
          <a:p>
            <a:pPr algn="just">
              <a:lnSpc>
                <a:spcPct val="160000"/>
              </a:lnSpc>
            </a:pPr>
            <a:endParaRPr lang="nl-NL" sz="2000" dirty="0">
              <a:latin typeface="Helvetica" charset="0"/>
              <a:ea typeface="Helvetica" charset="0"/>
              <a:cs typeface="Helvetica" charset="0"/>
            </a:endParaRPr>
          </a:p>
          <a:p>
            <a:pPr algn="just">
              <a:lnSpc>
                <a:spcPct val="160000"/>
              </a:lnSpc>
            </a:pPr>
            <a:r>
              <a:rPr lang="nl-NL" sz="2000" dirty="0">
                <a:latin typeface="Helvetica" charset="0"/>
                <a:ea typeface="Helvetica" charset="0"/>
                <a:cs typeface="Helvetica" charset="0"/>
              </a:rPr>
              <a:t>Een verstoring betekent geen stabiliteit meer en dat moet dan weer gevonden worden. Functionalisten gaan altijd op zoek naar processen in de samenleving die de samenleving doen overleven. Denk aan socialisatie en instituties.</a:t>
            </a:r>
          </a:p>
        </p:txBody>
      </p:sp>
    </p:spTree>
    <p:extLst>
      <p:ext uri="{BB962C8B-B14F-4D97-AF65-F5344CB8AC3E}">
        <p14:creationId xmlns:p14="http://schemas.microsoft.com/office/powerpoint/2010/main" val="2316770830"/>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neca_mw_structuur" id="{6546303C-48CF-FC4B-A1AC-9940ED5FCD82}" vid="{5EE74485-53F2-2746-89CA-DF4057C167F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Seneca_mw_structuur</Template>
  <TotalTime>2065</TotalTime>
  <Words>1121</Words>
  <Application>Microsoft Office PowerPoint</Application>
  <PresentationFormat>Diavoorstelling (4:3)</PresentationFormat>
  <Paragraphs>136</Paragraphs>
  <Slides>25</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Helvetica</vt:lpstr>
      <vt:lpstr>Office-thema</vt:lpstr>
      <vt:lpstr>§ 11.1 Casus: protestgeneratie</vt:lpstr>
      <vt:lpstr>Protestgeneratie</vt:lpstr>
      <vt:lpstr>§ 11.2 Analyse: politieke socialisatie en identiteit</vt:lpstr>
      <vt:lpstr>Politieke socialisatie</vt:lpstr>
      <vt:lpstr>Identiteit</vt:lpstr>
      <vt:lpstr>Acculturatie </vt:lpstr>
      <vt:lpstr>§ 11.3 Paradigma’s over socialisatie</vt:lpstr>
      <vt:lpstr>Paradigma’s</vt:lpstr>
      <vt:lpstr>Functionalisme paradigma</vt:lpstr>
      <vt:lpstr>Functionalisme paradigma</vt:lpstr>
      <vt:lpstr>Functionalisme paradigma</vt:lpstr>
      <vt:lpstr>Conflict-paradigma</vt:lpstr>
      <vt:lpstr>Conflict-paradigma</vt:lpstr>
      <vt:lpstr>Sociaalconstructivisme-paradigma</vt:lpstr>
      <vt:lpstr>Sociaalconstructivisme-paradigma</vt:lpstr>
      <vt:lpstr>Sociaalconstructivisme-paradigma</vt:lpstr>
      <vt:lpstr>Rationele-actor-paradigma</vt:lpstr>
      <vt:lpstr>Rationele-actor-paradigma</vt:lpstr>
      <vt:lpstr>§ 11.4 ‘Ideologie’: pragmatisme en populisme</vt:lpstr>
      <vt:lpstr>Belangrijke begrippen </vt:lpstr>
      <vt:lpstr>§ 11.5 Oplossing en ontwikkeling: permissieve samenleving en individualisering en globalisering</vt:lpstr>
      <vt:lpstr>Permissieve samenleving</vt:lpstr>
      <vt:lpstr>Individualisering &amp; globalisering</vt:lpstr>
      <vt:lpstr>Globalisering</vt:lpstr>
      <vt:lpstr>PowerPoint-presentatie</vt:lpstr>
    </vt:vector>
  </TitlesOfParts>
  <Company>Johannes Fontanus College - Barneveld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Seneca</dc:title>
  <dc:creator>M.C. Veldman</dc:creator>
  <cp:lastModifiedBy>Marco Veldman</cp:lastModifiedBy>
  <cp:revision>130</cp:revision>
  <cp:lastPrinted>2017-04-19T06:12:51Z</cp:lastPrinted>
  <dcterms:created xsi:type="dcterms:W3CDTF">2016-03-22T13:40:39Z</dcterms:created>
  <dcterms:modified xsi:type="dcterms:W3CDTF">2019-02-28T11:31:43Z</dcterms:modified>
</cp:coreProperties>
</file>