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72" r:id="rId5"/>
    <p:sldId id="309" r:id="rId6"/>
    <p:sldId id="306" r:id="rId7"/>
    <p:sldId id="307" r:id="rId8"/>
    <p:sldId id="310" r:id="rId9"/>
    <p:sldId id="311" r:id="rId10"/>
    <p:sldId id="312" r:id="rId11"/>
    <p:sldId id="314" r:id="rId12"/>
    <p:sldId id="313" r:id="rId13"/>
    <p:sldId id="315" r:id="rId14"/>
    <p:sldId id="319" r:id="rId15"/>
    <p:sldId id="321" r:id="rId16"/>
    <p:sldId id="322" r:id="rId17"/>
    <p:sldId id="318" r:id="rId18"/>
    <p:sldId id="292" r:id="rId19"/>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59"/>
    <p:restoredTop sz="86881" autoAdjust="0"/>
  </p:normalViewPr>
  <p:slideViewPr>
    <p:cSldViewPr snapToGrid="0" snapToObjects="1">
      <p:cViewPr varScale="1">
        <p:scale>
          <a:sx n="46" d="100"/>
          <a:sy n="46" d="100"/>
        </p:scale>
        <p:origin x="424" y="3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0979FD2-2D8C-4132-974D-2DDB98670034}" type="datetimeFigureOut">
              <a:rPr lang="nl-NL" smtClean="0"/>
              <a:t>30-8-2017</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smtClean="0"/>
              <a:t>Seneca scholingsmiddag pagina 2</a:t>
            </a:r>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099536-A9CD-4A1C-8344-D30B7994355B}" type="slidenum">
              <a:rPr lang="nl-NL" smtClean="0"/>
              <a:t>‹nr.›</a:t>
            </a:fld>
            <a:endParaRPr lang="nl-NL"/>
          </a:p>
        </p:txBody>
      </p:sp>
    </p:spTree>
    <p:extLst>
      <p:ext uri="{BB962C8B-B14F-4D97-AF65-F5344CB8AC3E}">
        <p14:creationId xmlns:p14="http://schemas.microsoft.com/office/powerpoint/2010/main" val="282077042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1E2EE21-B662-1747-8543-42D5A05BE4CC}" type="datetimeFigureOut">
              <a:rPr lang="nl-NL" smtClean="0"/>
              <a:t>30-8-2017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smtClean="0"/>
              <a:t>Seneca scholingsmiddag pagina 2</a:t>
            </a:r>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2B64A-C0D6-A442-83A1-74C0C8A27C14}" type="slidenum">
              <a:rPr lang="nl-NL" smtClean="0"/>
              <a:t>‹nr.›</a:t>
            </a:fld>
            <a:endParaRPr lang="nl-NL"/>
          </a:p>
        </p:txBody>
      </p:sp>
    </p:spTree>
    <p:extLst>
      <p:ext uri="{BB962C8B-B14F-4D97-AF65-F5344CB8AC3E}">
        <p14:creationId xmlns:p14="http://schemas.microsoft.com/office/powerpoint/2010/main" val="78406016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nl-NL" smtClean="0"/>
              <a:t>Seneca scholingsmiddag pagina 2</a:t>
            </a:r>
            <a:endParaRPr lang="nl-NL"/>
          </a:p>
        </p:txBody>
      </p:sp>
    </p:spTree>
    <p:extLst>
      <p:ext uri="{BB962C8B-B14F-4D97-AF65-F5344CB8AC3E}">
        <p14:creationId xmlns:p14="http://schemas.microsoft.com/office/powerpoint/2010/main" val="174554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07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24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48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856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l-NL" dirty="0" smtClean="0"/>
              <a:t>U kunt er voor kiezen om opdracht 2 en 3 te laten maken. Opdracht 1 als huiswerk op te geven. Zie ook de concept studieplanner</a:t>
            </a:r>
            <a:r>
              <a:rPr lang="nl-NL" baseline="0" dirty="0" smtClean="0"/>
              <a:t> op de website. </a:t>
            </a:r>
          </a:p>
          <a:p>
            <a:endParaRPr lang="nl-NL" baseline="0" dirty="0" smtClean="0"/>
          </a:p>
          <a:p>
            <a:r>
              <a:rPr lang="nl-NL" baseline="0" dirty="0" smtClean="0"/>
              <a:t>Heeft u toegang tot de Toetsenbank? Dan kunt u meer basis powerpoints per hoofdstuk downloaden. Uiteraard zullen wij niet uw lessen gaan ontwerpen, dat laten we graag aan uw eigen expertise en creativiteit over. We wensen u ontzettend veel plezier met dit mooie vak!</a:t>
            </a:r>
            <a:endParaRPr lang="nl-NL" dirty="0"/>
          </a:p>
        </p:txBody>
      </p:sp>
      <p:sp>
        <p:nvSpPr>
          <p:cNvPr id="4" name="Footer Placeholder 3"/>
          <p:cNvSpPr>
            <a:spLocks noGrp="1"/>
          </p:cNvSpPr>
          <p:nvPr>
            <p:ph type="ftr" sz="quarter" idx="10"/>
          </p:nvPr>
        </p:nvSpPr>
        <p:spPr/>
        <p:txBody>
          <a:bodyPr/>
          <a:lstStyle/>
          <a:p>
            <a:r>
              <a:rPr lang="nl-NL" smtClean="0"/>
              <a:t>Seneca scholingsmiddag pagina 2</a:t>
            </a:r>
            <a:endParaRPr lang="nl-NL"/>
          </a:p>
        </p:txBody>
      </p:sp>
    </p:spTree>
    <p:extLst>
      <p:ext uri="{BB962C8B-B14F-4D97-AF65-F5344CB8AC3E}">
        <p14:creationId xmlns:p14="http://schemas.microsoft.com/office/powerpoint/2010/main" val="62762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88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63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86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80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06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00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9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t>Seneca scholingsmiddag pagina 2</a:t>
            </a: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28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NL"/>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2C98B89-68B3-0946-906B-2874DE1D4C48}" type="datetimeFigureOut">
              <a:rPr lang="nl-NL" smtClean="0"/>
              <a:t>30-8-2017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69697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2C98B89-68B3-0946-906B-2874DE1D4C48}" type="datetimeFigureOut">
              <a:rPr lang="nl-NL" smtClean="0"/>
              <a:t>30-8-2017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72614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2C98B89-68B3-0946-906B-2874DE1D4C48}" type="datetimeFigureOut">
              <a:rPr lang="nl-NL" smtClean="0"/>
              <a:t>30-8-2017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42269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2C98B89-68B3-0946-906B-2874DE1D4C48}" type="datetimeFigureOut">
              <a:rPr lang="nl-NL" smtClean="0"/>
              <a:t>30-8-2017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47316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30-8-2017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260187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2C98B89-68B3-0946-906B-2874DE1D4C48}" type="datetimeFigureOut">
              <a:rPr lang="nl-NL" smtClean="0"/>
              <a:t>30-8-2017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48549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2C98B89-68B3-0946-906B-2874DE1D4C48}" type="datetimeFigureOut">
              <a:rPr lang="nl-NL" smtClean="0"/>
              <a:t>30-8-2017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07089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2C98B89-68B3-0946-906B-2874DE1D4C48}" type="datetimeFigureOut">
              <a:rPr lang="nl-NL" smtClean="0"/>
              <a:t>30-8-2017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54452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98B89-68B3-0946-906B-2874DE1D4C48}" type="datetimeFigureOut">
              <a:rPr lang="nl-NL" smtClean="0"/>
              <a:t>30-8-2017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07045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2C98B89-68B3-0946-906B-2874DE1D4C48}" type="datetimeFigureOut">
              <a:rPr lang="nl-NL" smtClean="0"/>
              <a:t>30-8-2017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75641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2C98B89-68B3-0946-906B-2874DE1D4C48}" type="datetimeFigureOut">
              <a:rPr lang="nl-NL" smtClean="0"/>
              <a:t>30-8-2017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28949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98B89-68B3-0946-906B-2874DE1D4C48}" type="datetimeFigureOut">
              <a:rPr lang="nl-NL" smtClean="0"/>
              <a:t>30-8-2017</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0E5D9-449F-4B42-B3E0-E1CBD523203D}" type="slidenum">
              <a:rPr lang="nl-NL" smtClean="0"/>
              <a:t>‹nr.›</a:t>
            </a:fld>
            <a:endParaRPr lang="nl-NL"/>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24000" y="4406901"/>
            <a:ext cx="9144000" cy="1362075"/>
          </a:xfrm>
        </p:spPr>
        <p:txBody>
          <a:bodyPr/>
          <a:lstStyle/>
          <a:p>
            <a:pPr algn="ctr"/>
            <a:r>
              <a:rPr lang="nl-NL" dirty="0" smtClean="0">
                <a:solidFill>
                  <a:schemeClr val="bg1"/>
                </a:solidFill>
              </a:rPr>
              <a:t>Hoofdstuk 1</a:t>
            </a:r>
            <a:endParaRPr lang="nl-NL" dirty="0">
              <a:solidFill>
                <a:schemeClr val="bg1"/>
              </a:solidFill>
            </a:endParaRPr>
          </a:p>
        </p:txBody>
      </p:sp>
    </p:spTree>
    <p:extLst>
      <p:ext uri="{BB962C8B-B14F-4D97-AF65-F5344CB8AC3E}">
        <p14:creationId xmlns:p14="http://schemas.microsoft.com/office/powerpoint/2010/main" val="585283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r>
              <a:rPr lang="nl-NL" dirty="0" smtClean="0"/>
              <a:t>Spanningen</a:t>
            </a:r>
            <a:endParaRPr lang="nl-NL" dirty="0"/>
          </a:p>
        </p:txBody>
      </p:sp>
      <p:sp>
        <p:nvSpPr>
          <p:cNvPr id="3" name="Text Placeholder 2"/>
          <p:cNvSpPr>
            <a:spLocks noGrp="1"/>
          </p:cNvSpPr>
          <p:nvPr>
            <p:ph idx="1"/>
          </p:nvPr>
        </p:nvSpPr>
        <p:spPr>
          <a:xfrm>
            <a:off x="609600" y="2736275"/>
            <a:ext cx="10972800" cy="4525963"/>
          </a:xfrm>
        </p:spPr>
        <p:txBody>
          <a:bodyPr>
            <a:normAutofit/>
          </a:bodyPr>
          <a:lstStyle/>
          <a:p>
            <a:pPr marL="0" indent="0">
              <a:buNone/>
            </a:pPr>
            <a:r>
              <a:rPr lang="nl-NL" sz="2400" dirty="0" smtClean="0"/>
              <a:t>Waar denk je aan bij het woord Moslims? </a:t>
            </a:r>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r>
              <a:rPr lang="nl-NL" sz="2400" dirty="0" smtClean="0"/>
              <a:t>																	En deze mensen dan?</a:t>
            </a:r>
            <a:endParaRPr lang="nl-NL" sz="2400" dirty="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27" y="2553712"/>
            <a:ext cx="8128000" cy="4064000"/>
          </a:xfrm>
          <a:prstGeom prst="rect">
            <a:avLst/>
          </a:prstGeom>
        </p:spPr>
      </p:pic>
      <p:pic>
        <p:nvPicPr>
          <p:cNvPr id="6" name="Afbeelding 5"/>
          <p:cNvPicPr>
            <a:picLocks noChangeAspect="1"/>
          </p:cNvPicPr>
          <p:nvPr/>
        </p:nvPicPr>
        <p:blipFill>
          <a:blip r:embed="rId5"/>
          <a:stretch>
            <a:fillRect/>
          </a:stretch>
        </p:blipFill>
        <p:spPr>
          <a:xfrm>
            <a:off x="3787935" y="1655980"/>
            <a:ext cx="8217895" cy="4081463"/>
          </a:xfrm>
          <a:prstGeom prst="rect">
            <a:avLst/>
          </a:prstGeom>
        </p:spPr>
      </p:pic>
    </p:spTree>
    <p:extLst>
      <p:ext uri="{BB962C8B-B14F-4D97-AF65-F5344CB8AC3E}">
        <p14:creationId xmlns:p14="http://schemas.microsoft.com/office/powerpoint/2010/main" val="274498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r>
              <a:rPr lang="nl-NL" dirty="0" smtClean="0"/>
              <a:t>1.2 Kans &amp; variabele</a:t>
            </a:r>
            <a:endParaRPr lang="nl-NL" dirty="0"/>
          </a:p>
        </p:txBody>
      </p:sp>
      <p:sp>
        <p:nvSpPr>
          <p:cNvPr id="3" name="Text Placeholder 2"/>
          <p:cNvSpPr>
            <a:spLocks noGrp="1"/>
          </p:cNvSpPr>
          <p:nvPr>
            <p:ph idx="1"/>
          </p:nvPr>
        </p:nvSpPr>
        <p:spPr>
          <a:xfrm>
            <a:off x="609600" y="2736276"/>
            <a:ext cx="6668798" cy="3789216"/>
          </a:xfrm>
        </p:spPr>
        <p:txBody>
          <a:bodyPr>
            <a:normAutofit/>
          </a:bodyPr>
          <a:lstStyle/>
          <a:p>
            <a:pPr marL="0" indent="0">
              <a:buNone/>
            </a:pPr>
            <a:r>
              <a:rPr lang="nl-NL" sz="2400" dirty="0" smtClean="0"/>
              <a:t>In hoofdstuk 1 t/m 4 staan de even paragrafen in het teken van ONDERZOEK.</a:t>
            </a:r>
          </a:p>
          <a:p>
            <a:pPr marL="0" indent="0">
              <a:buNone/>
            </a:pPr>
            <a:endParaRPr lang="nl-NL" sz="2400" dirty="0"/>
          </a:p>
          <a:p>
            <a:pPr marL="0" indent="0">
              <a:buNone/>
            </a:pPr>
            <a:r>
              <a:rPr lang="nl-NL" sz="2800" b="1" dirty="0" smtClean="0"/>
              <a:t>Wetmatigheid: </a:t>
            </a:r>
            <a:r>
              <a:rPr lang="nl-NL" sz="2400" dirty="0" smtClean="0"/>
              <a:t>Een theorie die ALTIJD klopt. Bijvoorbeeld de zwaartekracht. </a:t>
            </a:r>
            <a:r>
              <a:rPr lang="nl-NL" sz="2400" dirty="0" smtClean="0"/>
              <a:t>Bij exacte vakken, wiskunde, natuurkunde en scheikunde zijn er vaak wetmatige wetten.</a:t>
            </a:r>
          </a:p>
          <a:p>
            <a:pPr marL="0" indent="0">
              <a:buNone/>
            </a:pPr>
            <a:endParaRPr lang="nl-NL" sz="2400" dirty="0" smtClean="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416" y="2736276"/>
            <a:ext cx="4562475" cy="2581275"/>
          </a:xfrm>
          <a:prstGeom prst="rect">
            <a:avLst/>
          </a:prstGeom>
        </p:spPr>
      </p:pic>
    </p:spTree>
    <p:extLst>
      <p:ext uri="{BB962C8B-B14F-4D97-AF65-F5344CB8AC3E}">
        <p14:creationId xmlns:p14="http://schemas.microsoft.com/office/powerpoint/2010/main" val="2587087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r>
              <a:rPr lang="nl-NL" dirty="0" smtClean="0"/>
              <a:t>Sociale wetenschappen</a:t>
            </a:r>
            <a:endParaRPr lang="nl-NL" dirty="0"/>
          </a:p>
        </p:txBody>
      </p:sp>
      <p:sp>
        <p:nvSpPr>
          <p:cNvPr id="3" name="Text Placeholder 2"/>
          <p:cNvSpPr>
            <a:spLocks noGrp="1"/>
          </p:cNvSpPr>
          <p:nvPr>
            <p:ph idx="1"/>
          </p:nvPr>
        </p:nvSpPr>
        <p:spPr>
          <a:xfrm>
            <a:off x="609599" y="2736276"/>
            <a:ext cx="10695709" cy="3789216"/>
          </a:xfrm>
        </p:spPr>
        <p:txBody>
          <a:bodyPr>
            <a:normAutofit/>
          </a:bodyPr>
          <a:lstStyle/>
          <a:p>
            <a:pPr marL="0" indent="0">
              <a:buNone/>
            </a:pPr>
            <a:r>
              <a:rPr lang="nl-NL" dirty="0" smtClean="0"/>
              <a:t>In de sociale wetenschappen zijn er veel uitzonderingen op een regel of theorie. </a:t>
            </a:r>
          </a:p>
          <a:p>
            <a:pPr marL="0" indent="0">
              <a:buNone/>
            </a:pPr>
            <a:endParaRPr lang="nl-NL" dirty="0"/>
          </a:p>
          <a:p>
            <a:pPr marL="0" indent="0">
              <a:buNone/>
            </a:pPr>
            <a:r>
              <a:rPr lang="nl-NL" dirty="0" smtClean="0"/>
              <a:t>We spreken eerder van een </a:t>
            </a:r>
            <a:r>
              <a:rPr lang="nl-NL" b="1" dirty="0" smtClean="0"/>
              <a:t>KANS: </a:t>
            </a:r>
            <a:r>
              <a:rPr lang="nl-NL" b="1" i="1" dirty="0" smtClean="0"/>
              <a:t>waarschijnlijkheid dat een bepaalde gebeurtenis zal optreden.</a:t>
            </a:r>
          </a:p>
        </p:txBody>
      </p:sp>
    </p:spTree>
    <p:extLst>
      <p:ext uri="{BB962C8B-B14F-4D97-AF65-F5344CB8AC3E}">
        <p14:creationId xmlns:p14="http://schemas.microsoft.com/office/powerpoint/2010/main" val="2941303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r>
              <a:rPr lang="nl-NL" dirty="0" smtClean="0"/>
              <a:t>Variabele</a:t>
            </a:r>
            <a:endParaRPr lang="nl-NL" dirty="0"/>
          </a:p>
        </p:txBody>
      </p:sp>
      <p:sp>
        <p:nvSpPr>
          <p:cNvPr id="3" name="Text Placeholder 2"/>
          <p:cNvSpPr>
            <a:spLocks noGrp="1"/>
          </p:cNvSpPr>
          <p:nvPr>
            <p:ph idx="1"/>
          </p:nvPr>
        </p:nvSpPr>
        <p:spPr>
          <a:xfrm>
            <a:off x="609599" y="2736276"/>
            <a:ext cx="10695709" cy="3789216"/>
          </a:xfrm>
        </p:spPr>
        <p:txBody>
          <a:bodyPr>
            <a:normAutofit/>
          </a:bodyPr>
          <a:lstStyle/>
          <a:p>
            <a:pPr marL="0" indent="0">
              <a:buNone/>
            </a:pPr>
            <a:r>
              <a:rPr lang="nl-NL" dirty="0" smtClean="0"/>
              <a:t>Een variabele is een kenmerk van een actor of samenleving en kan variëren. </a:t>
            </a:r>
            <a:endParaRPr lang="nl-NL" b="1" i="1" dirty="0" smtClean="0"/>
          </a:p>
        </p:txBody>
      </p:sp>
      <p:sp>
        <p:nvSpPr>
          <p:cNvPr id="4" name="Afgeronde rechthoek 3"/>
          <p:cNvSpPr/>
          <p:nvPr/>
        </p:nvSpPr>
        <p:spPr>
          <a:xfrm>
            <a:off x="762000" y="4391891"/>
            <a:ext cx="3990109" cy="10113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3200" b="1" dirty="0" smtClean="0">
                <a:solidFill>
                  <a:schemeClr val="tx1"/>
                </a:solidFill>
              </a:rPr>
              <a:t>Opleidingsniveau</a:t>
            </a:r>
            <a:endParaRPr lang="nl-NL" b="1" dirty="0">
              <a:solidFill>
                <a:schemeClr val="tx1"/>
              </a:solidFill>
            </a:endParaRPr>
          </a:p>
        </p:txBody>
      </p:sp>
      <p:sp>
        <p:nvSpPr>
          <p:cNvPr id="5" name="Afgeronde rechthoek 4"/>
          <p:cNvSpPr/>
          <p:nvPr/>
        </p:nvSpPr>
        <p:spPr>
          <a:xfrm>
            <a:off x="7315199" y="4391891"/>
            <a:ext cx="3990109" cy="10113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3200" b="1" dirty="0" smtClean="0">
                <a:solidFill>
                  <a:schemeClr val="tx1"/>
                </a:solidFill>
              </a:rPr>
              <a:t>Hoogte salaris</a:t>
            </a:r>
            <a:endParaRPr lang="nl-NL" sz="3200" b="1" dirty="0">
              <a:solidFill>
                <a:schemeClr val="tx1"/>
              </a:solidFill>
            </a:endParaRPr>
          </a:p>
        </p:txBody>
      </p:sp>
      <p:sp>
        <p:nvSpPr>
          <p:cNvPr id="6" name="Pijl-rechts 5"/>
          <p:cNvSpPr/>
          <p:nvPr/>
        </p:nvSpPr>
        <p:spPr>
          <a:xfrm>
            <a:off x="4959927" y="4433454"/>
            <a:ext cx="2147454" cy="928255"/>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027683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r>
              <a:rPr lang="nl-NL" dirty="0" smtClean="0"/>
              <a:t>ZELFSTANDIG WERKEN</a:t>
            </a:r>
            <a:endParaRPr lang="nl-NL" dirty="0"/>
          </a:p>
        </p:txBody>
      </p:sp>
      <p:sp>
        <p:nvSpPr>
          <p:cNvPr id="3" name="Text Placeholder 2"/>
          <p:cNvSpPr>
            <a:spLocks noGrp="1"/>
          </p:cNvSpPr>
          <p:nvPr>
            <p:ph idx="1"/>
          </p:nvPr>
        </p:nvSpPr>
        <p:spPr>
          <a:xfrm>
            <a:off x="609600" y="2736275"/>
            <a:ext cx="10972800" cy="4525963"/>
          </a:xfrm>
        </p:spPr>
        <p:txBody>
          <a:bodyPr>
            <a:normAutofit/>
          </a:bodyPr>
          <a:lstStyle/>
          <a:p>
            <a:pPr marL="0" indent="0">
              <a:buNone/>
            </a:pPr>
            <a:endParaRPr lang="nl-NL" dirty="0" smtClean="0"/>
          </a:p>
          <a:p>
            <a:pPr marL="0" indent="0">
              <a:buNone/>
            </a:pPr>
            <a:r>
              <a:rPr lang="nl-NL" dirty="0" smtClean="0"/>
              <a:t>Ga aan het werk met het huiswerk: </a:t>
            </a:r>
          </a:p>
          <a:p>
            <a:pPr marL="0" indent="0">
              <a:buNone/>
            </a:pPr>
            <a:r>
              <a:rPr lang="nl-NL" dirty="0" smtClean="0"/>
              <a:t>Maken </a:t>
            </a:r>
            <a:r>
              <a:rPr lang="nl-NL" dirty="0"/>
              <a:t>opdracht 5, 6, 7 en </a:t>
            </a:r>
            <a:r>
              <a:rPr lang="nl-NL" dirty="0" smtClean="0"/>
              <a:t>8, pagina 10 opdrachtenboek</a:t>
            </a:r>
            <a:endParaRPr lang="nl-NL" dirty="0"/>
          </a:p>
          <a:p>
            <a:pPr marL="0" indent="0">
              <a:buNone/>
            </a:pPr>
            <a:endParaRPr lang="nl-NL" sz="2400" dirty="0"/>
          </a:p>
        </p:txBody>
      </p:sp>
    </p:spTree>
    <p:extLst>
      <p:ext uri="{BB962C8B-B14F-4D97-AF65-F5344CB8AC3E}">
        <p14:creationId xmlns:p14="http://schemas.microsoft.com/office/powerpoint/2010/main" val="1457218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603" y="0"/>
            <a:ext cx="9144000" cy="6464401"/>
          </a:xfrm>
          <a:prstGeom prst="rect">
            <a:avLst/>
          </a:prstGeom>
        </p:spPr>
      </p:pic>
    </p:spTree>
    <p:extLst>
      <p:ext uri="{BB962C8B-B14F-4D97-AF65-F5344CB8AC3E}">
        <p14:creationId xmlns:p14="http://schemas.microsoft.com/office/powerpoint/2010/main" val="2629644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11542" b="15523"/>
          <a:stretch/>
        </p:blipFill>
        <p:spPr>
          <a:xfrm>
            <a:off x="0" y="-926377"/>
            <a:ext cx="12397563" cy="8221477"/>
          </a:xfrm>
          <a:prstGeom prst="rect">
            <a:avLst/>
          </a:prstGeom>
        </p:spPr>
      </p:pic>
    </p:spTree>
    <p:extLst>
      <p:ext uri="{BB962C8B-B14F-4D97-AF65-F5344CB8AC3E}">
        <p14:creationId xmlns:p14="http://schemas.microsoft.com/office/powerpoint/2010/main" val="576820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
            </a:r>
            <a:br>
              <a:rPr lang="nl-NL" dirty="0" smtClean="0"/>
            </a:br>
            <a:r>
              <a:rPr lang="nl-NL" dirty="0" smtClean="0"/>
              <a:t>1.1 Identiteit</a:t>
            </a:r>
            <a:endParaRPr lang="nl-NL" dirty="0"/>
          </a:p>
        </p:txBody>
      </p:sp>
      <p:sp>
        <p:nvSpPr>
          <p:cNvPr id="3" name="Text Placeholder 2"/>
          <p:cNvSpPr>
            <a:spLocks noGrp="1"/>
          </p:cNvSpPr>
          <p:nvPr>
            <p:ph type="subTitle" idx="1"/>
          </p:nvPr>
        </p:nvSpPr>
        <p:spPr/>
        <p:txBody>
          <a:bodyPr anchor="t">
            <a:normAutofit/>
          </a:bodyPr>
          <a:lstStyle/>
          <a:p>
            <a:r>
              <a:rPr lang="nl-NL" sz="2400" dirty="0" smtClean="0"/>
              <a:t>Waarom ben jij anders dan je buurmeisje? Waarom gedraag je je thuis anders dan bij vrienden? Wie ben je zelf eigenlijk?</a:t>
            </a:r>
            <a:endParaRPr lang="nl-NL" sz="2400" dirty="0"/>
          </a:p>
        </p:txBody>
      </p:sp>
    </p:spTree>
    <p:extLst>
      <p:ext uri="{BB962C8B-B14F-4D97-AF65-F5344CB8AC3E}">
        <p14:creationId xmlns:p14="http://schemas.microsoft.com/office/powerpoint/2010/main" val="335733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r>
              <a:rPr lang="nl-NL" dirty="0" smtClean="0"/>
              <a:t>Opbouw van deze paragraaf</a:t>
            </a:r>
            <a:endParaRPr lang="nl-NL" dirty="0"/>
          </a:p>
        </p:txBody>
      </p:sp>
      <p:sp>
        <p:nvSpPr>
          <p:cNvPr id="3" name="Text Placeholder 2"/>
          <p:cNvSpPr>
            <a:spLocks noGrp="1"/>
          </p:cNvSpPr>
          <p:nvPr>
            <p:ph idx="1"/>
          </p:nvPr>
        </p:nvSpPr>
        <p:spPr>
          <a:xfrm>
            <a:off x="609600" y="2736275"/>
            <a:ext cx="10972800" cy="4525963"/>
          </a:xfrm>
        </p:spPr>
        <p:txBody>
          <a:bodyPr>
            <a:normAutofit/>
          </a:bodyPr>
          <a:lstStyle/>
          <a:p>
            <a:r>
              <a:rPr lang="nl-NL" sz="2400" dirty="0" smtClean="0"/>
              <a:t>Referentiekader</a:t>
            </a:r>
          </a:p>
          <a:p>
            <a:r>
              <a:rPr lang="nl-NL" sz="2400" dirty="0" smtClean="0"/>
              <a:t>Identiteit</a:t>
            </a:r>
          </a:p>
          <a:p>
            <a:pPr lvl="1"/>
            <a:r>
              <a:rPr lang="nl-NL" sz="2000" dirty="0" smtClean="0"/>
              <a:t>Persoonlijke identiteit</a:t>
            </a:r>
          </a:p>
          <a:p>
            <a:pPr lvl="1"/>
            <a:r>
              <a:rPr lang="nl-NL" sz="2000" dirty="0" smtClean="0"/>
              <a:t>Sociale identiteit</a:t>
            </a:r>
          </a:p>
          <a:p>
            <a:pPr lvl="1"/>
            <a:r>
              <a:rPr lang="nl-NL" sz="2000" dirty="0" smtClean="0"/>
              <a:t>Collectieve identiteit</a:t>
            </a:r>
          </a:p>
          <a:p>
            <a:r>
              <a:rPr lang="nl-NL" sz="2400" dirty="0" smtClean="0"/>
              <a:t>Spanningen</a:t>
            </a:r>
          </a:p>
          <a:p>
            <a:r>
              <a:rPr lang="nl-NL" sz="2400" dirty="0" smtClean="0"/>
              <a:t>Tot slot</a:t>
            </a:r>
            <a:endParaRPr lang="nl-NL" sz="2400" dirty="0"/>
          </a:p>
        </p:txBody>
      </p:sp>
    </p:spTree>
    <p:extLst>
      <p:ext uri="{BB962C8B-B14F-4D97-AF65-F5344CB8AC3E}">
        <p14:creationId xmlns:p14="http://schemas.microsoft.com/office/powerpoint/2010/main" val="378502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r>
              <a:rPr lang="nl-NL" dirty="0" smtClean="0"/>
              <a:t>Referentiekader</a:t>
            </a:r>
            <a:endParaRPr lang="nl-NL" dirty="0"/>
          </a:p>
        </p:txBody>
      </p:sp>
      <p:sp>
        <p:nvSpPr>
          <p:cNvPr id="3" name="Text Placeholder 2"/>
          <p:cNvSpPr>
            <a:spLocks noGrp="1"/>
          </p:cNvSpPr>
          <p:nvPr>
            <p:ph idx="1"/>
          </p:nvPr>
        </p:nvSpPr>
        <p:spPr>
          <a:xfrm>
            <a:off x="609600" y="2736275"/>
            <a:ext cx="10972800" cy="4525963"/>
          </a:xfrm>
        </p:spPr>
        <p:txBody>
          <a:bodyPr>
            <a:normAutofit/>
          </a:bodyPr>
          <a:lstStyle/>
          <a:p>
            <a:pPr marL="0" indent="0">
              <a:buNone/>
            </a:pPr>
            <a:r>
              <a:rPr lang="nl-NL" sz="2400" dirty="0" smtClean="0"/>
              <a:t>Wat is je referentiekader?</a:t>
            </a:r>
          </a:p>
          <a:p>
            <a:r>
              <a:rPr lang="nl-NL" sz="2400" dirty="0" smtClean="0"/>
              <a:t>Het geheel van kennis, </a:t>
            </a:r>
            <a:r>
              <a:rPr lang="nl-NL" sz="2400" dirty="0" err="1" smtClean="0"/>
              <a:t>ideeeën</a:t>
            </a:r>
            <a:r>
              <a:rPr lang="nl-NL" sz="2400" dirty="0" smtClean="0"/>
              <a:t> ervaringen en overtuigingen waar vanuit iemand denkt en/of handelt.</a:t>
            </a:r>
          </a:p>
          <a:p>
            <a:endParaRPr lang="nl-NL" sz="2400"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9116" y="4413885"/>
            <a:ext cx="3332884" cy="2444115"/>
          </a:xfrm>
          <a:prstGeom prst="rect">
            <a:avLst/>
          </a:prstGeom>
        </p:spPr>
      </p:pic>
    </p:spTree>
    <p:extLst>
      <p:ext uri="{BB962C8B-B14F-4D97-AF65-F5344CB8AC3E}">
        <p14:creationId xmlns:p14="http://schemas.microsoft.com/office/powerpoint/2010/main" val="1956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pPr algn="l"/>
            <a:r>
              <a:rPr lang="nl-NL" dirty="0" smtClean="0"/>
              <a:t>Referentiekader</a:t>
            </a:r>
            <a:endParaRPr lang="nl-NL" dirty="0"/>
          </a:p>
        </p:txBody>
      </p:sp>
      <p:sp>
        <p:nvSpPr>
          <p:cNvPr id="3" name="Text Placeholder 2"/>
          <p:cNvSpPr>
            <a:spLocks noGrp="1"/>
          </p:cNvSpPr>
          <p:nvPr>
            <p:ph idx="1"/>
          </p:nvPr>
        </p:nvSpPr>
        <p:spPr>
          <a:xfrm>
            <a:off x="609600" y="2736275"/>
            <a:ext cx="4391891" cy="4525963"/>
          </a:xfrm>
        </p:spPr>
        <p:txBody>
          <a:bodyPr>
            <a:normAutofit/>
          </a:bodyPr>
          <a:lstStyle/>
          <a:p>
            <a:pPr marL="0" indent="0">
              <a:buNone/>
            </a:pPr>
            <a:r>
              <a:rPr lang="nl-NL" sz="2400" dirty="0" smtClean="0"/>
              <a:t>Wat zie jij bijvoorbeeld in het volgende plaatje?</a:t>
            </a:r>
          </a:p>
          <a:p>
            <a:pPr marL="0" indent="0">
              <a:buNone/>
            </a:pPr>
            <a:endParaRPr lang="nl-NL" sz="2400" dirty="0"/>
          </a:p>
          <a:p>
            <a:pPr marL="0" indent="0">
              <a:buNone/>
            </a:pPr>
            <a:endParaRPr lang="nl-NL" sz="2400" dirty="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91" y="175886"/>
            <a:ext cx="6414653" cy="6529714"/>
          </a:xfrm>
          <a:prstGeom prst="rect">
            <a:avLst/>
          </a:prstGeom>
        </p:spPr>
      </p:pic>
    </p:spTree>
    <p:extLst>
      <p:ext uri="{BB962C8B-B14F-4D97-AF65-F5344CB8AC3E}">
        <p14:creationId xmlns:p14="http://schemas.microsoft.com/office/powerpoint/2010/main" val="1098999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pPr algn="l"/>
            <a:r>
              <a:rPr lang="nl-NL" dirty="0" smtClean="0"/>
              <a:t>Referentiekader</a:t>
            </a:r>
            <a:endParaRPr lang="nl-NL" dirty="0"/>
          </a:p>
        </p:txBody>
      </p:sp>
      <p:sp>
        <p:nvSpPr>
          <p:cNvPr id="3" name="Text Placeholder 2"/>
          <p:cNvSpPr>
            <a:spLocks noGrp="1"/>
          </p:cNvSpPr>
          <p:nvPr>
            <p:ph idx="1"/>
          </p:nvPr>
        </p:nvSpPr>
        <p:spPr>
          <a:xfrm>
            <a:off x="609600" y="2736275"/>
            <a:ext cx="4031673" cy="4525963"/>
          </a:xfrm>
        </p:spPr>
        <p:txBody>
          <a:bodyPr>
            <a:normAutofit/>
          </a:bodyPr>
          <a:lstStyle/>
          <a:p>
            <a:pPr marL="0" indent="0">
              <a:buNone/>
            </a:pPr>
            <a:r>
              <a:rPr lang="nl-NL" sz="2400" dirty="0" smtClean="0"/>
              <a:t>Hetzelfde bedoelen en zien, maar dan op een andere manier weergegeven…</a:t>
            </a:r>
          </a:p>
          <a:p>
            <a:pPr marL="0" indent="0">
              <a:buNone/>
            </a:pPr>
            <a:endParaRPr lang="nl-NL" sz="2400" dirty="0"/>
          </a:p>
          <a:p>
            <a:pPr marL="0" indent="0">
              <a:buNone/>
            </a:pPr>
            <a:endParaRPr lang="nl-NL" sz="2400"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523" y="1410712"/>
            <a:ext cx="7634665" cy="5312206"/>
          </a:xfrm>
          <a:prstGeom prst="rect">
            <a:avLst/>
          </a:prstGeom>
        </p:spPr>
      </p:pic>
    </p:spTree>
    <p:extLst>
      <p:ext uri="{BB962C8B-B14F-4D97-AF65-F5344CB8AC3E}">
        <p14:creationId xmlns:p14="http://schemas.microsoft.com/office/powerpoint/2010/main" val="308295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r>
              <a:rPr lang="nl-NL" dirty="0" smtClean="0"/>
              <a:t>Begrip: identiteit</a:t>
            </a:r>
            <a:endParaRPr lang="nl-NL" dirty="0"/>
          </a:p>
        </p:txBody>
      </p:sp>
      <p:sp>
        <p:nvSpPr>
          <p:cNvPr id="3" name="Text Placeholder 2"/>
          <p:cNvSpPr>
            <a:spLocks noGrp="1"/>
          </p:cNvSpPr>
          <p:nvPr>
            <p:ph idx="1"/>
          </p:nvPr>
        </p:nvSpPr>
        <p:spPr>
          <a:xfrm>
            <a:off x="609600" y="2736275"/>
            <a:ext cx="10972800" cy="4525963"/>
          </a:xfrm>
        </p:spPr>
        <p:txBody>
          <a:bodyPr>
            <a:normAutofit/>
          </a:bodyPr>
          <a:lstStyle/>
          <a:p>
            <a:pPr marL="0" indent="0">
              <a:buNone/>
            </a:pPr>
            <a:r>
              <a:rPr lang="nl-NL" sz="3600" i="1" dirty="0" smtClean="0"/>
              <a:t>Het beeld dat iemand van zichzelf heeft, dat hij uitdraagt en anderen voorhoudt en dat hij als kenmerkend en blijvend beschouwd voor zijn eigen persoon en dat is afgeleid van zijn perceptie over groepen waar hij/zij juist wel of niet deel van uitmaakt.</a:t>
            </a:r>
            <a:endParaRPr lang="nl-NL" sz="3600" i="1" dirty="0"/>
          </a:p>
        </p:txBody>
      </p:sp>
    </p:spTree>
    <p:extLst>
      <p:ext uri="{BB962C8B-B14F-4D97-AF65-F5344CB8AC3E}">
        <p14:creationId xmlns:p14="http://schemas.microsoft.com/office/powerpoint/2010/main" val="3385491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712"/>
            <a:ext cx="10972800" cy="1143000"/>
          </a:xfrm>
        </p:spPr>
        <p:txBody>
          <a:bodyPr>
            <a:normAutofit/>
          </a:bodyPr>
          <a:lstStyle/>
          <a:p>
            <a:r>
              <a:rPr lang="nl-NL" dirty="0" smtClean="0"/>
              <a:t>Identiteit: wie ben jij? </a:t>
            </a:r>
            <a:endParaRPr lang="nl-NL" dirty="0"/>
          </a:p>
        </p:txBody>
      </p:sp>
      <p:sp>
        <p:nvSpPr>
          <p:cNvPr id="3" name="Text Placeholder 2"/>
          <p:cNvSpPr>
            <a:spLocks noGrp="1"/>
          </p:cNvSpPr>
          <p:nvPr>
            <p:ph idx="1"/>
          </p:nvPr>
        </p:nvSpPr>
        <p:spPr>
          <a:xfrm>
            <a:off x="609599" y="2736275"/>
            <a:ext cx="11291455" cy="4525963"/>
          </a:xfrm>
        </p:spPr>
        <p:txBody>
          <a:bodyPr>
            <a:normAutofit/>
          </a:bodyPr>
          <a:lstStyle/>
          <a:p>
            <a:pPr marL="0" indent="0">
              <a:buNone/>
            </a:pPr>
            <a:r>
              <a:rPr lang="nl-NL" sz="2800" dirty="0" smtClean="0"/>
              <a:t>Je kunt in verschillende contexten verschillende rollen aannemen met verschillende identiteiten. We onderscheiden 3 soorten:</a:t>
            </a:r>
          </a:p>
          <a:p>
            <a:pPr marL="457200" indent="-457200">
              <a:buFont typeface="+mj-lt"/>
              <a:buAutoNum type="arabicPeriod"/>
            </a:pPr>
            <a:r>
              <a:rPr lang="nl-NL" sz="2800" b="1" dirty="0" smtClean="0"/>
              <a:t>Persoonlijke identiteit </a:t>
            </a:r>
            <a:r>
              <a:rPr lang="nl-NL" sz="2800" dirty="0" smtClean="0"/>
              <a:t>	</a:t>
            </a:r>
          </a:p>
          <a:p>
            <a:pPr marL="400050" lvl="1" indent="0">
              <a:buNone/>
            </a:pPr>
            <a:r>
              <a:rPr lang="nl-NL" sz="2400" dirty="0" smtClean="0">
                <a:sym typeface="Wingdings" panose="05000000000000000000" pitchFamily="2" charset="2"/>
              </a:rPr>
              <a:t> 	Het beeld dat iemand van zichzelf heeft: zelfbeeld</a:t>
            </a:r>
            <a:endParaRPr lang="nl-NL" sz="2400" dirty="0" smtClean="0"/>
          </a:p>
          <a:p>
            <a:pPr marL="457200" indent="-457200">
              <a:buFont typeface="+mj-lt"/>
              <a:buAutoNum type="arabicPeriod"/>
            </a:pPr>
            <a:r>
              <a:rPr lang="nl-NL" sz="2800" b="1" dirty="0" smtClean="0"/>
              <a:t>Sociale </a:t>
            </a:r>
            <a:r>
              <a:rPr lang="nl-NL" sz="2800" b="1" dirty="0" smtClean="0"/>
              <a:t>identiteit			</a:t>
            </a:r>
          </a:p>
          <a:p>
            <a:pPr marL="400050" lvl="1" indent="0">
              <a:buNone/>
            </a:pPr>
            <a:r>
              <a:rPr lang="nl-NL" sz="2400" dirty="0" smtClean="0">
                <a:sym typeface="Wingdings" panose="05000000000000000000" pitchFamily="2" charset="2"/>
              </a:rPr>
              <a:t>	Bij welke groep(en) hoor je: </a:t>
            </a:r>
            <a:r>
              <a:rPr lang="nl-NL" sz="2400" dirty="0" smtClean="0">
                <a:sym typeface="Wingdings" panose="05000000000000000000" pitchFamily="2" charset="2"/>
              </a:rPr>
              <a:t>groepsidentificatie.</a:t>
            </a:r>
            <a:endParaRPr lang="nl-NL" sz="2400" dirty="0" smtClean="0"/>
          </a:p>
          <a:p>
            <a:pPr marL="457200" indent="-457200">
              <a:buFont typeface="+mj-lt"/>
              <a:buAutoNum type="arabicPeriod"/>
            </a:pPr>
            <a:r>
              <a:rPr lang="nl-NL" sz="2800" b="1" dirty="0" smtClean="0"/>
              <a:t>Collectieve </a:t>
            </a:r>
            <a:r>
              <a:rPr lang="nl-NL" sz="2800" b="1" dirty="0" smtClean="0"/>
              <a:t>identiteit</a:t>
            </a:r>
          </a:p>
          <a:p>
            <a:pPr marL="400050" lvl="1" indent="0">
              <a:buNone/>
            </a:pPr>
            <a:r>
              <a:rPr lang="nl-NL" sz="2400" dirty="0" smtClean="0">
                <a:sym typeface="Wingdings" panose="05000000000000000000" pitchFamily="2" charset="2"/>
              </a:rPr>
              <a:t>	Het beeld dat een samenleving heeft van een groep</a:t>
            </a:r>
            <a:endParaRPr lang="nl-NL" sz="2400" dirty="0" smtClean="0"/>
          </a:p>
        </p:txBody>
      </p:sp>
    </p:spTree>
    <p:extLst>
      <p:ext uri="{BB962C8B-B14F-4D97-AF65-F5344CB8AC3E}">
        <p14:creationId xmlns:p14="http://schemas.microsoft.com/office/powerpoint/2010/main" val="1095263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neca_mw_structuur" id="{6546303C-48CF-FC4B-A1AC-9940ED5FCD82}" vid="{5EE74485-53F2-2746-89CA-DF4057C167F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78B372157140458C49AE3B9A865133" ma:contentTypeVersion="" ma:contentTypeDescription="Een nieuw document maken." ma:contentTypeScope="" ma:versionID="ac458fe414ffa05f48d03f9685f8e8e1">
  <xsd:schema xmlns:xsd="http://www.w3.org/2001/XMLSchema" xmlns:xs="http://www.w3.org/2001/XMLSchema" xmlns:p="http://schemas.microsoft.com/office/2006/metadata/properties" xmlns:ns2="41603396-4f87-4181-a60b-93321255a7d7" targetNamespace="http://schemas.microsoft.com/office/2006/metadata/properties" ma:root="true" ma:fieldsID="52ff9059c334c09ac38c91f1e5347730" ns2:_="">
    <xsd:import namespace="41603396-4f87-4181-a60b-93321255a7d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03396-4f87-4181-a60b-93321255a7d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38F776-AD46-40E6-B659-8B41EC6DFB88}">
  <ds:schemaRef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F98254FE-1071-46E3-B933-C97E44A6BEB9}">
  <ds:schemaRefs>
    <ds:schemaRef ds:uri="http://schemas.microsoft.com/sharepoint/v3/contenttype/forms"/>
  </ds:schemaRefs>
</ds:datastoreItem>
</file>

<file path=customXml/itemProps3.xml><?xml version="1.0" encoding="utf-8"?>
<ds:datastoreItem xmlns:ds="http://schemas.openxmlformats.org/officeDocument/2006/customXml" ds:itemID="{57A52FB9-0486-4784-B5E6-B4BB17772DC2}"/>
</file>

<file path=docProps/app.xml><?xml version="1.0" encoding="utf-8"?>
<Properties xmlns="http://schemas.openxmlformats.org/officeDocument/2006/extended-properties" xmlns:vt="http://schemas.openxmlformats.org/officeDocument/2006/docPropsVTypes">
  <Template>Seneca_mw_structuur</Template>
  <TotalTime>2268</TotalTime>
  <Words>424</Words>
  <Application>Microsoft Office PowerPoint</Application>
  <PresentationFormat>Breedbeeld</PresentationFormat>
  <Paragraphs>71</Paragraphs>
  <Slides>15</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Wingdings</vt:lpstr>
      <vt:lpstr>Office-thema</vt:lpstr>
      <vt:lpstr>Hoofdstuk 1</vt:lpstr>
      <vt:lpstr>PowerPoint-presentatie</vt:lpstr>
      <vt:lpstr> 1.1 Identiteit</vt:lpstr>
      <vt:lpstr>Opbouw van deze paragraaf</vt:lpstr>
      <vt:lpstr>Referentiekader</vt:lpstr>
      <vt:lpstr>Referentiekader</vt:lpstr>
      <vt:lpstr>Referentiekader</vt:lpstr>
      <vt:lpstr>Begrip: identiteit</vt:lpstr>
      <vt:lpstr>Identiteit: wie ben jij? </vt:lpstr>
      <vt:lpstr>Spanningen</vt:lpstr>
      <vt:lpstr>1.2 Kans &amp; variabele</vt:lpstr>
      <vt:lpstr>Sociale wetenschappen</vt:lpstr>
      <vt:lpstr>Variabele</vt:lpstr>
      <vt:lpstr>ZELFSTANDIG WERKEN</vt:lpstr>
      <vt:lpstr>PowerPoint-presentatie</vt:lpstr>
    </vt:vector>
  </TitlesOfParts>
  <Company>Johannes Fontanus College - Barneveld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Seneca</dc:title>
  <dc:creator>M.C. Veldman</dc:creator>
  <cp:lastModifiedBy>Jan Hopstaken</cp:lastModifiedBy>
  <cp:revision>118</cp:revision>
  <cp:lastPrinted>2017-04-19T06:12:51Z</cp:lastPrinted>
  <dcterms:created xsi:type="dcterms:W3CDTF">2016-03-22T13:40:39Z</dcterms:created>
  <dcterms:modified xsi:type="dcterms:W3CDTF">2017-08-30T13:44:27Z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0x0101006F78B372157140458C49AE3B9A865133</vt:lpwstr>
  </property>
</Properties>
</file>