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2"/>
  </p:notesMasterIdLst>
  <p:handoutMasterIdLst>
    <p:handoutMasterId r:id="rId23"/>
  </p:handoutMasterIdLst>
  <p:sldIdLst>
    <p:sldId id="256" r:id="rId2"/>
    <p:sldId id="257" r:id="rId3"/>
    <p:sldId id="258" r:id="rId4"/>
    <p:sldId id="266" r:id="rId5"/>
    <p:sldId id="259" r:id="rId6"/>
    <p:sldId id="270" r:id="rId7"/>
    <p:sldId id="260" r:id="rId8"/>
    <p:sldId id="273" r:id="rId9"/>
    <p:sldId id="264" r:id="rId10"/>
    <p:sldId id="272" r:id="rId11"/>
    <p:sldId id="274" r:id="rId12"/>
    <p:sldId id="279" r:id="rId13"/>
    <p:sldId id="262" r:id="rId14"/>
    <p:sldId id="275" r:id="rId15"/>
    <p:sldId id="276" r:id="rId16"/>
    <p:sldId id="277" r:id="rId17"/>
    <p:sldId id="278" r:id="rId18"/>
    <p:sldId id="268" r:id="rId19"/>
    <p:sldId id="269"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73763" autoAdjust="0"/>
  </p:normalViewPr>
  <p:slideViewPr>
    <p:cSldViewPr snapToGrid="0">
      <p:cViewPr varScale="1">
        <p:scale>
          <a:sx n="86" d="100"/>
          <a:sy n="86" d="100"/>
        </p:scale>
        <p:origin x="400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61FA4-5E11-4CB1-9239-C06B946CF52F}" type="datetimeFigureOut">
              <a:rPr lang="nl-NL" smtClean="0"/>
              <a:t>1-12-2017</a:t>
            </a:fld>
            <a:endParaRPr lang="nl-NL"/>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63138D-CE2F-436B-9055-B4BAEDA0DDFB}" type="slidenum">
              <a:rPr lang="nl-NL" smtClean="0"/>
              <a:t>‹#›</a:t>
            </a:fld>
            <a:endParaRPr lang="nl-NL"/>
          </a:p>
        </p:txBody>
      </p:sp>
    </p:spTree>
    <p:extLst>
      <p:ext uri="{BB962C8B-B14F-4D97-AF65-F5344CB8AC3E}">
        <p14:creationId xmlns:p14="http://schemas.microsoft.com/office/powerpoint/2010/main" val="3847824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2ECF5-C53F-4B95-A9BD-6FC71E3DE139}" type="datetimeFigureOut">
              <a:rPr lang="nl-NL" smtClean="0"/>
              <a:t>1-12-2017</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E3478-317E-402C-A70A-952BBB0FA022}" type="slidenum">
              <a:rPr lang="nl-NL" smtClean="0"/>
              <a:t>‹#›</a:t>
            </a:fld>
            <a:endParaRPr lang="nl-NL"/>
          </a:p>
        </p:txBody>
      </p:sp>
    </p:spTree>
    <p:extLst>
      <p:ext uri="{BB962C8B-B14F-4D97-AF65-F5344CB8AC3E}">
        <p14:creationId xmlns:p14="http://schemas.microsoft.com/office/powerpoint/2010/main" val="381049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2000" dirty="0">
              <a:solidFill>
                <a:srgbClr val="FF0000"/>
              </a:solidFill>
            </a:endParaRPr>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4</a:t>
            </a:fld>
            <a:endParaRPr lang="nl-NL"/>
          </a:p>
        </p:txBody>
      </p:sp>
    </p:spTree>
    <p:extLst>
      <p:ext uri="{BB962C8B-B14F-4D97-AF65-F5344CB8AC3E}">
        <p14:creationId xmlns:p14="http://schemas.microsoft.com/office/powerpoint/2010/main" val="392336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r>
              <a:rPr lang="nl-NL" dirty="0" smtClean="0"/>
              <a:t>Symbolen</a:t>
            </a:r>
            <a:r>
              <a:rPr lang="nl-NL" dirty="0"/>
              <a:t>, kunst, gebouwen, producten</a:t>
            </a:r>
          </a:p>
          <a:p>
            <a:pPr marL="228600" indent="-228600">
              <a:buAutoNum type="arabicPeriod"/>
            </a:pPr>
            <a:r>
              <a:rPr lang="nl-NL" dirty="0"/>
              <a:t>Geen</a:t>
            </a:r>
            <a:r>
              <a:rPr lang="nl-NL" baseline="0" dirty="0"/>
              <a:t> discriminatie (waarde gelijkheid). Voorbeeld in Nederland is gelijke rechten voor homoseksuelen of de vrijheid om je eigen mening te geven (vrijheid van meningsuiting)</a:t>
            </a:r>
          </a:p>
          <a:p>
            <a:pPr marL="228600" indent="-228600">
              <a:buAutoNum type="arabicPeriod"/>
            </a:pPr>
            <a:r>
              <a:rPr lang="nl-NL" baseline="0" dirty="0"/>
              <a:t>Als leerlingen ochtends het volkslied zingen met het hand op het hart is dit het materiële aspect, maar </a:t>
            </a:r>
            <a:r>
              <a:rPr lang="nl-NL" baseline="0" dirty="0" smtClean="0"/>
              <a:t>de vaderlandsliefde is (als waarde) het </a:t>
            </a:r>
            <a:r>
              <a:rPr lang="nl-NL" baseline="0" dirty="0"/>
              <a:t>immateriële aspect.</a:t>
            </a:r>
          </a:p>
          <a:p>
            <a:pPr marL="228600" indent="-228600">
              <a:buAutoNum type="arabicPeriod"/>
            </a:pPr>
            <a:r>
              <a:rPr lang="nl-NL" baseline="0" dirty="0"/>
              <a:t>Dit houdt in dat culturen veranderen. Per tijd en plaats verschilt een cultuur en kan het veranderen. </a:t>
            </a: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5</a:t>
            </a:fld>
            <a:endParaRPr lang="nl-NL"/>
          </a:p>
        </p:txBody>
      </p:sp>
    </p:spTree>
    <p:extLst>
      <p:ext uri="{BB962C8B-B14F-4D97-AF65-F5344CB8AC3E}">
        <p14:creationId xmlns:p14="http://schemas.microsoft.com/office/powerpoint/2010/main" val="394820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6</a:t>
            </a:fld>
            <a:endParaRPr lang="nl-NL"/>
          </a:p>
        </p:txBody>
      </p:sp>
    </p:spTree>
    <p:extLst>
      <p:ext uri="{BB962C8B-B14F-4D97-AF65-F5344CB8AC3E}">
        <p14:creationId xmlns:p14="http://schemas.microsoft.com/office/powerpoint/2010/main" val="2975466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Aangeboren eigenschappen: te kunnen praten, horen, ruiken etc.</a:t>
            </a:r>
          </a:p>
          <a:p>
            <a:pPr marL="171450" indent="-171450">
              <a:buFont typeface="Arial" panose="020B0604020202020204" pitchFamily="34" charset="0"/>
              <a:buChar char="•"/>
            </a:pPr>
            <a:r>
              <a:rPr lang="nl-NL" dirty="0"/>
              <a:t>Aangeleerde</a:t>
            </a:r>
            <a:r>
              <a:rPr lang="nl-NL" baseline="0" dirty="0"/>
              <a:t> eigenschappen: N</a:t>
            </a:r>
            <a:r>
              <a:rPr lang="nl-NL" baseline="0" dirty="0" smtClean="0"/>
              <a:t>ederlands </a:t>
            </a:r>
            <a:r>
              <a:rPr lang="nl-NL" baseline="0" dirty="0"/>
              <a:t>kunnen praten, </a:t>
            </a:r>
          </a:p>
          <a:p>
            <a:pPr marL="171450" indent="-171450">
              <a:buFont typeface="Arial" panose="020B0604020202020204" pitchFamily="34" charset="0"/>
              <a:buChar char="•"/>
            </a:pPr>
            <a:endParaRPr lang="nl-NL" baseline="0" dirty="0"/>
          </a:p>
          <a:p>
            <a:pPr marL="171450" indent="-171450">
              <a:buFont typeface="Arial" panose="020B0604020202020204" pitchFamily="34" charset="0"/>
              <a:buChar char="•"/>
            </a:pPr>
            <a:r>
              <a:rPr lang="nl-NL" baseline="0" dirty="0" smtClean="0"/>
              <a:t>Omdat </a:t>
            </a:r>
            <a:r>
              <a:rPr lang="nl-NL" baseline="0" dirty="0"/>
              <a:t>er steeds meer theorieën worden ontwikkeld waarin nieuwe kennis wordt opgedaan. Waarbij meer inzicht wordt gekregen in de genen, maar ook in het aangeleerde gedrag. De </a:t>
            </a:r>
            <a:r>
              <a:rPr lang="nl-NL" baseline="0" dirty="0" smtClean="0"/>
              <a:t>bevindingen blijven </a:t>
            </a:r>
            <a:r>
              <a:rPr lang="nl-NL" baseline="0" dirty="0"/>
              <a:t>dynamisch vanwege nieuwe wetenschappelijke bevindingen. </a:t>
            </a: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7</a:t>
            </a:fld>
            <a:endParaRPr lang="nl-NL"/>
          </a:p>
        </p:txBody>
      </p:sp>
    </p:spTree>
    <p:extLst>
      <p:ext uri="{BB962C8B-B14F-4D97-AF65-F5344CB8AC3E}">
        <p14:creationId xmlns:p14="http://schemas.microsoft.com/office/powerpoint/2010/main" val="4084733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10</a:t>
            </a:fld>
            <a:endParaRPr lang="nl-NL"/>
          </a:p>
        </p:txBody>
      </p:sp>
    </p:spTree>
    <p:extLst>
      <p:ext uri="{BB962C8B-B14F-4D97-AF65-F5344CB8AC3E}">
        <p14:creationId xmlns:p14="http://schemas.microsoft.com/office/powerpoint/2010/main" val="448713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voorbeeld:</a:t>
            </a:r>
          </a:p>
          <a:p>
            <a:r>
              <a:rPr lang="nl-NL" dirty="0"/>
              <a:t>De samenlevingen in een dorp en een stad </a:t>
            </a:r>
            <a:r>
              <a:rPr lang="nl-NL" dirty="0" smtClean="0"/>
              <a:t>(Urk en Utrecht bijvoorbeeld</a:t>
            </a:r>
            <a:r>
              <a:rPr lang="nl-NL" dirty="0"/>
              <a:t>):</a:t>
            </a:r>
          </a:p>
          <a:p>
            <a:pPr marL="171450" indent="-171450">
              <a:buFontTx/>
              <a:buChar char="-"/>
            </a:pPr>
            <a:r>
              <a:rPr lang="nl-NL" dirty="0"/>
              <a:t>Micro: Hierbij kan gekeken worden naar het opleidingsniveau van individuen, de leeftijd, functie.</a:t>
            </a:r>
          </a:p>
          <a:p>
            <a:pPr marL="171450" indent="-171450">
              <a:buFontTx/>
              <a:buChar char="-"/>
            </a:pPr>
            <a:r>
              <a:rPr lang="nl-NL" dirty="0" err="1"/>
              <a:t>Meso</a:t>
            </a:r>
            <a:r>
              <a:rPr lang="nl-NL" dirty="0"/>
              <a:t>: hierbij kan gekeken worden naar de hoeveelheid mensen die lid zijn van een vereniging (hierbij kan onderscheid gemaakt worden in sportvereniging, religieus of hobbyvereniging)</a:t>
            </a:r>
          </a:p>
          <a:p>
            <a:pPr marL="171450" indent="-171450">
              <a:buFontTx/>
              <a:buChar char="-"/>
            </a:pPr>
            <a:r>
              <a:rPr lang="nl-NL" dirty="0"/>
              <a:t>Macro: hierbij kan gekeken worden naar de hoeveelheid </a:t>
            </a:r>
            <a:r>
              <a:rPr lang="nl-NL" dirty="0" smtClean="0"/>
              <a:t>vrijwilligerswerk</a:t>
            </a:r>
            <a:r>
              <a:rPr lang="nl-NL" baseline="0" dirty="0" smtClean="0"/>
              <a:t> </a:t>
            </a:r>
            <a:r>
              <a:rPr lang="nl-NL" dirty="0" smtClean="0"/>
              <a:t>die </a:t>
            </a:r>
            <a:r>
              <a:rPr lang="nl-NL" dirty="0"/>
              <a:t>voor </a:t>
            </a:r>
            <a:r>
              <a:rPr lang="nl-NL" dirty="0" smtClean="0"/>
              <a:t>heel Nederland worden bijgehouden door het CBS. </a:t>
            </a: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16</a:t>
            </a:fld>
            <a:endParaRPr lang="nl-NL"/>
          </a:p>
        </p:txBody>
      </p:sp>
    </p:spTree>
    <p:extLst>
      <p:ext uri="{BB962C8B-B14F-4D97-AF65-F5344CB8AC3E}">
        <p14:creationId xmlns:p14="http://schemas.microsoft.com/office/powerpoint/2010/main" val="256273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1-12-2017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66360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1-12-2017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85286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6F579CFE-4931-4CD0-B740-E3DF17EC4D7C}" type="datetimeFigureOut">
              <a:rPr lang="nl-NL" smtClean="0"/>
              <a:t>1-12-2017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407123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1-12-2017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32300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nl-NL"/>
              <a:t>Klik om de stijl te bewerken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6F579CFE-4931-4CD0-B740-E3DF17EC4D7C}" type="datetimeFigureOut">
              <a:rPr lang="nl-NL" smtClean="0"/>
              <a:t>1-12-2017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415744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F579CFE-4931-4CD0-B740-E3DF17EC4D7C}" type="datetimeFigureOut">
              <a:rPr lang="nl-NL" smtClean="0"/>
              <a:t>1-12-2017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278628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633845" y="2507551"/>
            <a:ext cx="3867150"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4629150" y="2507551"/>
            <a:ext cx="3886201"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6F579CFE-4931-4CD0-B740-E3DF17EC4D7C}" type="datetimeFigureOut">
              <a:rPr lang="nl-NL" smtClean="0"/>
              <a:t>1-12-2017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31F0B8-7E3B-4D65-BCB5-C6B7BB4E1414}" type="slidenum">
              <a:rPr lang="nl-NL" smtClean="0"/>
              <a:t>‹#›</a:t>
            </a:fld>
            <a:endParaRPr lang="nl-NL"/>
          </a:p>
        </p:txBody>
      </p:sp>
      <p:sp>
        <p:nvSpPr>
          <p:cNvPr id="10" name="Title 9"/>
          <p:cNvSpPr>
            <a:spLocks noGrp="1"/>
          </p:cNvSpPr>
          <p:nvPr>
            <p:ph type="title"/>
          </p:nvPr>
        </p:nvSpPr>
        <p:spPr/>
        <p:txBody>
          <a:bodyPr/>
          <a:lstStyle/>
          <a:p>
            <a:r>
              <a:rPr lang="nl-NL"/>
              <a:t>Klik om de stijl te bewerken</a:t>
            </a:r>
            <a:endParaRPr lang="en-US" dirty="0"/>
          </a:p>
        </p:txBody>
      </p:sp>
    </p:spTree>
    <p:extLst>
      <p:ext uri="{BB962C8B-B14F-4D97-AF65-F5344CB8AC3E}">
        <p14:creationId xmlns:p14="http://schemas.microsoft.com/office/powerpoint/2010/main" val="114776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579CFE-4931-4CD0-B740-E3DF17EC4D7C}" type="datetimeFigureOut">
              <a:rPr lang="nl-NL" smtClean="0"/>
              <a:t>1-12-2017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31F0B8-7E3B-4D65-BCB5-C6B7BB4E1414}" type="slidenum">
              <a:rPr lang="nl-NL" smtClean="0"/>
              <a:t>‹#›</a:t>
            </a:fld>
            <a:endParaRPr lang="nl-NL"/>
          </a:p>
        </p:txBody>
      </p:sp>
      <p:sp>
        <p:nvSpPr>
          <p:cNvPr id="6" name="Title 5"/>
          <p:cNvSpPr>
            <a:spLocks noGrp="1"/>
          </p:cNvSpPr>
          <p:nvPr>
            <p:ph type="title"/>
          </p:nvPr>
        </p:nvSpPr>
        <p:spPr/>
        <p:txBody>
          <a:bodyPr/>
          <a:lstStyle/>
          <a:p>
            <a:r>
              <a:rPr lang="nl-NL"/>
              <a:t>Klik om de stijl te bewerken</a:t>
            </a:r>
            <a:endParaRPr lang="en-US"/>
          </a:p>
        </p:txBody>
      </p:sp>
    </p:spTree>
    <p:extLst>
      <p:ext uri="{BB962C8B-B14F-4D97-AF65-F5344CB8AC3E}">
        <p14:creationId xmlns:p14="http://schemas.microsoft.com/office/powerpoint/2010/main" val="97683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9CFE-4931-4CD0-B740-E3DF17EC4D7C}" type="datetimeFigureOut">
              <a:rPr lang="nl-NL" smtClean="0"/>
              <a:t>1-12-2017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129904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nl-NL"/>
              <a:t>Klik om de stijl te bewerken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1-12-2017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153762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nl-NL"/>
              <a:t>Klik om de stijl te bewerken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1-12-2017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79332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F579CFE-4931-4CD0-B740-E3DF17EC4D7C}" type="datetimeFigureOut">
              <a:rPr lang="nl-NL" smtClean="0"/>
              <a:t>1-12-2017</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231F0B8-7E3B-4D65-BCB5-C6B7BB4E1414}" type="slidenum">
              <a:rPr lang="nl-NL" smtClean="0"/>
              <a:t>‹#›</a:t>
            </a:fld>
            <a:endParaRPr lang="nl-NL"/>
          </a:p>
        </p:txBody>
      </p:sp>
    </p:spTree>
    <p:extLst>
      <p:ext uri="{BB962C8B-B14F-4D97-AF65-F5344CB8AC3E}">
        <p14:creationId xmlns:p14="http://schemas.microsoft.com/office/powerpoint/2010/main" val="7555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De ene samenleving en de andere</a:t>
            </a:r>
          </a:p>
        </p:txBody>
      </p:sp>
      <p:sp>
        <p:nvSpPr>
          <p:cNvPr id="3" name="Ondertitel 2"/>
          <p:cNvSpPr>
            <a:spLocks noGrp="1"/>
          </p:cNvSpPr>
          <p:nvPr>
            <p:ph type="subTitle" idx="1"/>
          </p:nvPr>
        </p:nvSpPr>
        <p:spPr/>
        <p:txBody>
          <a:bodyPr/>
          <a:lstStyle/>
          <a:p>
            <a:r>
              <a:rPr lang="nl-NL" dirty="0"/>
              <a:t>Havo lesboek deel 1 ~ Hoofdstuk 3 </a:t>
            </a:r>
          </a:p>
        </p:txBody>
      </p:sp>
    </p:spTree>
    <p:extLst>
      <p:ext uri="{BB962C8B-B14F-4D97-AF65-F5344CB8AC3E}">
        <p14:creationId xmlns:p14="http://schemas.microsoft.com/office/powerpoint/2010/main" val="403533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3.3 Dimensie machtafstand</a:t>
            </a:r>
          </a:p>
        </p:txBody>
      </p:sp>
      <p:sp>
        <p:nvSpPr>
          <p:cNvPr id="3" name="Tijdelijke aanduiding voor inhoud 2"/>
          <p:cNvSpPr>
            <a:spLocks noGrp="1"/>
          </p:cNvSpPr>
          <p:nvPr>
            <p:ph idx="1"/>
          </p:nvPr>
        </p:nvSpPr>
        <p:spPr>
          <a:xfrm>
            <a:off x="301557" y="1828801"/>
            <a:ext cx="8218988" cy="4912467"/>
          </a:xfrm>
        </p:spPr>
        <p:txBody>
          <a:bodyPr>
            <a:normAutofit/>
          </a:bodyPr>
          <a:lstStyle/>
          <a:p>
            <a:pPr marL="342900" lvl="1" indent="0">
              <a:buNone/>
            </a:pPr>
            <a:endParaRPr lang="nl-NL" sz="200" dirty="0"/>
          </a:p>
          <a:p>
            <a:pPr lvl="1">
              <a:buFontTx/>
              <a:buChar char="-"/>
            </a:pPr>
            <a:r>
              <a:rPr lang="nl-NL" sz="2100" b="1" dirty="0"/>
              <a:t>Machtafstand</a:t>
            </a:r>
          </a:p>
          <a:p>
            <a:pPr marL="342900" lvl="1" indent="0">
              <a:buNone/>
            </a:pPr>
            <a:r>
              <a:rPr lang="nl-NL" sz="2100" dirty="0"/>
              <a:t>Hierbij gaat het om de mate waarin de minder machtige leden in een land verwachten en accepteren dat de macht ongelijk verdeeld is. Het gaat daarbij niet om de letterlijke machtsverdeling, maar om de betekenis die mensen daar aan geven. </a:t>
            </a:r>
          </a:p>
          <a:p>
            <a:pPr marL="342900" lvl="1" indent="0">
              <a:buNone/>
            </a:pPr>
            <a:endParaRPr lang="nl-NL" dirty="0"/>
          </a:p>
          <a:p>
            <a:pPr marL="342900" lvl="1" indent="0">
              <a:buNone/>
            </a:pPr>
            <a:r>
              <a:rPr lang="nl-NL" dirty="0"/>
              <a:t>Vraag: </a:t>
            </a:r>
          </a:p>
          <a:p>
            <a:pPr marL="342900" lvl="1" indent="0">
              <a:buNone/>
            </a:pPr>
            <a:r>
              <a:rPr lang="nl-NL" dirty="0"/>
              <a:t>- Bij de dimensie machtafstand kan het gaan om een grote machtafstand en een kleine machtafstand. Licht toe wat een grote en een kleine machtafstand inhouden op gezinsniveau. </a:t>
            </a:r>
          </a:p>
          <a:p>
            <a:pPr marL="342900" lvl="1" indent="0">
              <a:buNone/>
            </a:pPr>
            <a:endParaRPr lang="nl-NL" dirty="0"/>
          </a:p>
          <a:p>
            <a:pPr marL="342900" lvl="1" indent="0">
              <a:buNone/>
            </a:pPr>
            <a:endParaRPr lang="nl-NL" sz="500" dirty="0"/>
          </a:p>
          <a:p>
            <a:pPr lvl="1">
              <a:buFontTx/>
              <a:buChar char="-"/>
            </a:pPr>
            <a:endParaRPr lang="nl-NL" dirty="0"/>
          </a:p>
        </p:txBody>
      </p:sp>
    </p:spTree>
    <p:extLst>
      <p:ext uri="{BB962C8B-B14F-4D97-AF65-F5344CB8AC3E}">
        <p14:creationId xmlns:p14="http://schemas.microsoft.com/office/powerpoint/2010/main" val="3980675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7113" y="365760"/>
            <a:ext cx="7886700" cy="1325562"/>
          </a:xfrm>
        </p:spPr>
        <p:txBody>
          <a:bodyPr>
            <a:normAutofit/>
          </a:bodyPr>
          <a:lstStyle/>
          <a:p>
            <a:r>
              <a:rPr lang="nl-NL" sz="2800" dirty="0">
                <a:solidFill>
                  <a:schemeClr val="bg1"/>
                </a:solidFill>
              </a:rPr>
              <a:t>3.3 Dimensie individualistisch </a:t>
            </a:r>
            <a:r>
              <a:rPr lang="nl-NL" sz="2800" dirty="0" err="1">
                <a:solidFill>
                  <a:schemeClr val="bg1"/>
                </a:solidFill>
              </a:rPr>
              <a:t>vs</a:t>
            </a:r>
            <a:r>
              <a:rPr lang="nl-NL" sz="2800" dirty="0">
                <a:solidFill>
                  <a:schemeClr val="bg1"/>
                </a:solidFill>
              </a:rPr>
              <a:t> collectivistisch</a:t>
            </a:r>
          </a:p>
        </p:txBody>
      </p:sp>
      <p:sp>
        <p:nvSpPr>
          <p:cNvPr id="3" name="Tijdelijke aanduiding voor inhoud 2"/>
          <p:cNvSpPr>
            <a:spLocks noGrp="1"/>
          </p:cNvSpPr>
          <p:nvPr>
            <p:ph idx="1"/>
          </p:nvPr>
        </p:nvSpPr>
        <p:spPr/>
        <p:txBody>
          <a:bodyPr/>
          <a:lstStyle/>
          <a:p>
            <a:pPr marL="0" indent="0">
              <a:buNone/>
            </a:pPr>
            <a:r>
              <a:rPr lang="nl-NL" dirty="0"/>
              <a:t>- </a:t>
            </a:r>
            <a:r>
              <a:rPr lang="nl-NL" b="1" dirty="0"/>
              <a:t>Individualistisch versus collectivistisch</a:t>
            </a:r>
            <a:endParaRPr lang="nl-NL" dirty="0"/>
          </a:p>
          <a:p>
            <a:pPr marL="0" indent="0">
              <a:buNone/>
            </a:pPr>
            <a:r>
              <a:rPr lang="nl-NL" dirty="0"/>
              <a:t>Hierbij gaat het erom hoe culturen omgaan met vrijheid voor een individu ten opzichte van de groep waar dat individu bij hoort.</a:t>
            </a:r>
          </a:p>
          <a:p>
            <a:pPr marL="0" indent="0">
              <a:buNone/>
            </a:pPr>
            <a:r>
              <a:rPr lang="nl-NL" i="1" dirty="0"/>
              <a:t>Individualistisch: </a:t>
            </a:r>
            <a:r>
              <a:rPr lang="nl-NL" dirty="0"/>
              <a:t>het individuele belang gaat voor het belang van de groep. 							             </a:t>
            </a:r>
          </a:p>
          <a:p>
            <a:pPr marL="0" indent="0">
              <a:buNone/>
            </a:pPr>
            <a:r>
              <a:rPr lang="nl-NL" i="1" dirty="0"/>
              <a:t>Collectivistisch: </a:t>
            </a:r>
            <a:r>
              <a:rPr lang="nl-NL" dirty="0"/>
              <a:t>de enkeling schikt zich naar de groep. </a:t>
            </a:r>
          </a:p>
          <a:p>
            <a:pPr marL="0" indent="0">
              <a:buNone/>
            </a:pPr>
            <a:endParaRPr lang="nl-NL" dirty="0"/>
          </a:p>
          <a:p>
            <a:pPr marL="0" indent="0">
              <a:buNone/>
            </a:pPr>
            <a:r>
              <a:rPr lang="nl-NL" sz="1800" dirty="0"/>
              <a:t>Vraag:</a:t>
            </a:r>
          </a:p>
          <a:p>
            <a:pPr marL="0" indent="0">
              <a:buNone/>
            </a:pPr>
            <a:r>
              <a:rPr lang="nl-NL" sz="1800" dirty="0"/>
              <a:t>Bedenk een individualistisch en een collectivistisch land en licht toe hoe het er in deze landen aan toe gaat als het om de vrijheid van een individu gaat ten opzichte van de groep waar dat individu bij hoort.  </a:t>
            </a:r>
          </a:p>
          <a:p>
            <a:pPr marL="0" indent="0">
              <a:buNone/>
            </a:pPr>
            <a:endParaRPr lang="nl-NL" dirty="0"/>
          </a:p>
          <a:p>
            <a:endParaRPr lang="nl-NL" dirty="0"/>
          </a:p>
        </p:txBody>
      </p:sp>
    </p:spTree>
    <p:extLst>
      <p:ext uri="{BB962C8B-B14F-4D97-AF65-F5344CB8AC3E}">
        <p14:creationId xmlns:p14="http://schemas.microsoft.com/office/powerpoint/2010/main" val="2585485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25287"/>
            <a:ext cx="7361582" cy="1143000"/>
          </a:xfrm>
        </p:spPr>
        <p:txBody>
          <a:bodyPr>
            <a:normAutofit/>
          </a:bodyPr>
          <a:lstStyle/>
          <a:p>
            <a:pPr algn="l"/>
            <a:r>
              <a:rPr lang="nl-NL" sz="3300" dirty="0">
                <a:solidFill>
                  <a:schemeClr val="bg1"/>
                </a:solidFill>
              </a:rPr>
              <a:t>3.3 Dimensie masculien versus feminien</a:t>
            </a:r>
          </a:p>
        </p:txBody>
      </p:sp>
      <p:sp>
        <p:nvSpPr>
          <p:cNvPr id="3" name="Tijdelijke aanduiding voor inhoud 2"/>
          <p:cNvSpPr>
            <a:spLocks noGrp="1"/>
          </p:cNvSpPr>
          <p:nvPr>
            <p:ph idx="1"/>
          </p:nvPr>
        </p:nvSpPr>
        <p:spPr>
          <a:xfrm>
            <a:off x="457200" y="1600200"/>
            <a:ext cx="8229600" cy="5000297"/>
          </a:xfrm>
        </p:spPr>
        <p:txBody>
          <a:bodyPr>
            <a:normAutofit lnSpcReduction="10000"/>
          </a:bodyPr>
          <a:lstStyle/>
          <a:p>
            <a:pPr>
              <a:buFontTx/>
              <a:buChar char="-"/>
            </a:pPr>
            <a:r>
              <a:rPr lang="nl-NL" sz="2100" b="1" dirty="0"/>
              <a:t>Masculien versus feminien</a:t>
            </a:r>
          </a:p>
          <a:p>
            <a:pPr marL="0" indent="0">
              <a:buNone/>
            </a:pPr>
            <a:r>
              <a:rPr lang="nl-NL" sz="2100" dirty="0"/>
              <a:t>Hierbij gaat het erom hoe culturen omgaan met sekse en verschillende rollen van mannen en vrouwen. Bepaalde vormen van gedrag worden als meer passend voor mannen gevonden en andersom. </a:t>
            </a:r>
            <a:endParaRPr lang="nl-NL" sz="2100" dirty="0" smtClean="0"/>
          </a:p>
          <a:p>
            <a:pPr marL="0" indent="0">
              <a:buNone/>
            </a:pPr>
            <a:r>
              <a:rPr lang="nl-NL" sz="2100" b="1" dirty="0" smtClean="0"/>
              <a:t>Masculien</a:t>
            </a:r>
            <a:r>
              <a:rPr lang="nl-NL" sz="2100" dirty="0" smtClean="0"/>
              <a:t> (mannelijk) &gt; verschillende rolopvattingen mannen+vrouwen: over het algemeen worden van mannen prestaties buiten huis verwacht en van vrouwen wordt verwacht dat ze bezig zijn met zorgen. Van zowel mannen als vrouwen wordt competitie en assertiviteit verwacht.</a:t>
            </a:r>
          </a:p>
          <a:p>
            <a:pPr marL="0" indent="0">
              <a:buNone/>
            </a:pPr>
            <a:endParaRPr lang="nl-NL" sz="2100" dirty="0"/>
          </a:p>
          <a:p>
            <a:pPr marL="0" indent="0">
              <a:buNone/>
            </a:pPr>
            <a:r>
              <a:rPr lang="nl-NL" sz="2100" b="1" dirty="0"/>
              <a:t>Feminien</a:t>
            </a:r>
            <a:r>
              <a:rPr lang="nl-NL" sz="2100" dirty="0"/>
              <a:t>: vrouwelijk </a:t>
            </a:r>
            <a:r>
              <a:rPr lang="nl-NL" sz="2100" dirty="0" smtClean="0"/>
              <a:t>&gt; mannen en vrouwen worden als gelijkwaardig beschouwd. </a:t>
            </a:r>
            <a:r>
              <a:rPr lang="nl-NL" sz="2100" smtClean="0"/>
              <a:t>Van zowel mannen als vrouwen wordt een samenwerkende en hulpvaardige houding verwacht. </a:t>
            </a:r>
            <a:endParaRPr lang="nl-NL" sz="2100" dirty="0" smtClean="0"/>
          </a:p>
          <a:p>
            <a:pPr marL="0" indent="0">
              <a:buNone/>
            </a:pPr>
            <a:endParaRPr lang="nl-NL" dirty="0"/>
          </a:p>
          <a:p>
            <a:pPr marL="0" indent="0">
              <a:buNone/>
            </a:pPr>
            <a:r>
              <a:rPr lang="nl-NL" sz="1800" dirty="0"/>
              <a:t>Vraag:</a:t>
            </a:r>
          </a:p>
          <a:p>
            <a:pPr marL="0" indent="0">
              <a:buNone/>
            </a:pPr>
            <a:r>
              <a:rPr lang="nl-NL" sz="1800" dirty="0"/>
              <a:t>Leg uit hoe een masculiene en een feminiene samenleving eruit ziet. </a:t>
            </a:r>
          </a:p>
          <a:p>
            <a:endParaRPr lang="nl-NL" dirty="0"/>
          </a:p>
        </p:txBody>
      </p:sp>
    </p:spTree>
    <p:extLst>
      <p:ext uri="{BB962C8B-B14F-4D97-AF65-F5344CB8AC3E}">
        <p14:creationId xmlns:p14="http://schemas.microsoft.com/office/powerpoint/2010/main" val="2195235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3.3 Dimensie onzekerheidsvermijding</a:t>
            </a:r>
          </a:p>
        </p:txBody>
      </p:sp>
      <p:sp>
        <p:nvSpPr>
          <p:cNvPr id="3" name="Tijdelijke aanduiding voor inhoud 2"/>
          <p:cNvSpPr>
            <a:spLocks noGrp="1"/>
          </p:cNvSpPr>
          <p:nvPr>
            <p:ph idx="1"/>
          </p:nvPr>
        </p:nvSpPr>
        <p:spPr/>
        <p:txBody>
          <a:bodyPr>
            <a:normAutofit/>
          </a:bodyPr>
          <a:lstStyle/>
          <a:p>
            <a:pPr>
              <a:buFontTx/>
              <a:buChar char="-"/>
            </a:pPr>
            <a:r>
              <a:rPr lang="nl-NL" b="1" dirty="0"/>
              <a:t>Onzekerheidsvermijding</a:t>
            </a:r>
          </a:p>
          <a:p>
            <a:pPr marL="0" indent="0">
              <a:buNone/>
            </a:pPr>
            <a:r>
              <a:rPr lang="nl-NL" dirty="0"/>
              <a:t>Hierbij gaat het erom hoe culturen omgaan met onzekere of onbekende situaties. Daarbij gaat het om de mate waarin mensen zich bedreigd voelen door onzekere of onbekende situaties</a:t>
            </a:r>
            <a:r>
              <a:rPr lang="nl-NL" sz="2400" dirty="0"/>
              <a:t>. </a:t>
            </a:r>
          </a:p>
          <a:p>
            <a:pPr marL="0" indent="0">
              <a:buNone/>
            </a:pPr>
            <a:endParaRPr lang="nl-NL" sz="2400" dirty="0"/>
          </a:p>
          <a:p>
            <a:pPr marL="0" indent="0">
              <a:buNone/>
            </a:pPr>
            <a:r>
              <a:rPr lang="nl-NL" sz="1800" dirty="0"/>
              <a:t>Vraag:</a:t>
            </a:r>
          </a:p>
          <a:p>
            <a:pPr marL="0" indent="0">
              <a:buNone/>
            </a:pPr>
            <a:r>
              <a:rPr lang="nl-NL" sz="1800" dirty="0"/>
              <a:t>Leg uit wat het </a:t>
            </a:r>
            <a:r>
              <a:rPr lang="nl-NL" sz="1800" dirty="0" smtClean="0"/>
              <a:t>inhoudt als </a:t>
            </a:r>
            <a:r>
              <a:rPr lang="nl-NL" sz="1800" dirty="0"/>
              <a:t>een cultuur een zwakke of een sterke onzekerheidsvermijding heeft</a:t>
            </a:r>
            <a:r>
              <a:rPr lang="nl-NL" sz="2400" dirty="0"/>
              <a:t>.</a:t>
            </a:r>
          </a:p>
        </p:txBody>
      </p:sp>
    </p:spTree>
    <p:extLst>
      <p:ext uri="{BB962C8B-B14F-4D97-AF65-F5344CB8AC3E}">
        <p14:creationId xmlns:p14="http://schemas.microsoft.com/office/powerpoint/2010/main" val="2312859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3.3 Dimensie termijngerichtheid</a:t>
            </a:r>
          </a:p>
        </p:txBody>
      </p:sp>
      <p:sp>
        <p:nvSpPr>
          <p:cNvPr id="3" name="Tijdelijke aanduiding voor inhoud 2"/>
          <p:cNvSpPr>
            <a:spLocks noGrp="1"/>
          </p:cNvSpPr>
          <p:nvPr>
            <p:ph idx="1"/>
          </p:nvPr>
        </p:nvSpPr>
        <p:spPr/>
        <p:txBody>
          <a:bodyPr/>
          <a:lstStyle/>
          <a:p>
            <a:pPr>
              <a:buFontTx/>
              <a:buChar char="-"/>
            </a:pPr>
            <a:r>
              <a:rPr lang="nl-NL" b="1" dirty="0"/>
              <a:t>Termijngerichtheid</a:t>
            </a:r>
          </a:p>
          <a:p>
            <a:pPr marL="0" indent="0">
              <a:buNone/>
            </a:pPr>
            <a:r>
              <a:rPr lang="nl-NL" dirty="0"/>
              <a:t>Hierbij gaat het erom hoe culturen met het verleden, heden en de toekomst omgaan.</a:t>
            </a:r>
          </a:p>
          <a:p>
            <a:pPr marL="0" indent="0">
              <a:buNone/>
            </a:pPr>
            <a:r>
              <a:rPr lang="nl-NL" dirty="0"/>
              <a:t>Langetermijngerichtheid: streven naar een toekomstige beloning (door te sparen en vol te houden)</a:t>
            </a:r>
          </a:p>
          <a:p>
            <a:pPr marL="0" indent="0">
              <a:buNone/>
            </a:pPr>
            <a:r>
              <a:rPr lang="nl-NL" dirty="0" err="1"/>
              <a:t>Kortetermijngerichtheid</a:t>
            </a:r>
            <a:r>
              <a:rPr lang="nl-NL" dirty="0"/>
              <a:t>: gericht op het in stand houden van tradities uit het verleden (om gezichtsverlies te voorkomen)</a:t>
            </a:r>
          </a:p>
          <a:p>
            <a:pPr marL="0" indent="0">
              <a:buNone/>
            </a:pPr>
            <a:endParaRPr lang="nl-NL" sz="1800" dirty="0"/>
          </a:p>
          <a:p>
            <a:pPr marL="0" indent="0">
              <a:buNone/>
            </a:pPr>
            <a:r>
              <a:rPr lang="nl-NL" sz="1800" dirty="0"/>
              <a:t>Vraag:</a:t>
            </a:r>
          </a:p>
          <a:p>
            <a:pPr marL="0" indent="0">
              <a:buNone/>
            </a:pPr>
            <a:r>
              <a:rPr lang="nl-NL" sz="1800" dirty="0"/>
              <a:t>Wat is het verschil tussen cadeaus geven aan kinderen gericht op de korte termijn of op de lange termijn?</a:t>
            </a:r>
          </a:p>
        </p:txBody>
      </p:sp>
    </p:spTree>
    <p:extLst>
      <p:ext uri="{BB962C8B-B14F-4D97-AF65-F5344CB8AC3E}">
        <p14:creationId xmlns:p14="http://schemas.microsoft.com/office/powerpoint/2010/main" val="2598991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3.4 Vergelijken</a:t>
            </a:r>
          </a:p>
        </p:txBody>
      </p:sp>
      <p:sp>
        <p:nvSpPr>
          <p:cNvPr id="3" name="Tijdelijke aanduiding voor inhoud 2"/>
          <p:cNvSpPr>
            <a:spLocks noGrp="1"/>
          </p:cNvSpPr>
          <p:nvPr>
            <p:ph idx="1"/>
          </p:nvPr>
        </p:nvSpPr>
        <p:spPr/>
        <p:txBody>
          <a:bodyPr/>
          <a:lstStyle/>
          <a:p>
            <a:pPr marL="0" indent="0">
              <a:buNone/>
            </a:pPr>
            <a:r>
              <a:rPr lang="nl-NL" dirty="0"/>
              <a:t>Wanneer onderzoek uitgevoerd wordt, kan er vergeleken worden op verschillende niveaus:</a:t>
            </a:r>
          </a:p>
          <a:p>
            <a:pPr marL="0" indent="0">
              <a:buNone/>
            </a:pPr>
            <a:endParaRPr lang="nl-NL" sz="500" b="1" dirty="0"/>
          </a:p>
          <a:p>
            <a:r>
              <a:rPr lang="nl-NL" b="1" dirty="0"/>
              <a:t>Microniveau: </a:t>
            </a:r>
            <a:r>
              <a:rPr lang="nl-NL" dirty="0"/>
              <a:t>gedrag van individuele personen</a:t>
            </a:r>
          </a:p>
          <a:p>
            <a:endParaRPr lang="nl-NL" sz="500" dirty="0"/>
          </a:p>
          <a:p>
            <a:r>
              <a:rPr lang="nl-NL" b="1" dirty="0"/>
              <a:t>Mesoniveau: </a:t>
            </a:r>
            <a:r>
              <a:rPr lang="nl-NL" dirty="0"/>
              <a:t>hoe groepen mensen zich onderling gedragen</a:t>
            </a:r>
          </a:p>
          <a:p>
            <a:endParaRPr lang="nl-NL" sz="500" dirty="0"/>
          </a:p>
          <a:p>
            <a:r>
              <a:rPr lang="nl-NL" b="1" dirty="0"/>
              <a:t>Macroniveau: </a:t>
            </a:r>
            <a:r>
              <a:rPr lang="nl-NL" dirty="0"/>
              <a:t>het gedrag van mensen op het niveau van samenlevingen. </a:t>
            </a:r>
          </a:p>
          <a:p>
            <a:pPr marL="0" indent="0">
              <a:buNone/>
            </a:pPr>
            <a:endParaRPr lang="nl-NL" dirty="0"/>
          </a:p>
          <a:p>
            <a:pPr marL="0" indent="0">
              <a:buNone/>
            </a:pPr>
            <a:r>
              <a:rPr lang="nl-NL" dirty="0"/>
              <a:t>Bij alle vormen van vergelijken zijn de indicatoren belangrijk, zodat dezelfde zaken met elkaar vergeleken worden. </a:t>
            </a:r>
          </a:p>
        </p:txBody>
      </p:sp>
    </p:spTree>
    <p:extLst>
      <p:ext uri="{BB962C8B-B14F-4D97-AF65-F5344CB8AC3E}">
        <p14:creationId xmlns:p14="http://schemas.microsoft.com/office/powerpoint/2010/main" val="2809230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3.4 Opdracht</a:t>
            </a:r>
          </a:p>
        </p:txBody>
      </p:sp>
      <p:sp>
        <p:nvSpPr>
          <p:cNvPr id="3" name="Tijdelijke aanduiding voor inhoud 2"/>
          <p:cNvSpPr>
            <a:spLocks noGrp="1"/>
          </p:cNvSpPr>
          <p:nvPr>
            <p:ph idx="1"/>
          </p:nvPr>
        </p:nvSpPr>
        <p:spPr/>
        <p:txBody>
          <a:bodyPr>
            <a:normAutofit/>
          </a:bodyPr>
          <a:lstStyle/>
          <a:p>
            <a:pPr marL="0" indent="0">
              <a:buNone/>
            </a:pPr>
            <a:endParaRPr lang="nl-NL" sz="2400" dirty="0"/>
          </a:p>
          <a:p>
            <a:r>
              <a:rPr lang="nl-NL" sz="2400" dirty="0"/>
              <a:t>Verzin een onderwerp(en) waarbij je verschillende aspecten kan vergelijken, één op micro niveau, één op </a:t>
            </a:r>
            <a:r>
              <a:rPr lang="nl-NL" sz="2400" dirty="0" err="1"/>
              <a:t>meso</a:t>
            </a:r>
            <a:r>
              <a:rPr lang="nl-NL" sz="2400" dirty="0"/>
              <a:t> niveau en één op macro niveau.</a:t>
            </a:r>
          </a:p>
        </p:txBody>
      </p:sp>
    </p:spTree>
    <p:extLst>
      <p:ext uri="{BB962C8B-B14F-4D97-AF65-F5344CB8AC3E}">
        <p14:creationId xmlns:p14="http://schemas.microsoft.com/office/powerpoint/2010/main" val="1179123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3.5 Tegendraads</a:t>
            </a:r>
          </a:p>
        </p:txBody>
      </p:sp>
      <p:sp>
        <p:nvSpPr>
          <p:cNvPr id="3" name="Tijdelijke aanduiding voor inhoud 2"/>
          <p:cNvSpPr>
            <a:spLocks noGrp="1"/>
          </p:cNvSpPr>
          <p:nvPr>
            <p:ph idx="1"/>
          </p:nvPr>
        </p:nvSpPr>
        <p:spPr/>
        <p:txBody>
          <a:bodyPr/>
          <a:lstStyle/>
          <a:p>
            <a:r>
              <a:rPr lang="nl-NL" sz="2400" dirty="0" smtClean="0"/>
              <a:t>Olympische </a:t>
            </a:r>
            <a:r>
              <a:rPr lang="nl-NL" sz="2400" dirty="0"/>
              <a:t>spelen</a:t>
            </a:r>
          </a:p>
          <a:p>
            <a:endParaRPr lang="nl-NL" sz="2400" dirty="0"/>
          </a:p>
          <a:p>
            <a:r>
              <a:rPr lang="nl-NL" sz="2400" dirty="0"/>
              <a:t>Protestgeneratie jaren’60</a:t>
            </a:r>
          </a:p>
          <a:p>
            <a:endParaRPr lang="nl-NL" sz="2400" dirty="0"/>
          </a:p>
          <a:p>
            <a:r>
              <a:rPr lang="nl-NL" sz="2400" dirty="0"/>
              <a:t>Eten en gegeten worden </a:t>
            </a:r>
          </a:p>
          <a:p>
            <a:endParaRPr lang="nl-NL" dirty="0"/>
          </a:p>
          <a:p>
            <a:endParaRPr lang="nl-NL" dirty="0"/>
          </a:p>
        </p:txBody>
      </p:sp>
    </p:spTree>
    <p:extLst>
      <p:ext uri="{BB962C8B-B14F-4D97-AF65-F5344CB8AC3E}">
        <p14:creationId xmlns:p14="http://schemas.microsoft.com/office/powerpoint/2010/main" val="880508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5607" y="227666"/>
            <a:ext cx="7886700" cy="1325562"/>
          </a:xfrm>
        </p:spPr>
        <p:txBody>
          <a:bodyPr/>
          <a:lstStyle/>
          <a:p>
            <a:r>
              <a:rPr lang="nl-NL" dirty="0">
                <a:solidFill>
                  <a:schemeClr val="bg1"/>
                </a:solidFill>
              </a:rPr>
              <a:t>Tot slot een samenvatting</a:t>
            </a:r>
          </a:p>
        </p:txBody>
      </p:sp>
      <p:sp>
        <p:nvSpPr>
          <p:cNvPr id="3" name="Tijdelijke aanduiding voor inhoud 2"/>
          <p:cNvSpPr>
            <a:spLocks noGrp="1"/>
          </p:cNvSpPr>
          <p:nvPr>
            <p:ph idx="1"/>
          </p:nvPr>
        </p:nvSpPr>
        <p:spPr>
          <a:xfrm>
            <a:off x="634181" y="1843548"/>
            <a:ext cx="7886364" cy="4336026"/>
          </a:xfrm>
        </p:spPr>
        <p:txBody>
          <a:bodyPr>
            <a:noAutofit/>
          </a:bodyPr>
          <a:lstStyle/>
          <a:p>
            <a:pPr marL="0" indent="0">
              <a:buNone/>
            </a:pPr>
            <a:r>
              <a:rPr lang="nl-NL" dirty="0"/>
              <a:t>3.1 Een cultuur bestaat uit verschillende elementen zoals waarden, opvattingen, voorstellingen, uitdrukkingsvormen en normen. Daarnaast wordt er ook een indeling gemaakt in materiële en immateriële aspecten van een cultuur. Culturen zijn relatief en plaats- en tijdgebonden. </a:t>
            </a:r>
          </a:p>
          <a:p>
            <a:pPr marL="0" indent="0">
              <a:buNone/>
            </a:pPr>
            <a:endParaRPr lang="nl-NL" dirty="0"/>
          </a:p>
          <a:p>
            <a:pPr marL="0" indent="0">
              <a:buNone/>
            </a:pPr>
            <a:r>
              <a:rPr lang="nl-NL" dirty="0"/>
              <a:t>3.2 Als het gaat om het verklaren van gedrag en eigenschappen van mensen dan kunnen die verklaringen gezocht worden die meer nature (aangeboren) of meer </a:t>
            </a:r>
            <a:r>
              <a:rPr lang="nl-NL" dirty="0" err="1"/>
              <a:t>nurture</a:t>
            </a:r>
            <a:r>
              <a:rPr lang="nl-NL" dirty="0"/>
              <a:t> (aangeleerde) oorzaken aangeven. Verschillende wetenschappers doen hier veel onderzoek naar en zo is ook het nature-</a:t>
            </a:r>
            <a:r>
              <a:rPr lang="nl-NL" dirty="0" err="1"/>
              <a:t>nurture</a:t>
            </a:r>
            <a:r>
              <a:rPr lang="nl-NL" dirty="0"/>
              <a:t> debat ontstaan. </a:t>
            </a:r>
          </a:p>
          <a:p>
            <a:pPr marL="0" indent="0">
              <a:buNone/>
            </a:pPr>
            <a:endParaRPr lang="nl-NL" dirty="0"/>
          </a:p>
        </p:txBody>
      </p:sp>
    </p:spTree>
    <p:extLst>
      <p:ext uri="{BB962C8B-B14F-4D97-AF65-F5344CB8AC3E}">
        <p14:creationId xmlns:p14="http://schemas.microsoft.com/office/powerpoint/2010/main" val="220526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Samenvatting</a:t>
            </a:r>
          </a:p>
        </p:txBody>
      </p:sp>
      <p:sp>
        <p:nvSpPr>
          <p:cNvPr id="3" name="Tijdelijke aanduiding voor inhoud 2"/>
          <p:cNvSpPr>
            <a:spLocks noGrp="1"/>
          </p:cNvSpPr>
          <p:nvPr>
            <p:ph idx="1"/>
          </p:nvPr>
        </p:nvSpPr>
        <p:spPr/>
        <p:txBody>
          <a:bodyPr/>
          <a:lstStyle/>
          <a:p>
            <a:pPr marL="0" indent="0">
              <a:buNone/>
            </a:pPr>
            <a:r>
              <a:rPr lang="nl-NL" dirty="0"/>
              <a:t>3.3 Met behulp van de dimensies van Hofstede is er structuur aan te brengen in verschillen tussen culturen.  Deze dimensies zijn: machtafstand, individualisme versus collectivisme, masculien versus feminien, onzekerheidsvermijding en termijngerichtheid. </a:t>
            </a:r>
          </a:p>
          <a:p>
            <a:endParaRPr lang="nl-NL" dirty="0"/>
          </a:p>
          <a:p>
            <a:pPr marL="0" indent="0">
              <a:buNone/>
            </a:pPr>
            <a:r>
              <a:rPr lang="nl-NL" dirty="0"/>
              <a:t>3.4 Kenmerken en gedrag van mensen kunnen we op drie niveaus onderzoeken: micro- (individu), </a:t>
            </a:r>
            <a:r>
              <a:rPr lang="nl-NL" dirty="0" err="1"/>
              <a:t>meso</a:t>
            </a:r>
            <a:r>
              <a:rPr lang="nl-NL" dirty="0"/>
              <a:t>- (groepen) en macroniveau (samenleving). </a:t>
            </a:r>
          </a:p>
          <a:p>
            <a:endParaRPr lang="nl-NL" dirty="0"/>
          </a:p>
          <a:p>
            <a:pPr marL="0" indent="0">
              <a:buNone/>
            </a:pPr>
            <a:r>
              <a:rPr lang="nl-NL" dirty="0"/>
              <a:t>3.5 Voorbeelden van tegendraads gedrag zijn: de olympische spelen voor gehandicapten atleten, de tegenbewegingen in de jaren zestig en de veganisten, een subcultuur die tegendraads is tegen de dominante vleesetende cultuur. </a:t>
            </a:r>
          </a:p>
        </p:txBody>
      </p:sp>
    </p:spTree>
    <p:extLst>
      <p:ext uri="{BB962C8B-B14F-4D97-AF65-F5344CB8AC3E}">
        <p14:creationId xmlns:p14="http://schemas.microsoft.com/office/powerpoint/2010/main" val="2792171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Paragrafen</a:t>
            </a:r>
            <a:br>
              <a:rPr lang="nl-NL" dirty="0">
                <a:solidFill>
                  <a:schemeClr val="bg1">
                    <a:lumMod val="95000"/>
                  </a:schemeClr>
                </a:solidFill>
              </a:rPr>
            </a:br>
            <a:endParaRPr lang="nl-NL" dirty="0">
              <a:solidFill>
                <a:schemeClr val="bg1">
                  <a:lumMod val="95000"/>
                </a:schemeClr>
              </a:solidFill>
            </a:endParaRPr>
          </a:p>
        </p:txBody>
      </p:sp>
      <p:sp>
        <p:nvSpPr>
          <p:cNvPr id="3" name="Tijdelijke aanduiding voor inhoud 2"/>
          <p:cNvSpPr>
            <a:spLocks noGrp="1"/>
          </p:cNvSpPr>
          <p:nvPr>
            <p:ph idx="1"/>
          </p:nvPr>
        </p:nvSpPr>
        <p:spPr/>
        <p:txBody>
          <a:bodyPr>
            <a:normAutofit/>
          </a:bodyPr>
          <a:lstStyle/>
          <a:p>
            <a:r>
              <a:rPr lang="nl-NL" sz="2400" dirty="0"/>
              <a:t>3.1 Cultuur</a:t>
            </a:r>
          </a:p>
          <a:p>
            <a:r>
              <a:rPr lang="nl-NL" sz="2400" dirty="0"/>
              <a:t>3.2 Nature-</a:t>
            </a:r>
            <a:r>
              <a:rPr lang="nl-NL" sz="2400" dirty="0" err="1"/>
              <a:t>nurture</a:t>
            </a:r>
            <a:endParaRPr lang="nl-NL" sz="2400" dirty="0"/>
          </a:p>
          <a:p>
            <a:r>
              <a:rPr lang="nl-NL" sz="2400" dirty="0"/>
              <a:t>3.3 Dimensies van Hofstede</a:t>
            </a:r>
          </a:p>
          <a:p>
            <a:r>
              <a:rPr lang="nl-NL" sz="2400" dirty="0"/>
              <a:t>3.4 Vergelijken</a:t>
            </a:r>
          </a:p>
          <a:p>
            <a:r>
              <a:rPr lang="nl-NL" sz="2400" dirty="0"/>
              <a:t>3.5 Tegendraads </a:t>
            </a:r>
          </a:p>
        </p:txBody>
      </p:sp>
    </p:spTree>
    <p:extLst>
      <p:ext uri="{BB962C8B-B14F-4D97-AF65-F5344CB8AC3E}">
        <p14:creationId xmlns:p14="http://schemas.microsoft.com/office/powerpoint/2010/main" val="2451894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837" y="-185260"/>
            <a:ext cx="9962805" cy="7043260"/>
          </a:xfrm>
          <a:prstGeom prst="rect">
            <a:avLst/>
          </a:prstGeom>
        </p:spPr>
      </p:pic>
    </p:spTree>
    <p:extLst>
      <p:ext uri="{BB962C8B-B14F-4D97-AF65-F5344CB8AC3E}">
        <p14:creationId xmlns:p14="http://schemas.microsoft.com/office/powerpoint/2010/main" val="2757246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3.1 Cultuur </a:t>
            </a:r>
          </a:p>
        </p:txBody>
      </p:sp>
      <p:sp>
        <p:nvSpPr>
          <p:cNvPr id="3" name="Tijdelijke aanduiding voor inhoud 2"/>
          <p:cNvSpPr>
            <a:spLocks noGrp="1"/>
          </p:cNvSpPr>
          <p:nvPr>
            <p:ph idx="1"/>
          </p:nvPr>
        </p:nvSpPr>
        <p:spPr/>
        <p:txBody>
          <a:bodyPr>
            <a:normAutofit/>
          </a:bodyPr>
          <a:lstStyle/>
          <a:p>
            <a:pPr marL="0" indent="0">
              <a:buNone/>
            </a:pPr>
            <a:r>
              <a:rPr lang="nl-NL" sz="2400" dirty="0"/>
              <a:t>Cultuur </a:t>
            </a:r>
            <a:r>
              <a:rPr lang="nl-NL" sz="1800" dirty="0"/>
              <a:t>het heel geheel van waarden, voorstellingen, uitdrukkingsvormen, opvattingen en normen die mensen als lid van een groep of samenleving verworven hebben.</a:t>
            </a:r>
          </a:p>
          <a:p>
            <a:pPr marL="0" indent="0">
              <a:buNone/>
            </a:pPr>
            <a:endParaRPr lang="nl-NL" sz="1800" dirty="0"/>
          </a:p>
          <a:p>
            <a:pPr marL="0" indent="0">
              <a:buNone/>
            </a:pPr>
            <a:r>
              <a:rPr lang="nl-NL" sz="1800" dirty="0"/>
              <a:t>Een cultuur bestaat uit elementen die mensen met elkaar delen en doorgeven aan de volgende generatie (socialisatie). </a:t>
            </a:r>
          </a:p>
          <a:p>
            <a:pPr marL="0" indent="0">
              <a:buNone/>
            </a:pPr>
            <a:endParaRPr lang="nl-NL" sz="1800" dirty="0"/>
          </a:p>
          <a:p>
            <a:pPr marL="0" indent="0">
              <a:buNone/>
            </a:pPr>
            <a:r>
              <a:rPr lang="nl-NL" sz="1800" dirty="0"/>
              <a:t>Deze elementen zijn:</a:t>
            </a:r>
          </a:p>
          <a:p>
            <a:pPr>
              <a:buFont typeface="Arial" panose="020B0604020202020204" pitchFamily="34" charset="0"/>
              <a:buChar char="•"/>
            </a:pPr>
            <a:r>
              <a:rPr lang="nl-NL" sz="1800" b="1" dirty="0"/>
              <a:t>Waarden</a:t>
            </a:r>
            <a:r>
              <a:rPr lang="nl-NL" sz="1800" dirty="0"/>
              <a:t>: idealen (zoals gelijkheid, vrijheid en veiligheid)</a:t>
            </a:r>
          </a:p>
          <a:p>
            <a:pPr>
              <a:buFont typeface="Arial" panose="020B0604020202020204" pitchFamily="34" charset="0"/>
              <a:buChar char="•"/>
            </a:pPr>
            <a:r>
              <a:rPr lang="nl-NL" sz="1800" b="1" dirty="0"/>
              <a:t>Opvattingen</a:t>
            </a:r>
            <a:r>
              <a:rPr lang="nl-NL" sz="1800" dirty="0"/>
              <a:t>: ideeën die passen in een groter geheel van opvattingen (islamitische, linkse of een hedonistische opvatting &gt; dit zijn waardensystemen)</a:t>
            </a:r>
          </a:p>
          <a:p>
            <a:pPr>
              <a:buFont typeface="Arial" panose="020B0604020202020204" pitchFamily="34" charset="0"/>
              <a:buChar char="•"/>
            </a:pPr>
            <a:r>
              <a:rPr lang="nl-NL" sz="1800" b="1" dirty="0"/>
              <a:t>Voorstellingen</a:t>
            </a:r>
            <a:r>
              <a:rPr lang="nl-NL" sz="1800" dirty="0"/>
              <a:t>: beelden, ideeën, verhalen die mensen hebben over een gebeurtenis (bv over een oorlog waardoor een land onafhankelijk werd of een heldhaftige gebeurtenis uit het verleden)  </a:t>
            </a:r>
            <a:endParaRPr lang="nl-NL" sz="2400" dirty="0"/>
          </a:p>
        </p:txBody>
      </p:sp>
    </p:spTree>
    <p:extLst>
      <p:ext uri="{BB962C8B-B14F-4D97-AF65-F5344CB8AC3E}">
        <p14:creationId xmlns:p14="http://schemas.microsoft.com/office/powerpoint/2010/main" val="30163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3459" y="365760"/>
            <a:ext cx="7886700" cy="1325562"/>
          </a:xfrm>
        </p:spPr>
        <p:txBody>
          <a:bodyPr/>
          <a:lstStyle/>
          <a:p>
            <a:r>
              <a:rPr lang="nl-NL" dirty="0">
                <a:solidFill>
                  <a:schemeClr val="bg1">
                    <a:lumMod val="95000"/>
                  </a:schemeClr>
                </a:solidFill>
              </a:rPr>
              <a:t>3.1 Cultuur</a:t>
            </a:r>
          </a:p>
        </p:txBody>
      </p:sp>
      <p:sp>
        <p:nvSpPr>
          <p:cNvPr id="3" name="Tijdelijke aanduiding voor inhoud 2"/>
          <p:cNvSpPr>
            <a:spLocks noGrp="1"/>
          </p:cNvSpPr>
          <p:nvPr>
            <p:ph idx="1"/>
          </p:nvPr>
        </p:nvSpPr>
        <p:spPr>
          <a:xfrm>
            <a:off x="442452" y="1691321"/>
            <a:ext cx="8078093" cy="5020763"/>
          </a:xfrm>
        </p:spPr>
        <p:txBody>
          <a:bodyPr>
            <a:normAutofit lnSpcReduction="10000"/>
          </a:bodyPr>
          <a:lstStyle/>
          <a:p>
            <a:pPr marL="0" indent="0">
              <a:buNone/>
            </a:pPr>
            <a:r>
              <a:rPr lang="nl-NL" sz="1900" dirty="0"/>
              <a:t>Wat je aan de buitenkant kunt zien/merken:</a:t>
            </a:r>
          </a:p>
          <a:p>
            <a:pPr>
              <a:buFont typeface="Arial" panose="020B0604020202020204" pitchFamily="34" charset="0"/>
              <a:buChar char="•"/>
            </a:pPr>
            <a:r>
              <a:rPr lang="nl-NL" sz="1900" b="1" dirty="0"/>
              <a:t>Uitdrukkingsvormen</a:t>
            </a:r>
            <a:r>
              <a:rPr lang="nl-NL" sz="2400" dirty="0"/>
              <a:t>: </a:t>
            </a:r>
            <a:r>
              <a:rPr lang="nl-NL" sz="1800" dirty="0"/>
              <a:t>bv symbolen (een kruis voor christenen of de hamer en sikkel voor communisten).</a:t>
            </a:r>
          </a:p>
          <a:p>
            <a:pPr marL="0" indent="0">
              <a:buNone/>
            </a:pPr>
            <a:r>
              <a:rPr lang="nl-NL" sz="1800" dirty="0"/>
              <a:t>Dit zijn materiële aspecten van cultuur. </a:t>
            </a:r>
          </a:p>
          <a:p>
            <a:pPr marL="0" indent="0">
              <a:buNone/>
            </a:pPr>
            <a:endParaRPr lang="nl-NL" sz="1100" dirty="0"/>
          </a:p>
          <a:p>
            <a:pPr marL="0" indent="0">
              <a:buNone/>
            </a:pPr>
            <a:r>
              <a:rPr lang="nl-NL" sz="1800" dirty="0"/>
              <a:t>Hoe hun gedrag geregeld wordt:</a:t>
            </a:r>
          </a:p>
          <a:p>
            <a:pPr>
              <a:buFont typeface="Arial" panose="020B0604020202020204" pitchFamily="34" charset="0"/>
              <a:buChar char="•"/>
            </a:pPr>
            <a:r>
              <a:rPr lang="nl-NL" sz="1800" b="1" dirty="0"/>
              <a:t>Normen: </a:t>
            </a:r>
            <a:r>
              <a:rPr lang="nl-NL" sz="1800" dirty="0"/>
              <a:t>regels die horen bij waarden. Bijvoorbeeld bij de regel ‘ik scheld andere mensen niet uit’, hierbij hoort de waarde respect. </a:t>
            </a:r>
          </a:p>
          <a:p>
            <a:pPr>
              <a:buFont typeface="Arial" panose="020B0604020202020204" pitchFamily="34" charset="0"/>
              <a:buChar char="•"/>
            </a:pPr>
            <a:r>
              <a:rPr lang="nl-NL" sz="1800" b="1" dirty="0"/>
              <a:t>Instituties: </a:t>
            </a:r>
            <a:r>
              <a:rPr lang="nl-NL" sz="1800" dirty="0"/>
              <a:t>een geheel aan gedragsregels die het gedrag van mensen reguleren (regels rondom huwelijk of politiek bedrijven).</a:t>
            </a:r>
          </a:p>
          <a:p>
            <a:pPr>
              <a:buFont typeface="Arial" panose="020B0604020202020204" pitchFamily="34" charset="0"/>
              <a:buChar char="•"/>
            </a:pPr>
            <a:endParaRPr lang="nl-NL" sz="1800" dirty="0"/>
          </a:p>
          <a:p>
            <a:pPr marL="0" indent="0">
              <a:buNone/>
            </a:pPr>
            <a:r>
              <a:rPr lang="nl-NL" sz="1800" dirty="0"/>
              <a:t>Elementen van een cultuur zijn soms te zien aan de buitenkant en soms niet. Daarom wordt er onderscheid gemaakt tussen materiële en immateriële aspecten van cultuur. </a:t>
            </a:r>
          </a:p>
          <a:p>
            <a:pPr marL="0" indent="0">
              <a:buNone/>
            </a:pPr>
            <a:endParaRPr lang="nl-NL" sz="1800" dirty="0"/>
          </a:p>
          <a:p>
            <a:pPr marL="0" indent="0">
              <a:buNone/>
            </a:pPr>
            <a:r>
              <a:rPr lang="nl-NL" sz="1800" b="1" dirty="0"/>
              <a:t>Immateriële aspecten, </a:t>
            </a:r>
            <a:r>
              <a:rPr lang="nl-NL" sz="1800" dirty="0"/>
              <a:t>hierbij gaat het om zaken die je niet meteen ziet maar die wel belangrijk zijn voor de mensen en hun gedrag. </a:t>
            </a:r>
          </a:p>
          <a:p>
            <a:pPr marL="0" indent="0">
              <a:buNone/>
            </a:pPr>
            <a:endParaRPr lang="nl-NL" sz="1800" dirty="0"/>
          </a:p>
        </p:txBody>
      </p:sp>
    </p:spTree>
    <p:extLst>
      <p:ext uri="{BB962C8B-B14F-4D97-AF65-F5344CB8AC3E}">
        <p14:creationId xmlns:p14="http://schemas.microsoft.com/office/powerpoint/2010/main" val="305457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785" y="365760"/>
            <a:ext cx="7886700" cy="1325562"/>
          </a:xfrm>
        </p:spPr>
        <p:txBody>
          <a:bodyPr/>
          <a:lstStyle/>
          <a:p>
            <a:r>
              <a:rPr lang="nl-NL" dirty="0">
                <a:solidFill>
                  <a:schemeClr val="bg1">
                    <a:lumMod val="95000"/>
                  </a:schemeClr>
                </a:solidFill>
              </a:rPr>
              <a:t>3.1 Opdracht</a:t>
            </a:r>
          </a:p>
        </p:txBody>
      </p:sp>
      <p:sp>
        <p:nvSpPr>
          <p:cNvPr id="3" name="Tijdelijke aanduiding voor inhoud 2"/>
          <p:cNvSpPr>
            <a:spLocks noGrp="1"/>
          </p:cNvSpPr>
          <p:nvPr>
            <p:ph idx="1"/>
          </p:nvPr>
        </p:nvSpPr>
        <p:spPr>
          <a:xfrm>
            <a:off x="395785" y="1691322"/>
            <a:ext cx="8748215" cy="4858602"/>
          </a:xfrm>
        </p:spPr>
        <p:txBody>
          <a:bodyPr>
            <a:normAutofit/>
          </a:bodyPr>
          <a:lstStyle/>
          <a:p>
            <a:pPr marL="457200" indent="-457200">
              <a:buAutoNum type="arabicPeriod"/>
            </a:pPr>
            <a:r>
              <a:rPr lang="nl-NL" dirty="0"/>
              <a:t>Noem twee verschillende (nieuwe) voorbeelden van materiële aspecten van een cultuur.</a:t>
            </a:r>
          </a:p>
          <a:p>
            <a:pPr marL="457200" indent="-457200">
              <a:buAutoNum type="arabicPeriod"/>
            </a:pPr>
            <a:endParaRPr lang="nl-NL" dirty="0"/>
          </a:p>
          <a:p>
            <a:pPr marL="457200" indent="-457200">
              <a:buAutoNum type="arabicPeriod"/>
            </a:pPr>
            <a:r>
              <a:rPr lang="nl-NL" dirty="0"/>
              <a:t>Noem twee verschillende voorbeelden van immateriële aspecten van een cultuur. </a:t>
            </a:r>
          </a:p>
          <a:p>
            <a:pPr marL="457200" indent="-457200">
              <a:buAutoNum type="arabicPeriod"/>
            </a:pPr>
            <a:endParaRPr lang="nl-NL" dirty="0"/>
          </a:p>
          <a:p>
            <a:pPr marL="457200" indent="-457200">
              <a:buAutoNum type="arabicPeriod"/>
            </a:pPr>
            <a:r>
              <a:rPr lang="nl-NL" dirty="0"/>
              <a:t>Leg uit hoe materiële en immateriële aspecten op elkaar aansluiten bij het patriottisme in de Verenigde Staten</a:t>
            </a:r>
          </a:p>
          <a:p>
            <a:pPr marL="457200" indent="-457200">
              <a:buAutoNum type="arabicPeriod"/>
            </a:pPr>
            <a:endParaRPr lang="nl-NL" dirty="0"/>
          </a:p>
          <a:p>
            <a:pPr marL="457200" indent="-457200">
              <a:buAutoNum type="arabicPeriod"/>
            </a:pPr>
            <a:r>
              <a:rPr lang="nl-NL" dirty="0" smtClean="0"/>
              <a:t>Leg </a:t>
            </a:r>
            <a:r>
              <a:rPr lang="nl-NL" dirty="0"/>
              <a:t>uit wat het inhoud dat culturen relatief zijn en plaats- en tijdgebonden. </a:t>
            </a:r>
          </a:p>
          <a:p>
            <a:pPr marL="457200" indent="-457200">
              <a:buAutoNum type="arabicPeriod"/>
            </a:pPr>
            <a:endParaRPr lang="nl-NL" dirty="0"/>
          </a:p>
        </p:txBody>
      </p:sp>
    </p:spTree>
    <p:extLst>
      <p:ext uri="{BB962C8B-B14F-4D97-AF65-F5344CB8AC3E}">
        <p14:creationId xmlns:p14="http://schemas.microsoft.com/office/powerpoint/2010/main" val="158488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3.1 Cultuur</a:t>
            </a:r>
          </a:p>
        </p:txBody>
      </p:sp>
      <p:sp>
        <p:nvSpPr>
          <p:cNvPr id="3" name="Tijdelijke aanduiding voor inhoud 2"/>
          <p:cNvSpPr>
            <a:spLocks noGrp="1"/>
          </p:cNvSpPr>
          <p:nvPr>
            <p:ph idx="1"/>
          </p:nvPr>
        </p:nvSpPr>
        <p:spPr>
          <a:xfrm>
            <a:off x="633845" y="1489587"/>
            <a:ext cx="8229936" cy="5102942"/>
          </a:xfrm>
        </p:spPr>
        <p:txBody>
          <a:bodyPr>
            <a:normAutofit lnSpcReduction="10000"/>
          </a:bodyPr>
          <a:lstStyle/>
          <a:p>
            <a:pPr marL="0" indent="0">
              <a:buNone/>
            </a:pPr>
            <a:r>
              <a:rPr lang="nl-NL" sz="2400" dirty="0"/>
              <a:t>Soorten culturen</a:t>
            </a:r>
          </a:p>
          <a:p>
            <a:pPr marL="0" indent="0">
              <a:buNone/>
            </a:pPr>
            <a:endParaRPr lang="nl-NL" sz="1000" dirty="0"/>
          </a:p>
          <a:p>
            <a:pPr>
              <a:buFont typeface="Arial" panose="020B0604020202020204" pitchFamily="34" charset="0"/>
              <a:buChar char="•"/>
            </a:pPr>
            <a:r>
              <a:rPr lang="nl-NL" sz="2400" dirty="0"/>
              <a:t>Dominante </a:t>
            </a:r>
            <a:r>
              <a:rPr lang="nl-NL" sz="2400" dirty="0" smtClean="0"/>
              <a:t>cultuur: </a:t>
            </a:r>
            <a:r>
              <a:rPr lang="nl-NL" sz="1800" dirty="0"/>
              <a:t>hierbij gaat het om de elementen in een cultuur die op het gebied van taal, politiek, recht en economie het meest gemeengoed zijn.  (In Nederland bijvoorbeeld de Nederlandse taal en de democratie)</a:t>
            </a:r>
          </a:p>
          <a:p>
            <a:pPr>
              <a:buFont typeface="Arial" panose="020B0604020202020204" pitchFamily="34" charset="0"/>
              <a:buChar char="•"/>
            </a:pPr>
            <a:endParaRPr lang="nl-NL" sz="1000" dirty="0"/>
          </a:p>
          <a:p>
            <a:pPr>
              <a:buFont typeface="Arial" panose="020B0604020202020204" pitchFamily="34" charset="0"/>
              <a:buChar char="•"/>
            </a:pPr>
            <a:r>
              <a:rPr lang="nl-NL" sz="2400" dirty="0" smtClean="0"/>
              <a:t>Subculturen: </a:t>
            </a:r>
            <a:r>
              <a:rPr lang="nl-NL" sz="1800" dirty="0"/>
              <a:t>kleine culturen die passen in de dominante cultuur. Iedereen zit in verschillende subculturen tegelijkertijd: die van een gezin, school, geloofs- sportvrienden. </a:t>
            </a:r>
          </a:p>
          <a:p>
            <a:pPr>
              <a:buFont typeface="Arial" panose="020B0604020202020204" pitchFamily="34" charset="0"/>
              <a:buChar char="•"/>
            </a:pPr>
            <a:endParaRPr lang="nl-NL" sz="1000" dirty="0"/>
          </a:p>
          <a:p>
            <a:pPr>
              <a:buFont typeface="Arial" panose="020B0604020202020204" pitchFamily="34" charset="0"/>
              <a:buChar char="•"/>
            </a:pPr>
            <a:r>
              <a:rPr lang="nl-NL" sz="2400" dirty="0" smtClean="0"/>
              <a:t>Tussencultuur: </a:t>
            </a:r>
            <a:r>
              <a:rPr lang="nl-NL" sz="1800" dirty="0"/>
              <a:t>wanneer er bijvoorbeeld sprake is van immigratie dan worden niet meteen alle elementen van de dominante cultuur overgenomen, in enkele generaties wordt de oude cultuur steeds meer verdrongen door de nieuwe dominante cultuur. </a:t>
            </a:r>
          </a:p>
          <a:p>
            <a:pPr>
              <a:buFont typeface="Arial" panose="020B0604020202020204" pitchFamily="34" charset="0"/>
              <a:buChar char="•"/>
            </a:pPr>
            <a:endParaRPr lang="nl-NL" sz="1000" dirty="0"/>
          </a:p>
          <a:p>
            <a:pPr>
              <a:buFont typeface="Arial" panose="020B0604020202020204" pitchFamily="34" charset="0"/>
              <a:buChar char="•"/>
            </a:pPr>
            <a:r>
              <a:rPr lang="nl-NL" sz="2400" dirty="0" smtClean="0"/>
              <a:t>Tegencultuur: </a:t>
            </a:r>
            <a:r>
              <a:rPr lang="nl-NL" sz="1800" dirty="0"/>
              <a:t>een groep mensen die zich afzet tegen belangrijke waarden van de dominante cultuur (mensen die bijvoorbeeld de democratie niet accepteren, zoals terroristische groepen)</a:t>
            </a:r>
          </a:p>
        </p:txBody>
      </p:sp>
    </p:spTree>
    <p:extLst>
      <p:ext uri="{BB962C8B-B14F-4D97-AF65-F5344CB8AC3E}">
        <p14:creationId xmlns:p14="http://schemas.microsoft.com/office/powerpoint/2010/main" val="4029572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3.2 Nature- </a:t>
            </a:r>
            <a:r>
              <a:rPr lang="nl-NL" dirty="0" err="1">
                <a:solidFill>
                  <a:schemeClr val="bg1">
                    <a:lumMod val="95000"/>
                  </a:schemeClr>
                </a:solidFill>
              </a:rPr>
              <a:t>nurture</a:t>
            </a:r>
            <a:r>
              <a:rPr lang="nl-NL" dirty="0">
                <a:solidFill>
                  <a:schemeClr val="bg1">
                    <a:lumMod val="95000"/>
                  </a:schemeClr>
                </a:solidFill>
              </a:rPr>
              <a:t> </a:t>
            </a:r>
          </a:p>
        </p:txBody>
      </p:sp>
      <p:sp>
        <p:nvSpPr>
          <p:cNvPr id="3" name="Tijdelijke aanduiding voor inhoud 2"/>
          <p:cNvSpPr>
            <a:spLocks noGrp="1"/>
          </p:cNvSpPr>
          <p:nvPr>
            <p:ph idx="1"/>
          </p:nvPr>
        </p:nvSpPr>
        <p:spPr>
          <a:xfrm>
            <a:off x="633845" y="1691322"/>
            <a:ext cx="8042873" cy="4749420"/>
          </a:xfrm>
        </p:spPr>
        <p:txBody>
          <a:bodyPr>
            <a:normAutofit lnSpcReduction="10000"/>
          </a:bodyPr>
          <a:lstStyle/>
          <a:p>
            <a:pPr>
              <a:buFont typeface="Arial" panose="020B0604020202020204" pitchFamily="34" charset="0"/>
              <a:buChar char="•"/>
            </a:pPr>
            <a:r>
              <a:rPr lang="nl-NL" sz="2400" dirty="0"/>
              <a:t>Aangeboren eigenschappen (nature); </a:t>
            </a:r>
            <a:r>
              <a:rPr lang="nl-NL" sz="1800" dirty="0"/>
              <a:t>ieder kind dat wordt geboren heeft unieke eigenschappen (zoals de vingerafdruk of het DNA-profiel; biologische en erfelijke factoren) </a:t>
            </a:r>
          </a:p>
          <a:p>
            <a:pPr>
              <a:buFont typeface="Arial" panose="020B0604020202020204" pitchFamily="34" charset="0"/>
              <a:buChar char="•"/>
            </a:pPr>
            <a:endParaRPr lang="nl-NL" sz="2400" dirty="0"/>
          </a:p>
          <a:p>
            <a:pPr>
              <a:buFont typeface="Arial" panose="020B0604020202020204" pitchFamily="34" charset="0"/>
              <a:buChar char="•"/>
            </a:pPr>
            <a:r>
              <a:rPr lang="nl-NL" sz="2400" dirty="0"/>
              <a:t>Aangeleerde eigenschappen (</a:t>
            </a:r>
            <a:r>
              <a:rPr lang="nl-NL" sz="2400" dirty="0" err="1"/>
              <a:t>nurture</a:t>
            </a:r>
            <a:r>
              <a:rPr lang="nl-NL" sz="2400" dirty="0"/>
              <a:t>); </a:t>
            </a:r>
            <a:r>
              <a:rPr lang="nl-NL" sz="1800" dirty="0"/>
              <a:t>aangeleerde kenmerken of gedrag. Dit heeft te maken met de omgeving waarin iemand opgroeit en leeft (opvoeding en omgevingsfactoren).  </a:t>
            </a:r>
          </a:p>
          <a:p>
            <a:pPr marL="0" indent="0">
              <a:buNone/>
            </a:pPr>
            <a:r>
              <a:rPr lang="nl-NL" sz="1800" dirty="0"/>
              <a:t>   De cultuur is van invloed op wát iemand aanleert én afleert. </a:t>
            </a:r>
          </a:p>
          <a:p>
            <a:pPr marL="0" indent="0">
              <a:buNone/>
            </a:pPr>
            <a:endParaRPr lang="nl-NL" sz="1800" dirty="0"/>
          </a:p>
          <a:p>
            <a:pPr>
              <a:buFont typeface="Arial" panose="020B0604020202020204" pitchFamily="34" charset="0"/>
              <a:buChar char="•"/>
            </a:pPr>
            <a:r>
              <a:rPr lang="nl-NL" sz="1800" dirty="0"/>
              <a:t> </a:t>
            </a:r>
            <a:r>
              <a:rPr lang="nl-NL" sz="2400" dirty="0"/>
              <a:t>Nature-nurture- </a:t>
            </a:r>
            <a:r>
              <a:rPr lang="nl-NL" sz="2400" dirty="0" smtClean="0"/>
              <a:t>debat: </a:t>
            </a:r>
            <a:r>
              <a:rPr lang="nl-NL" sz="1800" dirty="0"/>
              <a:t>de vraag of eigenschappen van mensen meer worden bepaald door natuur of cultuur.</a:t>
            </a:r>
            <a:endParaRPr lang="nl-NL" sz="2400" dirty="0"/>
          </a:p>
          <a:p>
            <a:pPr marL="0" indent="0">
              <a:buNone/>
            </a:pPr>
            <a:endParaRPr lang="nl-NL" sz="1800" dirty="0"/>
          </a:p>
          <a:p>
            <a:pPr>
              <a:buFont typeface="Arial" panose="020B0604020202020204" pitchFamily="34" charset="0"/>
              <a:buChar char="•"/>
            </a:pPr>
            <a:r>
              <a:rPr lang="nl-NL" sz="1800" dirty="0"/>
              <a:t>Geef een extra voorbeeld van een aangeboren eigenschap en een aangeleerde eigenschap. </a:t>
            </a:r>
          </a:p>
          <a:p>
            <a:r>
              <a:rPr lang="nl-NL" sz="1800" dirty="0"/>
              <a:t>Waarom is het nature-</a:t>
            </a:r>
            <a:r>
              <a:rPr lang="nl-NL" sz="1800" dirty="0" err="1"/>
              <a:t>nurture</a:t>
            </a:r>
            <a:r>
              <a:rPr lang="nl-NL" sz="1800" dirty="0"/>
              <a:t>-debat een discussie die zal blijven voortduren?</a:t>
            </a:r>
            <a:endParaRPr lang="nl-NL" sz="3200" dirty="0"/>
          </a:p>
        </p:txBody>
      </p:sp>
    </p:spTree>
    <p:extLst>
      <p:ext uri="{BB962C8B-B14F-4D97-AF65-F5344CB8AC3E}">
        <p14:creationId xmlns:p14="http://schemas.microsoft.com/office/powerpoint/2010/main" val="247044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3.2 Nature-</a:t>
            </a:r>
            <a:r>
              <a:rPr lang="nl-NL" dirty="0" err="1">
                <a:solidFill>
                  <a:schemeClr val="bg1"/>
                </a:solidFill>
              </a:rPr>
              <a:t>nurture</a:t>
            </a:r>
            <a:endParaRPr lang="nl-NL" dirty="0">
              <a:solidFill>
                <a:schemeClr val="bg1"/>
              </a:solidFill>
            </a:endParaRPr>
          </a:p>
        </p:txBody>
      </p:sp>
      <p:sp>
        <p:nvSpPr>
          <p:cNvPr id="3" name="Tijdelijke aanduiding voor inhoud 2"/>
          <p:cNvSpPr>
            <a:spLocks noGrp="1"/>
          </p:cNvSpPr>
          <p:nvPr>
            <p:ph idx="1"/>
          </p:nvPr>
        </p:nvSpPr>
        <p:spPr/>
        <p:txBody>
          <a:bodyPr/>
          <a:lstStyle/>
          <a:p>
            <a:pPr marL="0" indent="0">
              <a:buNone/>
            </a:pPr>
            <a:r>
              <a:rPr lang="nl-NL" dirty="0"/>
              <a:t>Een aantal gedachten van verschillende filosofen/wetenschappers:</a:t>
            </a:r>
          </a:p>
          <a:p>
            <a:pPr marL="0" indent="0">
              <a:buNone/>
            </a:pPr>
            <a:endParaRPr lang="nl-NL" dirty="0"/>
          </a:p>
          <a:p>
            <a:r>
              <a:rPr lang="nl-NL" b="1" dirty="0"/>
              <a:t>John Locke &amp; John Stuart Mill: </a:t>
            </a:r>
            <a:r>
              <a:rPr lang="nl-NL" dirty="0"/>
              <a:t>gedrag van mensen zou bepaald worden door hun genen</a:t>
            </a:r>
          </a:p>
          <a:p>
            <a:r>
              <a:rPr lang="nl-NL" b="1" dirty="0"/>
              <a:t>Lombroso: </a:t>
            </a:r>
            <a:r>
              <a:rPr lang="nl-NL" dirty="0"/>
              <a:t>criminelen zien er anders uit dan niet-criminelen. Criminelen zijn herkenbaar aan brede kaken, diepliggende ogen, een asymmetrisch gezicht, hoge jukbeenderen etc. </a:t>
            </a:r>
          </a:p>
          <a:p>
            <a:r>
              <a:rPr lang="nl-NL" b="1" dirty="0"/>
              <a:t>Behavioristen Pavlov &amp; Skinner: </a:t>
            </a:r>
            <a:r>
              <a:rPr lang="nl-NL" dirty="0"/>
              <a:t>(een tak binnen de ontwikkelingspsychologie); zij zijn van mening dat het meeste gedrag van mensen en dieren aangeleerd.   </a:t>
            </a:r>
          </a:p>
          <a:p>
            <a:r>
              <a:rPr lang="nl-NL" b="1" dirty="0"/>
              <a:t>Merton: </a:t>
            </a:r>
            <a:r>
              <a:rPr lang="nl-NL" dirty="0"/>
              <a:t>criminaliteit is niet aangeboren, maar mensen kiezen er zelf voor om crimineel gedrag te vertonen. </a:t>
            </a:r>
          </a:p>
          <a:p>
            <a:endParaRPr lang="nl-NL" dirty="0"/>
          </a:p>
        </p:txBody>
      </p:sp>
    </p:spTree>
    <p:extLst>
      <p:ext uri="{BB962C8B-B14F-4D97-AF65-F5344CB8AC3E}">
        <p14:creationId xmlns:p14="http://schemas.microsoft.com/office/powerpoint/2010/main" val="3822225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3.3 Dimensies van Hofstede</a:t>
            </a:r>
          </a:p>
        </p:txBody>
      </p:sp>
      <p:sp>
        <p:nvSpPr>
          <p:cNvPr id="3" name="Tijdelijke aanduiding voor inhoud 2"/>
          <p:cNvSpPr>
            <a:spLocks noGrp="1"/>
          </p:cNvSpPr>
          <p:nvPr>
            <p:ph idx="1"/>
          </p:nvPr>
        </p:nvSpPr>
        <p:spPr/>
        <p:txBody>
          <a:bodyPr>
            <a:normAutofit/>
          </a:bodyPr>
          <a:lstStyle/>
          <a:p>
            <a:pPr marL="0" indent="0">
              <a:buNone/>
            </a:pPr>
            <a:r>
              <a:rPr lang="nl-NL" dirty="0"/>
              <a:t>Culturen gaan op verschillende manieren om met maatschappelijke problemen en ontwikkelingen. Hofstede ontdekte dat er patronen bestaan in cultuurverschillen &gt; </a:t>
            </a:r>
            <a:r>
              <a:rPr lang="nl-NL" i="1" dirty="0"/>
              <a:t>Dimensies van Hofstede</a:t>
            </a:r>
          </a:p>
          <a:p>
            <a:pPr marL="0" indent="0">
              <a:buNone/>
            </a:pPr>
            <a:endParaRPr lang="nl-NL" sz="1000" i="1" dirty="0"/>
          </a:p>
          <a:p>
            <a:pPr marL="0" indent="0">
              <a:buNone/>
            </a:pPr>
            <a:r>
              <a:rPr lang="nl-NL" dirty="0"/>
              <a:t>Deze cultuurverschillen zijn op verschillende niveaus zichtbaar:</a:t>
            </a:r>
          </a:p>
          <a:p>
            <a:pPr marL="0" indent="0">
              <a:buNone/>
            </a:pPr>
            <a:endParaRPr lang="nl-NL" sz="200" dirty="0"/>
          </a:p>
          <a:p>
            <a:pPr>
              <a:buFontTx/>
              <a:buChar char="-"/>
            </a:pPr>
            <a:r>
              <a:rPr lang="nl-NL" dirty="0"/>
              <a:t>Op microniveau: bij gezinnen en families</a:t>
            </a:r>
          </a:p>
          <a:p>
            <a:pPr>
              <a:buFontTx/>
              <a:buChar char="-"/>
            </a:pPr>
            <a:r>
              <a:rPr lang="nl-NL" dirty="0"/>
              <a:t>Op mesoniveau: in school en op het werk</a:t>
            </a:r>
          </a:p>
          <a:p>
            <a:pPr>
              <a:buFontTx/>
              <a:buChar char="-"/>
            </a:pPr>
            <a:r>
              <a:rPr lang="nl-NL" dirty="0"/>
              <a:t>Op macroniveau: in gezondheidszorg, consumentengedrag, politiek en geloof</a:t>
            </a:r>
          </a:p>
          <a:p>
            <a:pPr>
              <a:buFontTx/>
              <a:buChar char="-"/>
            </a:pPr>
            <a:endParaRPr lang="nl-NL" dirty="0"/>
          </a:p>
          <a:p>
            <a:pPr marL="0" indent="0">
              <a:buNone/>
            </a:pPr>
            <a:r>
              <a:rPr lang="nl-NL" dirty="0"/>
              <a:t>Op deze manier kunnen we samenlevingen met elkaar vergelijken om de cultuur in kaart te brengen. </a:t>
            </a:r>
          </a:p>
        </p:txBody>
      </p:sp>
    </p:spTree>
    <p:extLst>
      <p:ext uri="{BB962C8B-B14F-4D97-AF65-F5344CB8AC3E}">
        <p14:creationId xmlns:p14="http://schemas.microsoft.com/office/powerpoint/2010/main" val="445767618"/>
      </p:ext>
    </p:extLst>
  </p:cSld>
  <p:clrMapOvr>
    <a:masterClrMapping/>
  </p:clrMapOvr>
</p:sld>
</file>

<file path=ppt/theme/theme1.xml><?xml version="1.0" encoding="utf-8"?>
<a:theme xmlns:a="http://schemas.openxmlformats.org/drawingml/2006/main" name="HDOfficeLightV0">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754</TotalTime>
  <Words>1661</Words>
  <Application>Microsoft Office PowerPoint</Application>
  <PresentationFormat>On-screen Show (4:3)</PresentationFormat>
  <Paragraphs>161</Paragraphs>
  <Slides>20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 2</vt:lpstr>
      <vt:lpstr>HDOfficeLightV0</vt:lpstr>
      <vt:lpstr>De ene samenleving en de andere</vt:lpstr>
      <vt:lpstr>Paragrafen </vt:lpstr>
      <vt:lpstr>3.1 Cultuur </vt:lpstr>
      <vt:lpstr>3.1 Cultuur</vt:lpstr>
      <vt:lpstr>3.1 Opdracht</vt:lpstr>
      <vt:lpstr>3.1 Cultuur</vt:lpstr>
      <vt:lpstr>3.2 Nature- nurture </vt:lpstr>
      <vt:lpstr>3.2 Nature-nurture</vt:lpstr>
      <vt:lpstr>3.3 Dimensies van Hofstede</vt:lpstr>
      <vt:lpstr>3.3 Dimensie machtafstand</vt:lpstr>
      <vt:lpstr>3.3 Dimensie individualistisch vs collectivistisch</vt:lpstr>
      <vt:lpstr>3.3 Dimensie masculien versus feminien</vt:lpstr>
      <vt:lpstr>3.3 Dimensie onzekerheidsvermijding</vt:lpstr>
      <vt:lpstr>3.3 Dimensie termijngerichtheid</vt:lpstr>
      <vt:lpstr>3.4 Vergelijken</vt:lpstr>
      <vt:lpstr>3.4 Opdracht</vt:lpstr>
      <vt:lpstr>3.5 Tegendraads</vt:lpstr>
      <vt:lpstr>Tot slot een samenvatting</vt:lpstr>
      <vt:lpstr>Samenvatting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samenleving en ik</dc:title>
  <dc:creator>User</dc:creator>
  <cp:lastModifiedBy>Marco Veldman</cp:lastModifiedBy>
  <cp:revision>52</cp:revision>
  <cp:lastPrinted>2017-07-06T06:36:43Z</cp:lastPrinted>
  <dcterms:created xsi:type="dcterms:W3CDTF">2017-07-05T17:25:16Z</dcterms:created>
  <dcterms:modified xsi:type="dcterms:W3CDTF">2017-12-01T14:49:51Z</dcterms:modified>
</cp:coreProperties>
</file>