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9"/>
  </p:notesMasterIdLst>
  <p:handoutMasterIdLst>
    <p:handoutMasterId r:id="rId20"/>
  </p:handoutMasterIdLst>
  <p:sldIdLst>
    <p:sldId id="256" r:id="rId2"/>
    <p:sldId id="257" r:id="rId3"/>
    <p:sldId id="258" r:id="rId4"/>
    <p:sldId id="266" r:id="rId5"/>
    <p:sldId id="259" r:id="rId6"/>
    <p:sldId id="260" r:id="rId7"/>
    <p:sldId id="264" r:id="rId8"/>
    <p:sldId id="268" r:id="rId9"/>
    <p:sldId id="261" r:id="rId10"/>
    <p:sldId id="265" r:id="rId11"/>
    <p:sldId id="262" r:id="rId12"/>
    <p:sldId id="269" r:id="rId13"/>
    <p:sldId id="270" r:id="rId14"/>
    <p:sldId id="271" r:id="rId15"/>
    <p:sldId id="272" r:id="rId16"/>
    <p:sldId id="278" r:id="rId17"/>
    <p:sldId id="26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70" autoAdjust="0"/>
    <p:restoredTop sz="82404" autoAdjust="0"/>
  </p:normalViewPr>
  <p:slideViewPr>
    <p:cSldViewPr snapToGrid="0">
      <p:cViewPr varScale="1">
        <p:scale>
          <a:sx n="96" d="100"/>
          <a:sy n="96" d="100"/>
        </p:scale>
        <p:origin x="361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F661FA4-5E11-4CB1-9239-C06B946CF52F}" type="datetimeFigureOut">
              <a:rPr lang="nl-NL" smtClean="0"/>
              <a:t>7-3-2018</a:t>
            </a:fld>
            <a:endParaRPr lang="nl-NL"/>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A63138D-CE2F-436B-9055-B4BAEDA0DDFB}" type="slidenum">
              <a:rPr lang="nl-NL" smtClean="0"/>
              <a:t>‹#›</a:t>
            </a:fld>
            <a:endParaRPr lang="nl-NL"/>
          </a:p>
        </p:txBody>
      </p:sp>
    </p:spTree>
    <p:extLst>
      <p:ext uri="{BB962C8B-B14F-4D97-AF65-F5344CB8AC3E}">
        <p14:creationId xmlns:p14="http://schemas.microsoft.com/office/powerpoint/2010/main" val="38478244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32ECF5-C53F-4B95-A9BD-6FC71E3DE139}" type="datetimeFigureOut">
              <a:rPr lang="nl-NL" smtClean="0"/>
              <a:t>7-3-2018</a:t>
            </a:fld>
            <a:endParaRPr lang="nl-NL"/>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0E3478-317E-402C-A70A-952BBB0FA022}" type="slidenum">
              <a:rPr lang="nl-NL" smtClean="0"/>
              <a:t>‹#›</a:t>
            </a:fld>
            <a:endParaRPr lang="nl-NL"/>
          </a:p>
        </p:txBody>
      </p:sp>
    </p:spTree>
    <p:extLst>
      <p:ext uri="{BB962C8B-B14F-4D97-AF65-F5344CB8AC3E}">
        <p14:creationId xmlns:p14="http://schemas.microsoft.com/office/powerpoint/2010/main" val="3810490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indent="0">
              <a:buNone/>
            </a:pPr>
            <a:endParaRPr lang="nl-NL" dirty="0"/>
          </a:p>
        </p:txBody>
      </p:sp>
      <p:sp>
        <p:nvSpPr>
          <p:cNvPr id="4" name="Tijdelijke aanduiding voor dianummer 3"/>
          <p:cNvSpPr>
            <a:spLocks noGrp="1"/>
          </p:cNvSpPr>
          <p:nvPr>
            <p:ph type="sldNum" sz="quarter" idx="10"/>
          </p:nvPr>
        </p:nvSpPr>
        <p:spPr/>
        <p:txBody>
          <a:bodyPr/>
          <a:lstStyle/>
          <a:p>
            <a:fld id="{320E3478-317E-402C-A70A-952BBB0FA022}" type="slidenum">
              <a:rPr lang="nl-NL" smtClean="0"/>
              <a:t>4</a:t>
            </a:fld>
            <a:endParaRPr lang="nl-NL"/>
          </a:p>
        </p:txBody>
      </p:sp>
    </p:spTree>
    <p:extLst>
      <p:ext uri="{BB962C8B-B14F-4D97-AF65-F5344CB8AC3E}">
        <p14:creationId xmlns:p14="http://schemas.microsoft.com/office/powerpoint/2010/main" val="2633884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Tx/>
              <a:buChar char="-"/>
            </a:pPr>
            <a:endParaRPr lang="nl-NL" dirty="0"/>
          </a:p>
        </p:txBody>
      </p:sp>
      <p:sp>
        <p:nvSpPr>
          <p:cNvPr id="4" name="Tijdelijke aanduiding voor dianummer 3"/>
          <p:cNvSpPr>
            <a:spLocks noGrp="1"/>
          </p:cNvSpPr>
          <p:nvPr>
            <p:ph type="sldNum" sz="quarter" idx="10"/>
          </p:nvPr>
        </p:nvSpPr>
        <p:spPr/>
        <p:txBody>
          <a:bodyPr/>
          <a:lstStyle/>
          <a:p>
            <a:fld id="{320E3478-317E-402C-A70A-952BBB0FA022}" type="slidenum">
              <a:rPr lang="nl-NL" smtClean="0"/>
              <a:t>10</a:t>
            </a:fld>
            <a:endParaRPr lang="nl-NL"/>
          </a:p>
        </p:txBody>
      </p:sp>
    </p:spTree>
    <p:extLst>
      <p:ext uri="{BB962C8B-B14F-4D97-AF65-F5344CB8AC3E}">
        <p14:creationId xmlns:p14="http://schemas.microsoft.com/office/powerpoint/2010/main" val="3067571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320E3478-317E-402C-A70A-952BBB0FA022}" type="slidenum">
              <a:rPr lang="nl-NL" smtClean="0"/>
              <a:t>11</a:t>
            </a:fld>
            <a:endParaRPr lang="nl-NL"/>
          </a:p>
        </p:txBody>
      </p:sp>
    </p:spTree>
    <p:extLst>
      <p:ext uri="{BB962C8B-B14F-4D97-AF65-F5344CB8AC3E}">
        <p14:creationId xmlns:p14="http://schemas.microsoft.com/office/powerpoint/2010/main" val="10662740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171450" indent="-171450">
              <a:buFontTx/>
              <a:buChar char="-"/>
            </a:pPr>
            <a:endParaRPr lang="nl-NL" dirty="0"/>
          </a:p>
        </p:txBody>
      </p:sp>
      <p:sp>
        <p:nvSpPr>
          <p:cNvPr id="4" name="Tijdelijke aanduiding voor dianummer 3"/>
          <p:cNvSpPr>
            <a:spLocks noGrp="1"/>
          </p:cNvSpPr>
          <p:nvPr>
            <p:ph type="sldNum" sz="quarter" idx="10"/>
          </p:nvPr>
        </p:nvSpPr>
        <p:spPr/>
        <p:txBody>
          <a:bodyPr/>
          <a:lstStyle/>
          <a:p>
            <a:fld id="{320E3478-317E-402C-A70A-952BBB0FA022}" type="slidenum">
              <a:rPr lang="nl-NL" smtClean="0"/>
              <a:t>12</a:t>
            </a:fld>
            <a:endParaRPr lang="nl-NL"/>
          </a:p>
        </p:txBody>
      </p:sp>
    </p:spTree>
    <p:extLst>
      <p:ext uri="{BB962C8B-B14F-4D97-AF65-F5344CB8AC3E}">
        <p14:creationId xmlns:p14="http://schemas.microsoft.com/office/powerpoint/2010/main" val="3706361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320E3478-317E-402C-A70A-952BBB0FA022}" type="slidenum">
              <a:rPr lang="nl-NL" smtClean="0"/>
              <a:t>13</a:t>
            </a:fld>
            <a:endParaRPr lang="nl-NL"/>
          </a:p>
        </p:txBody>
      </p:sp>
    </p:spTree>
    <p:extLst>
      <p:ext uri="{BB962C8B-B14F-4D97-AF65-F5344CB8AC3E}">
        <p14:creationId xmlns:p14="http://schemas.microsoft.com/office/powerpoint/2010/main" val="2730622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4530"/>
            <a:ext cx="6858000" cy="2387600"/>
          </a:xfrm>
        </p:spPr>
        <p:txBody>
          <a:bodyPr anchor="b">
            <a:normAutofit/>
          </a:bodyPr>
          <a:lstStyle>
            <a:lvl1pPr algn="ctr">
              <a:defRPr sz="4500"/>
            </a:lvl1pPr>
          </a:lstStyle>
          <a:p>
            <a:r>
              <a:rPr lang="nl-NL"/>
              <a:t>Klik om de stijl te bewerken</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1800">
                <a:solidFill>
                  <a:schemeClr val="tx1">
                    <a:lumMod val="75000"/>
                    <a:lumOff val="25000"/>
                  </a:schemeClr>
                </a:solidFill>
              </a:defRPr>
            </a:lvl1pPr>
            <a:lvl2pPr marL="342900" indent="0" algn="ctr">
              <a:buNone/>
              <a:defRPr sz="21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6F579CFE-4931-4CD0-B740-E3DF17EC4D7C}" type="datetimeFigureOut">
              <a:rPr lang="nl-NL" smtClean="0"/>
              <a:t>7-3-2018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31F0B8-7E3B-4D65-BCB5-C6B7BB4E1414}" type="slidenum">
              <a:rPr lang="nl-NL" smtClean="0"/>
              <a:t>‹#›</a:t>
            </a:fld>
            <a:endParaRPr lang="nl-NL"/>
          </a:p>
        </p:txBody>
      </p:sp>
    </p:spTree>
    <p:extLst>
      <p:ext uri="{BB962C8B-B14F-4D97-AF65-F5344CB8AC3E}">
        <p14:creationId xmlns:p14="http://schemas.microsoft.com/office/powerpoint/2010/main" val="663609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F579CFE-4931-4CD0-B740-E3DF17EC4D7C}" type="datetimeFigureOut">
              <a:rPr lang="nl-NL" smtClean="0"/>
              <a:t>7-3-2018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31F0B8-7E3B-4D65-BCB5-C6B7BB4E1414}" type="slidenum">
              <a:rPr lang="nl-NL" smtClean="0"/>
              <a:t>‹#›</a:t>
            </a:fld>
            <a:endParaRPr lang="nl-NL"/>
          </a:p>
        </p:txBody>
      </p:sp>
    </p:spTree>
    <p:extLst>
      <p:ext uri="{BB962C8B-B14F-4D97-AF65-F5344CB8AC3E}">
        <p14:creationId xmlns:p14="http://schemas.microsoft.com/office/powerpoint/2010/main" val="852862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0362"/>
            <a:ext cx="1971675" cy="5811838"/>
          </a:xfrm>
        </p:spPr>
        <p:txBody>
          <a:bodyPr vert="eaVert"/>
          <a:lstStyle/>
          <a:p>
            <a:r>
              <a:rPr lang="nl-NL"/>
              <a:t>Klik om de stijl te bewerken</a:t>
            </a:r>
            <a:endParaRPr lang="en-US"/>
          </a:p>
        </p:txBody>
      </p:sp>
      <p:sp>
        <p:nvSpPr>
          <p:cNvPr id="3" name="Vertical Text Placeholder 2"/>
          <p:cNvSpPr>
            <a:spLocks noGrp="1"/>
          </p:cNvSpPr>
          <p:nvPr>
            <p:ph type="body" orient="vert" idx="1"/>
          </p:nvPr>
        </p:nvSpPr>
        <p:spPr>
          <a:xfrm>
            <a:off x="628650" y="360363"/>
            <a:ext cx="5800725" cy="5811837"/>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6F579CFE-4931-4CD0-B740-E3DF17EC4D7C}" type="datetimeFigureOut">
              <a:rPr lang="nl-NL" smtClean="0"/>
              <a:t>7-3-2018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31F0B8-7E3B-4D65-BCB5-C6B7BB4E1414}" type="slidenum">
              <a:rPr lang="nl-NL" smtClean="0"/>
              <a:t>‹#›</a:t>
            </a:fld>
            <a:endParaRPr lang="nl-NL"/>
          </a:p>
        </p:txBody>
      </p:sp>
    </p:spTree>
    <p:extLst>
      <p:ext uri="{BB962C8B-B14F-4D97-AF65-F5344CB8AC3E}">
        <p14:creationId xmlns:p14="http://schemas.microsoft.com/office/powerpoint/2010/main" val="4071230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F579CFE-4931-4CD0-B740-E3DF17EC4D7C}" type="datetimeFigureOut">
              <a:rPr lang="nl-NL" smtClean="0"/>
              <a:t>7-3-2018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31F0B8-7E3B-4D65-BCB5-C6B7BB4E1414}" type="slidenum">
              <a:rPr lang="nl-NL" smtClean="0"/>
              <a:t>‹#›</a:t>
            </a:fld>
            <a:endParaRPr lang="nl-NL"/>
          </a:p>
        </p:txBody>
      </p:sp>
    </p:spTree>
    <p:extLst>
      <p:ext uri="{BB962C8B-B14F-4D97-AF65-F5344CB8AC3E}">
        <p14:creationId xmlns:p14="http://schemas.microsoft.com/office/powerpoint/2010/main" val="323006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23888" y="1712423"/>
            <a:ext cx="7886700" cy="2851208"/>
          </a:xfrm>
        </p:spPr>
        <p:txBody>
          <a:bodyPr anchor="b">
            <a:normAutofit/>
          </a:bodyPr>
          <a:lstStyle>
            <a:lvl1pPr>
              <a:defRPr sz="4500" b="0"/>
            </a:lvl1pPr>
          </a:lstStyle>
          <a:p>
            <a:r>
              <a:rPr lang="nl-NL"/>
              <a:t>Klik om de stijl te bewerken</a:t>
            </a:r>
            <a:endParaRPr lang="en-US" dirty="0"/>
          </a:p>
        </p:txBody>
      </p:sp>
      <p:sp>
        <p:nvSpPr>
          <p:cNvPr id="3" name="Text Placeholder 2"/>
          <p:cNvSpPr>
            <a:spLocks noGrp="1"/>
          </p:cNvSpPr>
          <p:nvPr>
            <p:ph type="body" idx="1"/>
          </p:nvPr>
        </p:nvSpPr>
        <p:spPr>
          <a:xfrm>
            <a:off x="623888" y="4552634"/>
            <a:ext cx="7886700" cy="1500187"/>
          </a:xfrm>
        </p:spPr>
        <p:txBody>
          <a:bodyPr anchor="t">
            <a:normAutofit/>
          </a:bodyPr>
          <a:lstStyle>
            <a:lvl1pPr marL="0" indent="0">
              <a:buNone/>
              <a:defRPr sz="180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6F579CFE-4931-4CD0-B740-E3DF17EC4D7C}" type="datetimeFigureOut">
              <a:rPr lang="nl-NL" smtClean="0"/>
              <a:t>7-3-2018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1231F0B8-7E3B-4D65-BCB5-C6B7BB4E1414}" type="slidenum">
              <a:rPr lang="nl-NL" smtClean="0"/>
              <a:t>‹#›</a:t>
            </a:fld>
            <a:endParaRPr lang="nl-NL"/>
          </a:p>
        </p:txBody>
      </p:sp>
    </p:spTree>
    <p:extLst>
      <p:ext uri="{BB962C8B-B14F-4D97-AF65-F5344CB8AC3E}">
        <p14:creationId xmlns:p14="http://schemas.microsoft.com/office/powerpoint/2010/main" val="4157443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633845" y="1828801"/>
            <a:ext cx="3886200" cy="435133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4629150" y="1828801"/>
            <a:ext cx="3886200" cy="4351337"/>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6F579CFE-4931-4CD0-B740-E3DF17EC4D7C}" type="datetimeFigureOut">
              <a:rPr lang="nl-NL" smtClean="0"/>
              <a:t>7-3-2018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231F0B8-7E3B-4D65-BCB5-C6B7BB4E1414}" type="slidenum">
              <a:rPr lang="nl-NL" smtClean="0"/>
              <a:t>‹#›</a:t>
            </a:fld>
            <a:endParaRPr lang="nl-NL"/>
          </a:p>
        </p:txBody>
      </p:sp>
    </p:spTree>
    <p:extLst>
      <p:ext uri="{BB962C8B-B14F-4D97-AF65-F5344CB8AC3E}">
        <p14:creationId xmlns:p14="http://schemas.microsoft.com/office/powerpoint/2010/main" val="2786285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33845" y="1681851"/>
            <a:ext cx="3867150" cy="825699"/>
          </a:xfrm>
        </p:spPr>
        <p:txBody>
          <a:bodyPr anchor="b">
            <a:normAutofit/>
          </a:bodyP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4" name="Content Placeholder 3"/>
          <p:cNvSpPr>
            <a:spLocks noGrp="1"/>
          </p:cNvSpPr>
          <p:nvPr>
            <p:ph sz="half" idx="2"/>
          </p:nvPr>
        </p:nvSpPr>
        <p:spPr>
          <a:xfrm>
            <a:off x="633845" y="2507551"/>
            <a:ext cx="3867150" cy="3680525"/>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4629150" y="1681851"/>
            <a:ext cx="3886201" cy="825698"/>
          </a:xfrm>
        </p:spPr>
        <p:txBody>
          <a:bodyPr anchor="b"/>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Tekststijl van het model bewerken</a:t>
            </a:r>
          </a:p>
        </p:txBody>
      </p:sp>
      <p:sp>
        <p:nvSpPr>
          <p:cNvPr id="6" name="Content Placeholder 5"/>
          <p:cNvSpPr>
            <a:spLocks noGrp="1"/>
          </p:cNvSpPr>
          <p:nvPr>
            <p:ph sz="quarter" idx="4"/>
          </p:nvPr>
        </p:nvSpPr>
        <p:spPr>
          <a:xfrm>
            <a:off x="4629150" y="2507551"/>
            <a:ext cx="3886201" cy="3680525"/>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7" name="Date Placeholder 6"/>
          <p:cNvSpPr>
            <a:spLocks noGrp="1"/>
          </p:cNvSpPr>
          <p:nvPr>
            <p:ph type="dt" sz="half" idx="10"/>
          </p:nvPr>
        </p:nvSpPr>
        <p:spPr/>
        <p:txBody>
          <a:bodyPr/>
          <a:lstStyle/>
          <a:p>
            <a:fld id="{6F579CFE-4931-4CD0-B740-E3DF17EC4D7C}" type="datetimeFigureOut">
              <a:rPr lang="nl-NL" smtClean="0"/>
              <a:t>7-3-2018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1231F0B8-7E3B-4D65-BCB5-C6B7BB4E1414}" type="slidenum">
              <a:rPr lang="nl-NL" smtClean="0"/>
              <a:t>‹#›</a:t>
            </a:fld>
            <a:endParaRPr lang="nl-NL"/>
          </a:p>
        </p:txBody>
      </p:sp>
      <p:sp>
        <p:nvSpPr>
          <p:cNvPr id="10" name="Title 9"/>
          <p:cNvSpPr>
            <a:spLocks noGrp="1"/>
          </p:cNvSpPr>
          <p:nvPr>
            <p:ph type="title"/>
          </p:nvPr>
        </p:nvSpPr>
        <p:spPr/>
        <p:txBody>
          <a:bodyPr/>
          <a:lstStyle/>
          <a:p>
            <a:r>
              <a:rPr lang="nl-NL"/>
              <a:t>Klik om de stijl te bewerken</a:t>
            </a:r>
            <a:endParaRPr lang="en-US" dirty="0"/>
          </a:p>
        </p:txBody>
      </p:sp>
    </p:spTree>
    <p:extLst>
      <p:ext uri="{BB962C8B-B14F-4D97-AF65-F5344CB8AC3E}">
        <p14:creationId xmlns:p14="http://schemas.microsoft.com/office/powerpoint/2010/main" val="1147766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Alleen tite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6F579CFE-4931-4CD0-B740-E3DF17EC4D7C}" type="datetimeFigureOut">
              <a:rPr lang="nl-NL" smtClean="0"/>
              <a:t>7-3-2018</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1231F0B8-7E3B-4D65-BCB5-C6B7BB4E1414}" type="slidenum">
              <a:rPr lang="nl-NL" smtClean="0"/>
              <a:t>‹#›</a:t>
            </a:fld>
            <a:endParaRPr lang="nl-NL"/>
          </a:p>
        </p:txBody>
      </p:sp>
      <p:sp>
        <p:nvSpPr>
          <p:cNvPr id="6" name="Title 5"/>
          <p:cNvSpPr>
            <a:spLocks noGrp="1"/>
          </p:cNvSpPr>
          <p:nvPr>
            <p:ph type="title"/>
          </p:nvPr>
        </p:nvSpPr>
        <p:spPr/>
        <p:txBody>
          <a:bodyPr/>
          <a:lstStyle/>
          <a:p>
            <a:r>
              <a:rPr lang="nl-NL"/>
              <a:t>Klik om de stijl te bewerken</a:t>
            </a:r>
            <a:endParaRPr lang="en-US"/>
          </a:p>
        </p:txBody>
      </p:sp>
    </p:spTree>
    <p:extLst>
      <p:ext uri="{BB962C8B-B14F-4D97-AF65-F5344CB8AC3E}">
        <p14:creationId xmlns:p14="http://schemas.microsoft.com/office/powerpoint/2010/main" val="976836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579CFE-4931-4CD0-B740-E3DF17EC4D7C}" type="datetimeFigureOut">
              <a:rPr lang="nl-NL" smtClean="0"/>
              <a:t>7-3-2018</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1231F0B8-7E3B-4D65-BCB5-C6B7BB4E1414}" type="slidenum">
              <a:rPr lang="nl-NL" smtClean="0"/>
              <a:t>‹#›</a:t>
            </a:fld>
            <a:endParaRPr lang="nl-NL"/>
          </a:p>
        </p:txBody>
      </p:sp>
    </p:spTree>
    <p:extLst>
      <p:ext uri="{BB962C8B-B14F-4D97-AF65-F5344CB8AC3E}">
        <p14:creationId xmlns:p14="http://schemas.microsoft.com/office/powerpoint/2010/main" val="1299042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1"/>
            <a:ext cx="2948940" cy="1600197"/>
          </a:xfrm>
        </p:spPr>
        <p:txBody>
          <a:bodyPr anchor="b">
            <a:normAutofit/>
          </a:bodyPr>
          <a:lstStyle>
            <a:lvl1pPr>
              <a:defRPr sz="2400" b="0"/>
            </a:lvl1pPr>
          </a:lstStyle>
          <a:p>
            <a:r>
              <a:rPr lang="nl-NL"/>
              <a:t>Klik om de stijl te bewerken</a:t>
            </a:r>
            <a:endParaRPr lang="en-US" dirty="0"/>
          </a:p>
        </p:txBody>
      </p:sp>
      <p:sp>
        <p:nvSpPr>
          <p:cNvPr id="3" name="Content Placeholder 2"/>
          <p:cNvSpPr>
            <a:spLocks noGrp="1"/>
          </p:cNvSpPr>
          <p:nvPr>
            <p:ph idx="1"/>
          </p:nvPr>
        </p:nvSpPr>
        <p:spPr>
          <a:xfrm>
            <a:off x="3886200" y="990600"/>
            <a:ext cx="4629150" cy="48768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30936" y="2057399"/>
            <a:ext cx="2948940" cy="3810001"/>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nl-NL"/>
              <a:t>Tekststijl van het model bewerken</a:t>
            </a:r>
          </a:p>
        </p:txBody>
      </p:sp>
      <p:sp>
        <p:nvSpPr>
          <p:cNvPr id="5" name="Date Placeholder 4"/>
          <p:cNvSpPr>
            <a:spLocks noGrp="1"/>
          </p:cNvSpPr>
          <p:nvPr>
            <p:ph type="dt" sz="half" idx="10"/>
          </p:nvPr>
        </p:nvSpPr>
        <p:spPr/>
        <p:txBody>
          <a:bodyPr/>
          <a:lstStyle/>
          <a:p>
            <a:fld id="{6F579CFE-4931-4CD0-B740-E3DF17EC4D7C}" type="datetimeFigureOut">
              <a:rPr lang="nl-NL" smtClean="0"/>
              <a:t>7-3-2018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231F0B8-7E3B-4D65-BCB5-C6B7BB4E1414}" type="slidenum">
              <a:rPr lang="nl-NL" smtClean="0"/>
              <a:t>‹#›</a:t>
            </a:fld>
            <a:endParaRPr lang="nl-NL"/>
          </a:p>
        </p:txBody>
      </p:sp>
    </p:spTree>
    <p:extLst>
      <p:ext uri="{BB962C8B-B14F-4D97-AF65-F5344CB8AC3E}">
        <p14:creationId xmlns:p14="http://schemas.microsoft.com/office/powerpoint/2010/main" val="1537625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30936" y="457200"/>
            <a:ext cx="2948940" cy="1600200"/>
          </a:xfrm>
        </p:spPr>
        <p:txBody>
          <a:bodyPr anchor="b">
            <a:normAutofit/>
          </a:bodyPr>
          <a:lstStyle>
            <a:lvl1pPr>
              <a:defRPr sz="2400" b="0"/>
            </a:lvl1pPr>
          </a:lstStyle>
          <a:p>
            <a:r>
              <a:rPr lang="nl-NL"/>
              <a:t>Klik om de stijl te bewerken</a:t>
            </a:r>
            <a:endParaRPr lang="en-US" dirty="0"/>
          </a:p>
        </p:txBody>
      </p:sp>
      <p:sp>
        <p:nvSpPr>
          <p:cNvPr id="3" name="Picture Placeholder 2"/>
          <p:cNvSpPr>
            <a:spLocks noGrp="1"/>
          </p:cNvSpPr>
          <p:nvPr>
            <p:ph type="pic" idx="1"/>
          </p:nvPr>
        </p:nvSpPr>
        <p:spPr>
          <a:xfrm>
            <a:off x="3886200" y="990600"/>
            <a:ext cx="4629150" cy="4876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30936" y="2057400"/>
            <a:ext cx="2948940" cy="3810000"/>
          </a:xfrm>
        </p:spPr>
        <p:txBody>
          <a:bodyPr>
            <a:normAutofit/>
          </a:bodyPr>
          <a:lstStyle>
            <a:lvl1pPr marL="0" indent="0">
              <a:lnSpc>
                <a:spcPct val="90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nl-NL"/>
              <a:t>Tekststijl van het model bewerken</a:t>
            </a:r>
          </a:p>
        </p:txBody>
      </p:sp>
      <p:sp>
        <p:nvSpPr>
          <p:cNvPr id="5" name="Date Placeholder 4"/>
          <p:cNvSpPr>
            <a:spLocks noGrp="1"/>
          </p:cNvSpPr>
          <p:nvPr>
            <p:ph type="dt" sz="half" idx="10"/>
          </p:nvPr>
        </p:nvSpPr>
        <p:spPr/>
        <p:txBody>
          <a:bodyPr/>
          <a:lstStyle/>
          <a:p>
            <a:fld id="{6F579CFE-4931-4CD0-B740-E3DF17EC4D7C}" type="datetimeFigureOut">
              <a:rPr lang="nl-NL" smtClean="0"/>
              <a:t>7-3-2018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1231F0B8-7E3B-4D65-BCB5-C6B7BB4E1414}" type="slidenum">
              <a:rPr lang="nl-NL" smtClean="0"/>
              <a:t>‹#›</a:t>
            </a:fld>
            <a:endParaRPr lang="nl-NL"/>
          </a:p>
        </p:txBody>
      </p:sp>
    </p:spTree>
    <p:extLst>
      <p:ext uri="{BB962C8B-B14F-4D97-AF65-F5344CB8AC3E}">
        <p14:creationId xmlns:p14="http://schemas.microsoft.com/office/powerpoint/2010/main" val="793326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3845" y="365760"/>
            <a:ext cx="7886700" cy="1325562"/>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633845" y="1828801"/>
            <a:ext cx="7886700" cy="4351337"/>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825">
                <a:solidFill>
                  <a:schemeClr val="tx1">
                    <a:lumMod val="65000"/>
                    <a:lumOff val="35000"/>
                  </a:schemeClr>
                </a:solidFill>
              </a:defRPr>
            </a:lvl1pPr>
          </a:lstStyle>
          <a:p>
            <a:fld id="{6F579CFE-4931-4CD0-B740-E3DF17EC4D7C}" type="datetimeFigureOut">
              <a:rPr lang="nl-NL" smtClean="0"/>
              <a:t>7-3-2018</a:t>
            </a:fld>
            <a:endParaRPr lang="nl-N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825">
                <a:solidFill>
                  <a:schemeClr val="tx1">
                    <a:lumMod val="65000"/>
                    <a:lumOff val="35000"/>
                  </a:schemeClr>
                </a:solidFill>
              </a:defRPr>
            </a:lvl1pPr>
          </a:lstStyle>
          <a:p>
            <a:endParaRPr lang="nl-NL"/>
          </a:p>
        </p:txBody>
      </p:sp>
      <p:sp>
        <p:nvSpPr>
          <p:cNvPr id="6" name="Slide Number Placeholder 5"/>
          <p:cNvSpPr>
            <a:spLocks noGrp="1"/>
          </p:cNvSpPr>
          <p:nvPr>
            <p:ph type="sldNum" sz="quarter" idx="4"/>
          </p:nvPr>
        </p:nvSpPr>
        <p:spPr>
          <a:xfrm>
            <a:off x="6463145" y="6356351"/>
            <a:ext cx="2057400" cy="365125"/>
          </a:xfrm>
          <a:prstGeom prst="rect">
            <a:avLst/>
          </a:prstGeom>
        </p:spPr>
        <p:txBody>
          <a:bodyPr vert="horz" lIns="91440" tIns="45720" rIns="91440" bIns="45720" rtlCol="0" anchor="ctr"/>
          <a:lstStyle>
            <a:lvl1pPr algn="r">
              <a:defRPr sz="825">
                <a:solidFill>
                  <a:schemeClr val="tx1">
                    <a:tint val="75000"/>
                  </a:schemeClr>
                </a:solidFill>
              </a:defRPr>
            </a:lvl1pPr>
          </a:lstStyle>
          <a:p>
            <a:fld id="{1231F0B8-7E3B-4D65-BCB5-C6B7BB4E1414}" type="slidenum">
              <a:rPr lang="nl-NL" smtClean="0"/>
              <a:t>‹#›</a:t>
            </a:fld>
            <a:endParaRPr lang="nl-NL"/>
          </a:p>
        </p:txBody>
      </p:sp>
    </p:spTree>
    <p:extLst>
      <p:ext uri="{BB962C8B-B14F-4D97-AF65-F5344CB8AC3E}">
        <p14:creationId xmlns:p14="http://schemas.microsoft.com/office/powerpoint/2010/main" val="75552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Wingdings 2" pitchFamily="18"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Wingdings 2" pitchFamily="18" charset="2"/>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Wingdings 2" pitchFamily="18"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Wingdings 2" pitchFamily="18" charset="2"/>
        <a:buChar char=""/>
        <a:defRPr sz="1350" kern="1200">
          <a:solidFill>
            <a:schemeClr val="tx1"/>
          </a:solidFill>
          <a:latin typeface="+mn-lt"/>
          <a:ea typeface="+mn-ea"/>
          <a:cs typeface="+mn-cs"/>
        </a:defRPr>
      </a:lvl5pPr>
      <a:lvl6pPr marL="18859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6pPr>
      <a:lvl7pPr marL="22288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7pPr>
      <a:lvl8pPr marL="25717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8pPr>
      <a:lvl9pPr marL="2914650" indent="-171450" algn="l" defTabSz="685800" rtl="0" eaLnBrk="1" latinLnBrk="0" hangingPunct="1">
        <a:spcBef>
          <a:spcPct val="20000"/>
        </a:spcBef>
        <a:buFont typeface="Wingdings 2" pitchFamily="18" charset="2"/>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Politieke veranderingen in het bindingsvraagstuk</a:t>
            </a:r>
          </a:p>
        </p:txBody>
      </p:sp>
      <p:sp>
        <p:nvSpPr>
          <p:cNvPr id="3" name="Ondertitel 2"/>
          <p:cNvSpPr>
            <a:spLocks noGrp="1"/>
          </p:cNvSpPr>
          <p:nvPr>
            <p:ph type="subTitle" idx="1"/>
          </p:nvPr>
        </p:nvSpPr>
        <p:spPr/>
        <p:txBody>
          <a:bodyPr/>
          <a:lstStyle/>
          <a:p>
            <a:r>
              <a:rPr lang="nl-NL" dirty="0"/>
              <a:t>Hoofdstuk 6 ~ Havo ~ deel 1</a:t>
            </a:r>
          </a:p>
        </p:txBody>
      </p:sp>
    </p:spTree>
    <p:extLst>
      <p:ext uri="{BB962C8B-B14F-4D97-AF65-F5344CB8AC3E}">
        <p14:creationId xmlns:p14="http://schemas.microsoft.com/office/powerpoint/2010/main" val="4035338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solidFill>
              </a:rPr>
              <a:t>6.3 Theorie en ideologie </a:t>
            </a:r>
            <a:endParaRPr lang="nl-NL" dirty="0">
              <a:solidFill>
                <a:schemeClr val="bg1">
                  <a:lumMod val="95000"/>
                </a:schemeClr>
              </a:solidFill>
            </a:endParaRPr>
          </a:p>
        </p:txBody>
      </p:sp>
      <p:sp>
        <p:nvSpPr>
          <p:cNvPr id="3" name="Tijdelijke aanduiding voor inhoud 2"/>
          <p:cNvSpPr>
            <a:spLocks noGrp="1"/>
          </p:cNvSpPr>
          <p:nvPr>
            <p:ph idx="1"/>
          </p:nvPr>
        </p:nvSpPr>
        <p:spPr/>
        <p:txBody>
          <a:bodyPr>
            <a:normAutofit/>
          </a:bodyPr>
          <a:lstStyle/>
          <a:p>
            <a:pPr marL="0" indent="0">
              <a:buNone/>
            </a:pPr>
            <a:r>
              <a:rPr lang="nl-NL" sz="2400" b="1" dirty="0"/>
              <a:t>Ideologie</a:t>
            </a:r>
          </a:p>
          <a:p>
            <a:pPr marL="0" indent="0">
              <a:buNone/>
            </a:pPr>
            <a:endParaRPr lang="nl-NL" dirty="0"/>
          </a:p>
          <a:p>
            <a:pPr>
              <a:buFont typeface="Arial" panose="020B0604020202020204" pitchFamily="34" charset="0"/>
              <a:buChar char="•"/>
            </a:pPr>
            <a:r>
              <a:rPr lang="nl-NL" i="1" dirty="0"/>
              <a:t>Socialisme- sociaaldemocratie: </a:t>
            </a:r>
            <a:r>
              <a:rPr lang="nl-NL" dirty="0"/>
              <a:t>macht moet gelijk(er) verdeeld worden.</a:t>
            </a:r>
          </a:p>
          <a:p>
            <a:pPr>
              <a:buFont typeface="Arial" panose="020B0604020202020204" pitchFamily="34" charset="0"/>
              <a:buChar char="•"/>
            </a:pPr>
            <a:endParaRPr lang="nl-NL" dirty="0"/>
          </a:p>
          <a:p>
            <a:pPr>
              <a:buFont typeface="Arial" panose="020B0604020202020204" pitchFamily="34" charset="0"/>
              <a:buChar char="•"/>
            </a:pPr>
            <a:r>
              <a:rPr lang="nl-NL" i="1" dirty="0"/>
              <a:t>Confessionalisme- christendemocratie: </a:t>
            </a:r>
            <a:r>
              <a:rPr lang="nl-NL" dirty="0"/>
              <a:t>gespreide verantwoordelijkheid is belangrijk. </a:t>
            </a:r>
          </a:p>
          <a:p>
            <a:pPr>
              <a:buFont typeface="Arial" panose="020B0604020202020204" pitchFamily="34" charset="0"/>
              <a:buChar char="•"/>
            </a:pPr>
            <a:endParaRPr lang="nl-NL" dirty="0"/>
          </a:p>
          <a:p>
            <a:pPr>
              <a:buFont typeface="Arial" panose="020B0604020202020204" pitchFamily="34" charset="0"/>
              <a:buChar char="•"/>
            </a:pPr>
            <a:r>
              <a:rPr lang="nl-NL" i="1" dirty="0"/>
              <a:t>Liberalisme: </a:t>
            </a:r>
            <a:r>
              <a:rPr lang="nl-NL" dirty="0"/>
              <a:t>mensen zijn zelf verantwoordelijk.</a:t>
            </a:r>
          </a:p>
        </p:txBody>
      </p:sp>
    </p:spTree>
    <p:extLst>
      <p:ext uri="{BB962C8B-B14F-4D97-AF65-F5344CB8AC3E}">
        <p14:creationId xmlns:p14="http://schemas.microsoft.com/office/powerpoint/2010/main" val="3949224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6.4 Staatsvorming</a:t>
            </a:r>
          </a:p>
        </p:txBody>
      </p:sp>
      <p:sp>
        <p:nvSpPr>
          <p:cNvPr id="3" name="Tijdelijke aanduiding voor inhoud 2"/>
          <p:cNvSpPr>
            <a:spLocks noGrp="1"/>
          </p:cNvSpPr>
          <p:nvPr>
            <p:ph idx="1"/>
          </p:nvPr>
        </p:nvSpPr>
        <p:spPr>
          <a:xfrm>
            <a:off x="633845" y="1528175"/>
            <a:ext cx="7886700" cy="5235880"/>
          </a:xfrm>
        </p:spPr>
        <p:txBody>
          <a:bodyPr>
            <a:normAutofit/>
          </a:bodyPr>
          <a:lstStyle/>
          <a:p>
            <a:pPr marL="0" indent="0">
              <a:buNone/>
            </a:pPr>
            <a:endParaRPr lang="nl-NL" sz="2400" dirty="0"/>
          </a:p>
          <a:p>
            <a:pPr marL="0" indent="0">
              <a:buNone/>
            </a:pPr>
            <a:r>
              <a:rPr lang="nl-NL" sz="1800" dirty="0"/>
              <a:t>Gebrek aan samenwerking 	 -&gt; 	behoefte aan politieke instituties 					</a:t>
            </a:r>
          </a:p>
          <a:p>
            <a:pPr marL="0" indent="0">
              <a:buNone/>
            </a:pPr>
            <a:r>
              <a:rPr lang="nl-NL" sz="1800" dirty="0"/>
              <a:t>-&gt; </a:t>
            </a:r>
            <a:r>
              <a:rPr lang="nl-NL" sz="1800" b="1" dirty="0"/>
              <a:t>creëren van staten		 </a:t>
            </a:r>
            <a:r>
              <a:rPr lang="nl-NL" sz="1800" dirty="0"/>
              <a:t>-&gt; 	staatsvorming</a:t>
            </a:r>
          </a:p>
          <a:p>
            <a:pPr marL="0" indent="0">
              <a:buNone/>
            </a:pPr>
            <a:endParaRPr lang="nl-NL" sz="800" dirty="0"/>
          </a:p>
          <a:p>
            <a:pPr marL="0" indent="0">
              <a:buNone/>
            </a:pPr>
            <a:endParaRPr lang="nl-NL" sz="800" dirty="0"/>
          </a:p>
          <a:p>
            <a:pPr marL="0" indent="0">
              <a:buNone/>
            </a:pPr>
            <a:r>
              <a:rPr lang="nl-NL" sz="2400" b="1" dirty="0"/>
              <a:t>Staten</a:t>
            </a:r>
          </a:p>
          <a:p>
            <a:r>
              <a:rPr lang="nl-NL" dirty="0"/>
              <a:t>Tijd van landbouwsamenlevingen</a:t>
            </a:r>
          </a:p>
          <a:p>
            <a:r>
              <a:rPr lang="nl-NL" dirty="0"/>
              <a:t>Ontstaan van staten </a:t>
            </a:r>
          </a:p>
          <a:p>
            <a:endParaRPr lang="nl-NL" sz="800" dirty="0"/>
          </a:p>
          <a:p>
            <a:pPr marL="0" indent="0">
              <a:buNone/>
            </a:pPr>
            <a:r>
              <a:rPr lang="nl-NL" i="1" dirty="0"/>
              <a:t>Kenmerken van een staat:</a:t>
            </a:r>
          </a:p>
          <a:p>
            <a:pPr>
              <a:buFontTx/>
              <a:buChar char="-"/>
            </a:pPr>
            <a:r>
              <a:rPr lang="nl-NL" dirty="0"/>
              <a:t>Er is een groep mensen</a:t>
            </a:r>
          </a:p>
          <a:p>
            <a:pPr>
              <a:buFontTx/>
              <a:buChar char="-"/>
            </a:pPr>
            <a:r>
              <a:rPr lang="nl-NL" dirty="0"/>
              <a:t>Er is een grondgebied</a:t>
            </a:r>
          </a:p>
          <a:p>
            <a:pPr>
              <a:buFontTx/>
              <a:buChar char="-"/>
            </a:pPr>
            <a:r>
              <a:rPr lang="nl-NL" dirty="0"/>
              <a:t>Er is een geweldmonopolie en belastingmonopolie </a:t>
            </a:r>
          </a:p>
        </p:txBody>
      </p:sp>
    </p:spTree>
    <p:extLst>
      <p:ext uri="{BB962C8B-B14F-4D97-AF65-F5344CB8AC3E}">
        <p14:creationId xmlns:p14="http://schemas.microsoft.com/office/powerpoint/2010/main" val="2312859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6.4 Staatsvorming</a:t>
            </a:r>
            <a:endParaRPr lang="nl-NL" dirty="0">
              <a:solidFill>
                <a:schemeClr val="bg1"/>
              </a:solidFill>
            </a:endParaRPr>
          </a:p>
        </p:txBody>
      </p:sp>
      <p:sp>
        <p:nvSpPr>
          <p:cNvPr id="3" name="Tijdelijke aanduiding voor inhoud 2"/>
          <p:cNvSpPr>
            <a:spLocks noGrp="1"/>
          </p:cNvSpPr>
          <p:nvPr>
            <p:ph idx="1"/>
          </p:nvPr>
        </p:nvSpPr>
        <p:spPr/>
        <p:txBody>
          <a:bodyPr/>
          <a:lstStyle/>
          <a:p>
            <a:pPr marL="0" indent="0">
              <a:buNone/>
            </a:pPr>
            <a:r>
              <a:rPr lang="nl-NL" sz="2400" b="1" dirty="0"/>
              <a:t>Staten</a:t>
            </a:r>
          </a:p>
          <a:p>
            <a:pPr marL="0" indent="0">
              <a:buNone/>
            </a:pPr>
            <a:endParaRPr lang="nl-NL" sz="2400" b="1" dirty="0"/>
          </a:p>
          <a:p>
            <a:pPr>
              <a:buFont typeface="Arial" panose="020B0604020202020204" pitchFamily="34" charset="0"/>
              <a:buChar char="•"/>
            </a:pPr>
            <a:r>
              <a:rPr lang="nl-NL" i="1" dirty="0"/>
              <a:t>Soevereine macht: </a:t>
            </a:r>
            <a:r>
              <a:rPr lang="nl-NL" sz="1800" dirty="0"/>
              <a:t>hoogste, onafhankelijke macht</a:t>
            </a:r>
          </a:p>
          <a:p>
            <a:pPr>
              <a:buFont typeface="Arial" panose="020B0604020202020204" pitchFamily="34" charset="0"/>
              <a:buChar char="•"/>
            </a:pPr>
            <a:endParaRPr lang="nl-NL" dirty="0"/>
          </a:p>
          <a:p>
            <a:pPr>
              <a:buFont typeface="Arial" panose="020B0604020202020204" pitchFamily="34" charset="0"/>
              <a:buChar char="•"/>
            </a:pPr>
            <a:r>
              <a:rPr lang="nl-NL" i="1" dirty="0"/>
              <a:t>Externe soevereiniteit: </a:t>
            </a:r>
            <a:r>
              <a:rPr lang="nl-NL" dirty="0"/>
              <a:t>gezag van de staat wordt erkend door andere staten</a:t>
            </a:r>
          </a:p>
          <a:p>
            <a:pPr>
              <a:buFont typeface="Arial" panose="020B0604020202020204" pitchFamily="34" charset="0"/>
              <a:buChar char="•"/>
            </a:pPr>
            <a:endParaRPr lang="nl-NL" dirty="0"/>
          </a:p>
          <a:p>
            <a:pPr>
              <a:buFont typeface="Arial" panose="020B0604020202020204" pitchFamily="34" charset="0"/>
              <a:buChar char="•"/>
            </a:pPr>
            <a:r>
              <a:rPr lang="nl-NL" i="1" dirty="0"/>
              <a:t>Interne soevereiniteit: </a:t>
            </a:r>
            <a:r>
              <a:rPr lang="nl-NL" dirty="0"/>
              <a:t>gaat om de kenmerken van de staat. Mensen erkennen de staat. </a:t>
            </a:r>
          </a:p>
        </p:txBody>
      </p:sp>
    </p:spTree>
    <p:extLst>
      <p:ext uri="{BB962C8B-B14F-4D97-AF65-F5344CB8AC3E}">
        <p14:creationId xmlns:p14="http://schemas.microsoft.com/office/powerpoint/2010/main" val="2346811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6.4 Staatsvorming</a:t>
            </a:r>
            <a:endParaRPr lang="nl-NL" dirty="0">
              <a:solidFill>
                <a:schemeClr val="bg1"/>
              </a:solidFill>
            </a:endParaRPr>
          </a:p>
        </p:txBody>
      </p:sp>
      <p:sp>
        <p:nvSpPr>
          <p:cNvPr id="3" name="Tijdelijke aanduiding voor inhoud 2"/>
          <p:cNvSpPr>
            <a:spLocks noGrp="1"/>
          </p:cNvSpPr>
          <p:nvPr>
            <p:ph idx="1"/>
          </p:nvPr>
        </p:nvSpPr>
        <p:spPr/>
        <p:txBody>
          <a:bodyPr/>
          <a:lstStyle/>
          <a:p>
            <a:pPr marL="0" indent="0">
              <a:buNone/>
            </a:pPr>
            <a:r>
              <a:rPr lang="nl-NL" sz="2400" b="1" dirty="0"/>
              <a:t>Staten</a:t>
            </a:r>
          </a:p>
          <a:p>
            <a:pPr marL="0" indent="0">
              <a:buNone/>
            </a:pPr>
            <a:endParaRPr lang="nl-NL" sz="1800" dirty="0"/>
          </a:p>
          <a:p>
            <a:pPr marL="0" indent="0">
              <a:buNone/>
            </a:pPr>
            <a:r>
              <a:rPr lang="nl-NL" dirty="0"/>
              <a:t>Geweldsmonopolie: </a:t>
            </a:r>
            <a:r>
              <a:rPr lang="nl-NL" sz="1800" dirty="0"/>
              <a:t>de</a:t>
            </a:r>
            <a:r>
              <a:rPr lang="nl-NL" dirty="0"/>
              <a:t> </a:t>
            </a:r>
            <a:r>
              <a:rPr lang="nl-NL" sz="1800" dirty="0"/>
              <a:t>staat mag als enige in uiterste gevallen geweld gebruiken om de veiligheid van de inwoners te garanderen en regels af te dwingen. </a:t>
            </a:r>
          </a:p>
          <a:p>
            <a:pPr marL="0" indent="0">
              <a:buNone/>
            </a:pPr>
            <a:endParaRPr lang="nl-NL" sz="1800" dirty="0"/>
          </a:p>
          <a:p>
            <a:pPr marL="0" indent="0">
              <a:buNone/>
            </a:pPr>
            <a:r>
              <a:rPr lang="nl-NL" dirty="0"/>
              <a:t>Belastingmonopolie: </a:t>
            </a:r>
            <a:r>
              <a:rPr lang="nl-NL" sz="1800" dirty="0"/>
              <a:t>de staat heeft het recht belasting te vragen aan de burgers</a:t>
            </a:r>
            <a:endParaRPr lang="nl-NL" dirty="0"/>
          </a:p>
        </p:txBody>
      </p:sp>
    </p:spTree>
    <p:extLst>
      <p:ext uri="{BB962C8B-B14F-4D97-AF65-F5344CB8AC3E}">
        <p14:creationId xmlns:p14="http://schemas.microsoft.com/office/powerpoint/2010/main" val="2626692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6.4 Staatsvorming</a:t>
            </a:r>
            <a:endParaRPr lang="nl-NL" dirty="0">
              <a:solidFill>
                <a:schemeClr val="bg1"/>
              </a:solidFill>
            </a:endParaRPr>
          </a:p>
        </p:txBody>
      </p:sp>
      <p:sp>
        <p:nvSpPr>
          <p:cNvPr id="3" name="Tijdelijke aanduiding voor inhoud 2"/>
          <p:cNvSpPr>
            <a:spLocks noGrp="1"/>
          </p:cNvSpPr>
          <p:nvPr>
            <p:ph idx="1"/>
          </p:nvPr>
        </p:nvSpPr>
        <p:spPr>
          <a:xfrm>
            <a:off x="633845" y="1828801"/>
            <a:ext cx="7886700" cy="4860098"/>
          </a:xfrm>
        </p:spPr>
        <p:txBody>
          <a:bodyPr>
            <a:normAutofit/>
          </a:bodyPr>
          <a:lstStyle/>
          <a:p>
            <a:pPr marL="0" indent="0">
              <a:buNone/>
            </a:pPr>
            <a:r>
              <a:rPr lang="nl-NL" sz="2400" b="1" dirty="0"/>
              <a:t>Staatsvorming</a:t>
            </a:r>
          </a:p>
          <a:p>
            <a:pPr marL="0" indent="0">
              <a:buNone/>
            </a:pPr>
            <a:endParaRPr lang="nl-NL" sz="2400" b="1" dirty="0"/>
          </a:p>
          <a:p>
            <a:pPr marL="0" indent="0">
              <a:buNone/>
            </a:pPr>
            <a:r>
              <a:rPr lang="nl-NL" i="1" dirty="0"/>
              <a:t>Staatsvorming: </a:t>
            </a:r>
            <a:r>
              <a:rPr lang="nl-NL" sz="1800" dirty="0"/>
              <a:t>allerlei losse gebieden met lokale heersers worden samengesmeed tot een nieuwe centrale staat, met een machtig staatshoofd</a:t>
            </a:r>
          </a:p>
          <a:p>
            <a:pPr marL="0" indent="0">
              <a:buNone/>
            </a:pPr>
            <a:endParaRPr lang="nl-NL" sz="1800" dirty="0"/>
          </a:p>
          <a:p>
            <a:pPr marL="0" indent="0">
              <a:buNone/>
            </a:pPr>
            <a:endParaRPr lang="nl-NL" sz="1800" dirty="0"/>
          </a:p>
          <a:p>
            <a:pPr marL="0" indent="0">
              <a:buNone/>
            </a:pPr>
            <a:r>
              <a:rPr lang="nl-NL" i="1" dirty="0"/>
              <a:t>Statensysteem: </a:t>
            </a:r>
            <a:r>
              <a:rPr lang="nl-NL" sz="1800" dirty="0"/>
              <a:t>de regeling van de onderlinge verhoudingen tussen staten.</a:t>
            </a:r>
          </a:p>
          <a:p>
            <a:pPr marL="0" indent="0">
              <a:buNone/>
            </a:pPr>
            <a:r>
              <a:rPr lang="nl-NL" sz="1800" dirty="0"/>
              <a:t>		</a:t>
            </a:r>
          </a:p>
          <a:p>
            <a:pPr marL="0" indent="0">
              <a:buNone/>
            </a:pPr>
            <a:r>
              <a:rPr lang="nl-NL" sz="1800" dirty="0"/>
              <a:t>		- </a:t>
            </a:r>
            <a:r>
              <a:rPr lang="nl-NL" sz="1800" i="1" dirty="0"/>
              <a:t>non-interventiebeginsel</a:t>
            </a:r>
            <a:r>
              <a:rPr lang="nl-NL" sz="1800" dirty="0"/>
              <a:t>: andere landen mogen zich niet mengen			 in interne zaken van een staat. </a:t>
            </a:r>
          </a:p>
          <a:p>
            <a:pPr marL="0" indent="0">
              <a:buNone/>
            </a:pPr>
            <a:endParaRPr lang="nl-NL" sz="1800" dirty="0"/>
          </a:p>
          <a:p>
            <a:pPr marL="0" indent="0">
              <a:buNone/>
            </a:pPr>
            <a:endParaRPr lang="nl-NL" dirty="0"/>
          </a:p>
        </p:txBody>
      </p:sp>
    </p:spTree>
    <p:extLst>
      <p:ext uri="{BB962C8B-B14F-4D97-AF65-F5344CB8AC3E}">
        <p14:creationId xmlns:p14="http://schemas.microsoft.com/office/powerpoint/2010/main" val="1807619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solidFill>
              </a:rPr>
              <a:t>Samenvatting</a:t>
            </a:r>
          </a:p>
        </p:txBody>
      </p:sp>
      <p:sp>
        <p:nvSpPr>
          <p:cNvPr id="3" name="Tijdelijke aanduiding voor inhoud 2"/>
          <p:cNvSpPr>
            <a:spLocks noGrp="1"/>
          </p:cNvSpPr>
          <p:nvPr>
            <p:ph idx="1"/>
          </p:nvPr>
        </p:nvSpPr>
        <p:spPr/>
        <p:txBody>
          <a:bodyPr>
            <a:normAutofit fontScale="92500"/>
          </a:bodyPr>
          <a:lstStyle/>
          <a:p>
            <a:pPr marL="0" indent="0">
              <a:buNone/>
            </a:pPr>
            <a:r>
              <a:rPr lang="nl-NL" dirty="0"/>
              <a:t>6.1 In de tijd van landbouwers gingen boeren samenwerken om gebieden geschikt te maken voor landbouwgrond. Om deze grond te beschermen tegen water, moesten er dijken gebouwd worden. Om deze te financieren was er samenwerking voor nodig voor een collectief goed. Het dilemma: meedoen of profiteren van het resultaat zonder er zelf aan bij te dragen.</a:t>
            </a:r>
          </a:p>
          <a:p>
            <a:pPr marL="0" indent="0">
              <a:buNone/>
            </a:pPr>
            <a:endParaRPr lang="nl-NL" dirty="0"/>
          </a:p>
          <a:p>
            <a:pPr marL="0" indent="0">
              <a:buNone/>
            </a:pPr>
            <a:r>
              <a:rPr lang="nl-NL" dirty="0"/>
              <a:t>6.2 Om mensen samen te laten werken voor een collectief goed kan er gebruik gemaakt worden van macht. Hierbij kan macht ingezet worden om samenwerking af te dwingen. Er bestaan 4 soorten hulp- of machtsbronnen: affectieve-, cognitieve-, economische- en politieke machtsbronnen. Hierbij kan het gaan om formele of informele macht. Om te voorkomen dat mensen alleen voor het eigen belang gaan en niet voor het algemeen belang zijn er regels over hoe mensen zich in een samenleving gedragen, dit zijn instituties. Alle instituties samen hebben te maken met de ‘overheid’. Instellingen zijn er om instituties te handhaven. </a:t>
            </a:r>
          </a:p>
          <a:p>
            <a:pPr marL="0" indent="0">
              <a:buNone/>
            </a:pPr>
            <a:endParaRPr lang="nl-NL" dirty="0"/>
          </a:p>
          <a:p>
            <a:pPr marL="0" indent="0">
              <a:buNone/>
            </a:pPr>
            <a:endParaRPr lang="nl-NL" dirty="0"/>
          </a:p>
        </p:txBody>
      </p:sp>
    </p:spTree>
    <p:extLst>
      <p:ext uri="{BB962C8B-B14F-4D97-AF65-F5344CB8AC3E}">
        <p14:creationId xmlns:p14="http://schemas.microsoft.com/office/powerpoint/2010/main" val="1353331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solidFill>
              </a:rPr>
              <a:t>En nog meer samenvatting</a:t>
            </a:r>
          </a:p>
        </p:txBody>
      </p:sp>
      <p:sp>
        <p:nvSpPr>
          <p:cNvPr id="3" name="Tijdelijke aanduiding voor inhoud 2"/>
          <p:cNvSpPr>
            <a:spLocks noGrp="1"/>
          </p:cNvSpPr>
          <p:nvPr>
            <p:ph idx="1"/>
          </p:nvPr>
        </p:nvSpPr>
        <p:spPr>
          <a:xfrm>
            <a:off x="633845" y="1503123"/>
            <a:ext cx="7886700" cy="5260932"/>
          </a:xfrm>
        </p:spPr>
        <p:txBody>
          <a:bodyPr>
            <a:normAutofit/>
          </a:bodyPr>
          <a:lstStyle/>
          <a:p>
            <a:pPr marL="0" indent="0">
              <a:buNone/>
            </a:pPr>
            <a:endParaRPr lang="nl-NL" dirty="0"/>
          </a:p>
          <a:p>
            <a:pPr marL="0" indent="0">
              <a:buNone/>
            </a:pPr>
            <a:r>
              <a:rPr lang="nl-NL" sz="1900" dirty="0"/>
              <a:t>6.3 In deze paragraaf zijn twee theorieën aanbod gekomen over macht. De theorie van het pluralisme en de machtselitetheorie. Tegenwoordig worden deze theorieën als een dimensie beschouwd. Ideologieën hebben verschillende visies op het verdelen van macht.</a:t>
            </a:r>
          </a:p>
          <a:p>
            <a:pPr marL="0" indent="0">
              <a:buNone/>
            </a:pPr>
            <a:endParaRPr lang="nl-NL" sz="1900" dirty="0"/>
          </a:p>
          <a:p>
            <a:pPr marL="0" indent="0">
              <a:buNone/>
            </a:pPr>
            <a:r>
              <a:rPr lang="nl-NL" sz="1900" dirty="0"/>
              <a:t>6.4 Alle ontwikkelingen besproken in de eerdere paragrafen hebben geleid tot het ontstaan van staten. Een staat is het bestuur van een samenleving en heeft soevereine macht. Als de staat erkend wordt door andere staten gaat het om externe soevereiniteit, en bij interne soevereiniteit gaat het om </a:t>
            </a:r>
            <a:r>
              <a:rPr lang="nl-NL" sz="1900" dirty="0" err="1"/>
              <a:t>oa</a:t>
            </a:r>
            <a:r>
              <a:rPr lang="nl-NL" sz="1900" dirty="0"/>
              <a:t> de erkenning van de burgers in de staat. De staat heeft daarmee ook het gewelds- en belastingmonopolie</a:t>
            </a:r>
            <a:r>
              <a:rPr lang="nl-NL" dirty="0"/>
              <a:t>. </a:t>
            </a:r>
            <a:r>
              <a:rPr lang="nl-NL" sz="1900" dirty="0"/>
              <a:t>Bij het proces van staatsvorming zien we hoe allerlei losse gebieden met lokale heersers samengesmeed worden tot en nieuwe centrale staat, met een machtig staatshoofd. </a:t>
            </a:r>
          </a:p>
        </p:txBody>
      </p:sp>
    </p:spTree>
    <p:extLst>
      <p:ext uri="{BB962C8B-B14F-4D97-AF65-F5344CB8AC3E}">
        <p14:creationId xmlns:p14="http://schemas.microsoft.com/office/powerpoint/2010/main" val="8010524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1837" y="-185260"/>
            <a:ext cx="9365837" cy="6621230"/>
          </a:xfrm>
          <a:prstGeom prst="rect">
            <a:avLst/>
          </a:prstGeom>
        </p:spPr>
      </p:pic>
    </p:spTree>
    <p:extLst>
      <p:ext uri="{BB962C8B-B14F-4D97-AF65-F5344CB8AC3E}">
        <p14:creationId xmlns:p14="http://schemas.microsoft.com/office/powerpoint/2010/main" val="2757246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Paragrafen</a:t>
            </a:r>
          </a:p>
        </p:txBody>
      </p:sp>
      <p:sp>
        <p:nvSpPr>
          <p:cNvPr id="3" name="Tijdelijke aanduiding voor inhoud 2"/>
          <p:cNvSpPr>
            <a:spLocks noGrp="1"/>
          </p:cNvSpPr>
          <p:nvPr>
            <p:ph idx="1"/>
          </p:nvPr>
        </p:nvSpPr>
        <p:spPr/>
        <p:txBody>
          <a:bodyPr/>
          <a:lstStyle/>
          <a:p>
            <a:pPr marL="0" indent="0">
              <a:buNone/>
            </a:pPr>
            <a:r>
              <a:rPr lang="nl-NL" dirty="0"/>
              <a:t>6.1 Hoog water</a:t>
            </a:r>
          </a:p>
          <a:p>
            <a:pPr marL="0" indent="0">
              <a:buNone/>
            </a:pPr>
            <a:r>
              <a:rPr lang="nl-NL" dirty="0"/>
              <a:t>6.2 Macht en politieke instituties</a:t>
            </a:r>
          </a:p>
          <a:p>
            <a:pPr marL="0" indent="0">
              <a:buNone/>
            </a:pPr>
            <a:r>
              <a:rPr lang="nl-NL" dirty="0"/>
              <a:t>6.3 Theorie en ideologie</a:t>
            </a:r>
          </a:p>
          <a:p>
            <a:pPr marL="0" indent="0">
              <a:buNone/>
            </a:pPr>
            <a:r>
              <a:rPr lang="nl-NL" dirty="0"/>
              <a:t>6.4 Staatsvorming</a:t>
            </a:r>
          </a:p>
        </p:txBody>
      </p:sp>
    </p:spTree>
    <p:extLst>
      <p:ext uri="{BB962C8B-B14F-4D97-AF65-F5344CB8AC3E}">
        <p14:creationId xmlns:p14="http://schemas.microsoft.com/office/powerpoint/2010/main" val="2451894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6.1 Hoog water </a:t>
            </a:r>
          </a:p>
        </p:txBody>
      </p:sp>
      <p:sp>
        <p:nvSpPr>
          <p:cNvPr id="3" name="Tijdelijke aanduiding voor inhoud 2"/>
          <p:cNvSpPr>
            <a:spLocks noGrp="1"/>
          </p:cNvSpPr>
          <p:nvPr>
            <p:ph idx="1"/>
          </p:nvPr>
        </p:nvSpPr>
        <p:spPr/>
        <p:txBody>
          <a:bodyPr/>
          <a:lstStyle/>
          <a:p>
            <a:r>
              <a:rPr lang="nl-NL" dirty="0"/>
              <a:t>Jager-verzamelaars</a:t>
            </a:r>
          </a:p>
          <a:p>
            <a:endParaRPr lang="nl-NL" dirty="0"/>
          </a:p>
          <a:p>
            <a:r>
              <a:rPr lang="nl-NL" dirty="0"/>
              <a:t>Rationalisering</a:t>
            </a:r>
          </a:p>
          <a:p>
            <a:endParaRPr lang="nl-NL" dirty="0"/>
          </a:p>
          <a:p>
            <a:r>
              <a:rPr lang="nl-NL" dirty="0"/>
              <a:t>Landbouwers en boeren</a:t>
            </a:r>
          </a:p>
          <a:p>
            <a:pPr marL="0" indent="0">
              <a:buNone/>
            </a:pPr>
            <a:endParaRPr lang="nl-NL" dirty="0"/>
          </a:p>
          <a:p>
            <a:r>
              <a:rPr lang="nl-NL" dirty="0"/>
              <a:t>Samenwerken </a:t>
            </a:r>
          </a:p>
          <a:p>
            <a:endParaRPr lang="nl-NL" dirty="0"/>
          </a:p>
          <a:p>
            <a:r>
              <a:rPr lang="nl-NL" dirty="0"/>
              <a:t>Meewerken voor collectieve goederen &gt; dilemma?</a:t>
            </a:r>
          </a:p>
          <a:p>
            <a:endParaRPr lang="nl-NL" dirty="0"/>
          </a:p>
          <a:p>
            <a:endParaRPr lang="nl-NL" dirty="0"/>
          </a:p>
          <a:p>
            <a:endParaRPr lang="nl-NL" dirty="0"/>
          </a:p>
        </p:txBody>
      </p:sp>
    </p:spTree>
    <p:extLst>
      <p:ext uri="{BB962C8B-B14F-4D97-AF65-F5344CB8AC3E}">
        <p14:creationId xmlns:p14="http://schemas.microsoft.com/office/powerpoint/2010/main" val="30163300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6.2 Macht en politieke instituties</a:t>
            </a:r>
          </a:p>
        </p:txBody>
      </p:sp>
      <p:sp>
        <p:nvSpPr>
          <p:cNvPr id="3" name="Tijdelijke aanduiding voor inhoud 2"/>
          <p:cNvSpPr>
            <a:spLocks noGrp="1"/>
          </p:cNvSpPr>
          <p:nvPr>
            <p:ph idx="1"/>
          </p:nvPr>
        </p:nvSpPr>
        <p:spPr/>
        <p:txBody>
          <a:bodyPr/>
          <a:lstStyle/>
          <a:p>
            <a:pPr marL="0" indent="0">
              <a:buNone/>
            </a:pPr>
            <a:r>
              <a:rPr lang="nl-NL" sz="2400" b="1" dirty="0"/>
              <a:t>Macht</a:t>
            </a:r>
          </a:p>
          <a:p>
            <a:pPr>
              <a:buFontTx/>
              <a:buChar char="-"/>
            </a:pPr>
            <a:r>
              <a:rPr lang="nl-NL" dirty="0"/>
              <a:t>Collectieve goederen</a:t>
            </a:r>
          </a:p>
          <a:p>
            <a:pPr>
              <a:buFontTx/>
              <a:buChar char="-"/>
            </a:pPr>
            <a:r>
              <a:rPr lang="nl-NL" dirty="0"/>
              <a:t>Dwingen en dwang</a:t>
            </a:r>
          </a:p>
          <a:p>
            <a:pPr>
              <a:buFontTx/>
              <a:buChar char="-"/>
            </a:pPr>
            <a:endParaRPr lang="nl-NL" dirty="0"/>
          </a:p>
          <a:p>
            <a:pPr>
              <a:buFontTx/>
              <a:buChar char="-"/>
            </a:pPr>
            <a:endParaRPr lang="nl-NL" dirty="0"/>
          </a:p>
          <a:p>
            <a:pPr marL="0" indent="0">
              <a:buNone/>
            </a:pPr>
            <a:r>
              <a:rPr lang="nl-NL" i="1" dirty="0"/>
              <a:t>2 kanten van macht:</a:t>
            </a:r>
          </a:p>
          <a:p>
            <a:pPr>
              <a:buFontTx/>
              <a:buChar char="-"/>
            </a:pPr>
            <a:r>
              <a:rPr lang="nl-NL" dirty="0"/>
              <a:t>Beperking van mogelijkheden </a:t>
            </a:r>
            <a:r>
              <a:rPr lang="nl-NL" dirty="0" err="1"/>
              <a:t>vs</a:t>
            </a:r>
            <a:r>
              <a:rPr lang="nl-NL" dirty="0"/>
              <a:t> meer mogelijkheden</a:t>
            </a:r>
          </a:p>
          <a:p>
            <a:pPr>
              <a:buFontTx/>
              <a:buChar char="-"/>
            </a:pPr>
            <a:r>
              <a:rPr lang="nl-NL" dirty="0"/>
              <a:t>Hulpbronnen inzetten om doel te bereiken</a:t>
            </a:r>
          </a:p>
          <a:p>
            <a:pPr>
              <a:buFontTx/>
              <a:buChar char="-"/>
            </a:pPr>
            <a:endParaRPr lang="nl-NL" dirty="0"/>
          </a:p>
        </p:txBody>
      </p:sp>
    </p:spTree>
    <p:extLst>
      <p:ext uri="{BB962C8B-B14F-4D97-AF65-F5344CB8AC3E}">
        <p14:creationId xmlns:p14="http://schemas.microsoft.com/office/powerpoint/2010/main" val="3054578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6.2 Macht en politieke instituties</a:t>
            </a:r>
          </a:p>
        </p:txBody>
      </p:sp>
      <p:sp>
        <p:nvSpPr>
          <p:cNvPr id="3" name="Tijdelijke aanduiding voor inhoud 2"/>
          <p:cNvSpPr>
            <a:spLocks noGrp="1"/>
          </p:cNvSpPr>
          <p:nvPr>
            <p:ph idx="1"/>
          </p:nvPr>
        </p:nvSpPr>
        <p:spPr/>
        <p:txBody>
          <a:bodyPr>
            <a:normAutofit/>
          </a:bodyPr>
          <a:lstStyle/>
          <a:p>
            <a:pPr marL="0" indent="0">
              <a:buNone/>
            </a:pPr>
            <a:r>
              <a:rPr lang="nl-NL" sz="2400" b="1" dirty="0"/>
              <a:t>Macht</a:t>
            </a:r>
          </a:p>
          <a:p>
            <a:pPr marL="0" indent="0">
              <a:buNone/>
            </a:pPr>
            <a:endParaRPr lang="nl-NL" sz="2400" b="1" dirty="0"/>
          </a:p>
          <a:p>
            <a:r>
              <a:rPr lang="nl-NL" dirty="0"/>
              <a:t>Heemraadschap </a:t>
            </a:r>
          </a:p>
          <a:p>
            <a:endParaRPr lang="nl-NL" dirty="0"/>
          </a:p>
          <a:p>
            <a:r>
              <a:rPr lang="nl-NL" dirty="0"/>
              <a:t>Het recht van de sterkste </a:t>
            </a:r>
          </a:p>
          <a:p>
            <a:endParaRPr lang="nl-NL" dirty="0"/>
          </a:p>
          <a:p>
            <a:r>
              <a:rPr lang="nl-NL" dirty="0"/>
              <a:t>Verschil in macht (ook tussen landden)</a:t>
            </a:r>
          </a:p>
          <a:p>
            <a:pPr marL="0" indent="0">
              <a:buNone/>
            </a:pPr>
            <a:endParaRPr lang="nl-NL" dirty="0"/>
          </a:p>
        </p:txBody>
      </p:sp>
    </p:spTree>
    <p:extLst>
      <p:ext uri="{BB962C8B-B14F-4D97-AF65-F5344CB8AC3E}">
        <p14:creationId xmlns:p14="http://schemas.microsoft.com/office/powerpoint/2010/main" val="1584881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lumMod val="95000"/>
                  </a:schemeClr>
                </a:solidFill>
              </a:rPr>
              <a:t>6.2 Macht en politieke instituties</a:t>
            </a:r>
          </a:p>
        </p:txBody>
      </p:sp>
      <p:sp>
        <p:nvSpPr>
          <p:cNvPr id="3" name="Tijdelijke aanduiding voor inhoud 2"/>
          <p:cNvSpPr>
            <a:spLocks noGrp="1"/>
          </p:cNvSpPr>
          <p:nvPr>
            <p:ph idx="1"/>
          </p:nvPr>
        </p:nvSpPr>
        <p:spPr>
          <a:xfrm>
            <a:off x="633845" y="1869143"/>
            <a:ext cx="7886700" cy="4351337"/>
          </a:xfrm>
        </p:spPr>
        <p:txBody>
          <a:bodyPr>
            <a:normAutofit/>
          </a:bodyPr>
          <a:lstStyle/>
          <a:p>
            <a:pPr marL="0" indent="0">
              <a:buNone/>
            </a:pPr>
            <a:r>
              <a:rPr lang="nl-NL" b="1" dirty="0"/>
              <a:t>Hulp- of machtsbronnen:</a:t>
            </a:r>
          </a:p>
          <a:p>
            <a:pPr>
              <a:buFontTx/>
              <a:buChar char="-"/>
            </a:pPr>
            <a:r>
              <a:rPr lang="nl-NL" i="1" dirty="0"/>
              <a:t>Affectieve</a:t>
            </a:r>
            <a:r>
              <a:rPr lang="nl-NL" dirty="0"/>
              <a:t> machtsbronnen: </a:t>
            </a:r>
            <a:r>
              <a:rPr lang="nl-NL" sz="1800" dirty="0"/>
              <a:t>invloed op grond van gevoel of emoties</a:t>
            </a:r>
            <a:endParaRPr lang="nl-NL" dirty="0"/>
          </a:p>
          <a:p>
            <a:pPr>
              <a:buFontTx/>
              <a:buChar char="-"/>
            </a:pPr>
            <a:r>
              <a:rPr lang="nl-NL" i="1" dirty="0"/>
              <a:t>Cognitieve</a:t>
            </a:r>
            <a:r>
              <a:rPr lang="nl-NL" dirty="0"/>
              <a:t> machtsbronnen: </a:t>
            </a:r>
            <a:r>
              <a:rPr lang="nl-NL" sz="1800" dirty="0"/>
              <a:t>invloed op basis van kennis</a:t>
            </a:r>
          </a:p>
          <a:p>
            <a:pPr>
              <a:buFontTx/>
              <a:buChar char="-"/>
            </a:pPr>
            <a:r>
              <a:rPr lang="nl-NL" i="1" dirty="0"/>
              <a:t>Economische</a:t>
            </a:r>
            <a:r>
              <a:rPr lang="nl-NL" dirty="0"/>
              <a:t> machtsbronnen: </a:t>
            </a:r>
            <a:r>
              <a:rPr lang="nl-NL" sz="1800" dirty="0"/>
              <a:t>invloed op basis van geld of het bezit van schaarse goederen.</a:t>
            </a:r>
          </a:p>
          <a:p>
            <a:pPr>
              <a:buFontTx/>
              <a:buChar char="-"/>
            </a:pPr>
            <a:r>
              <a:rPr lang="nl-NL" i="1" dirty="0"/>
              <a:t>Politieke </a:t>
            </a:r>
            <a:r>
              <a:rPr lang="nl-NL" dirty="0"/>
              <a:t>machtsbronnen: </a:t>
            </a:r>
            <a:r>
              <a:rPr lang="nl-NL" sz="1800" dirty="0"/>
              <a:t>invloed van de overheid of politieke machtsdragers. </a:t>
            </a:r>
          </a:p>
          <a:p>
            <a:pPr marL="0" indent="0">
              <a:buNone/>
            </a:pPr>
            <a:endParaRPr lang="nl-NL" sz="1800" dirty="0"/>
          </a:p>
          <a:p>
            <a:r>
              <a:rPr lang="nl-NL" b="1" dirty="0"/>
              <a:t>Formele macht: </a:t>
            </a:r>
            <a:r>
              <a:rPr lang="nl-NL" sz="1800" dirty="0"/>
              <a:t>macht die is vastgelegd in regels of wetten</a:t>
            </a:r>
          </a:p>
          <a:p>
            <a:r>
              <a:rPr lang="nl-NL" b="1" dirty="0"/>
              <a:t>Informele macht: </a:t>
            </a:r>
            <a:r>
              <a:rPr lang="nl-NL" sz="1800" dirty="0"/>
              <a:t>macht die niet officieel is vastgelegd </a:t>
            </a:r>
          </a:p>
        </p:txBody>
      </p:sp>
    </p:spTree>
    <p:extLst>
      <p:ext uri="{BB962C8B-B14F-4D97-AF65-F5344CB8AC3E}">
        <p14:creationId xmlns:p14="http://schemas.microsoft.com/office/powerpoint/2010/main" val="24704488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33845" y="285078"/>
            <a:ext cx="7057872" cy="1325562"/>
          </a:xfrm>
        </p:spPr>
        <p:txBody>
          <a:bodyPr/>
          <a:lstStyle/>
          <a:p>
            <a:r>
              <a:rPr lang="nl-NL" dirty="0">
                <a:solidFill>
                  <a:schemeClr val="bg1">
                    <a:lumMod val="95000"/>
                  </a:schemeClr>
                </a:solidFill>
              </a:rPr>
              <a:t>6.2 Macht en politieke instituties</a:t>
            </a:r>
          </a:p>
        </p:txBody>
      </p:sp>
      <p:sp>
        <p:nvSpPr>
          <p:cNvPr id="3" name="Tijdelijke aanduiding voor inhoud 2"/>
          <p:cNvSpPr>
            <a:spLocks noGrp="1"/>
          </p:cNvSpPr>
          <p:nvPr>
            <p:ph idx="1"/>
          </p:nvPr>
        </p:nvSpPr>
        <p:spPr/>
        <p:txBody>
          <a:bodyPr>
            <a:normAutofit/>
          </a:bodyPr>
          <a:lstStyle/>
          <a:p>
            <a:pPr marL="0" indent="0">
              <a:buNone/>
            </a:pPr>
            <a:r>
              <a:rPr lang="nl-NL" sz="2400" b="1" dirty="0"/>
              <a:t>Politieke instituties </a:t>
            </a:r>
          </a:p>
          <a:p>
            <a:pPr>
              <a:buFont typeface="Arial" panose="020B0604020202020204" pitchFamily="34" charset="0"/>
              <a:buChar char="•"/>
            </a:pPr>
            <a:r>
              <a:rPr lang="nl-NL" i="1" dirty="0"/>
              <a:t>Instituties: </a:t>
            </a:r>
            <a:r>
              <a:rPr lang="nl-NL" sz="1800" dirty="0"/>
              <a:t>regels over hoe mensen zich gedragen in de samenleving</a:t>
            </a:r>
          </a:p>
          <a:p>
            <a:pPr>
              <a:buFont typeface="Arial" panose="020B0604020202020204" pitchFamily="34" charset="0"/>
              <a:buChar char="•"/>
            </a:pPr>
            <a:endParaRPr lang="nl-NL" sz="800" dirty="0"/>
          </a:p>
          <a:p>
            <a:pPr>
              <a:buFont typeface="Arial" panose="020B0604020202020204" pitchFamily="34" charset="0"/>
              <a:buChar char="•"/>
            </a:pPr>
            <a:r>
              <a:rPr lang="nl-NL" b="1" i="1" dirty="0"/>
              <a:t>Politieke instituties</a:t>
            </a:r>
            <a:r>
              <a:rPr lang="nl-NL" dirty="0"/>
              <a:t>: </a:t>
            </a:r>
            <a:r>
              <a:rPr lang="nl-NL" sz="1800" dirty="0"/>
              <a:t>complex van min of meer geformaliseerde regels die het gedrag van mensen en hun onderlinge relaties rond politieke machtsuitoefening en politieke besluitvorming reguleren. </a:t>
            </a:r>
          </a:p>
          <a:p>
            <a:pPr marL="0" indent="0">
              <a:buNone/>
            </a:pPr>
            <a:r>
              <a:rPr lang="nl-NL" sz="1800" dirty="0"/>
              <a:t> 		&gt; Parlementaire democratie </a:t>
            </a:r>
          </a:p>
          <a:p>
            <a:pPr marL="0" indent="0">
              <a:buNone/>
            </a:pPr>
            <a:endParaRPr lang="nl-NL" sz="800" dirty="0"/>
          </a:p>
          <a:p>
            <a:r>
              <a:rPr lang="nl-NL" sz="1800" dirty="0"/>
              <a:t>‘Overheid’ (hoogste gezag in een land)</a:t>
            </a:r>
          </a:p>
          <a:p>
            <a:endParaRPr lang="nl-NL" sz="800" dirty="0"/>
          </a:p>
          <a:p>
            <a:r>
              <a:rPr lang="nl-NL" sz="1800" dirty="0"/>
              <a:t>Overheidsinstellingen &gt; concrete organisaties van de institutie overheid</a:t>
            </a:r>
          </a:p>
          <a:p>
            <a:endParaRPr lang="nl-NL" sz="1800" dirty="0"/>
          </a:p>
          <a:p>
            <a:r>
              <a:rPr lang="nl-NL" sz="1800" dirty="0"/>
              <a:t>Verschil tussen instituties en instellingen </a:t>
            </a:r>
            <a:endParaRPr lang="nl-NL" dirty="0"/>
          </a:p>
        </p:txBody>
      </p:sp>
    </p:spTree>
    <p:extLst>
      <p:ext uri="{BB962C8B-B14F-4D97-AF65-F5344CB8AC3E}">
        <p14:creationId xmlns:p14="http://schemas.microsoft.com/office/powerpoint/2010/main" val="4457676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solidFill>
              </a:rPr>
              <a:t>6.3 Theorie en ideologie </a:t>
            </a:r>
          </a:p>
        </p:txBody>
      </p:sp>
      <p:sp>
        <p:nvSpPr>
          <p:cNvPr id="3" name="Tijdelijke aanduiding voor inhoud 2"/>
          <p:cNvSpPr>
            <a:spLocks noGrp="1"/>
          </p:cNvSpPr>
          <p:nvPr>
            <p:ph idx="1"/>
          </p:nvPr>
        </p:nvSpPr>
        <p:spPr/>
        <p:txBody>
          <a:bodyPr>
            <a:normAutofit/>
          </a:bodyPr>
          <a:lstStyle/>
          <a:p>
            <a:pPr marL="0" indent="0">
              <a:buNone/>
            </a:pPr>
            <a:r>
              <a:rPr lang="nl-NL" sz="2400" b="1" dirty="0"/>
              <a:t>Theorie</a:t>
            </a:r>
          </a:p>
          <a:p>
            <a:pPr marL="0" indent="0">
              <a:buNone/>
            </a:pPr>
            <a:endParaRPr lang="nl-NL" dirty="0"/>
          </a:p>
          <a:p>
            <a:r>
              <a:rPr lang="nl-NL" b="1" i="1" dirty="0"/>
              <a:t>Pluralisme (veelzijdigheid): </a:t>
            </a:r>
            <a:r>
              <a:rPr lang="nl-NL" sz="1800" dirty="0"/>
              <a:t>gaat ervan uit dat de samenleving uit allemaal verschillende groepen bestaat die allemaal verschillende belangen hebben. </a:t>
            </a:r>
          </a:p>
          <a:p>
            <a:pPr marL="0" indent="0">
              <a:buNone/>
            </a:pPr>
            <a:endParaRPr lang="nl-NL" dirty="0"/>
          </a:p>
          <a:p>
            <a:pPr>
              <a:buFont typeface="Arial" panose="020B0604020202020204" pitchFamily="34" charset="0"/>
              <a:buChar char="•"/>
            </a:pPr>
            <a:r>
              <a:rPr lang="nl-NL" dirty="0"/>
              <a:t>Er is niet 1 groep die alle macht heeft</a:t>
            </a:r>
          </a:p>
          <a:p>
            <a:pPr>
              <a:buFont typeface="Arial" panose="020B0604020202020204" pitchFamily="34" charset="0"/>
              <a:buChar char="•"/>
            </a:pPr>
            <a:r>
              <a:rPr lang="nl-NL" dirty="0"/>
              <a:t>Proces van politieke besluitvorming is open </a:t>
            </a:r>
          </a:p>
          <a:p>
            <a:pPr>
              <a:buFont typeface="Arial" panose="020B0604020202020204" pitchFamily="34" charset="0"/>
              <a:buChar char="•"/>
            </a:pPr>
            <a:r>
              <a:rPr lang="nl-NL" dirty="0"/>
              <a:t>Geen verschil gemaakt tussen mensen/groepen</a:t>
            </a:r>
          </a:p>
          <a:p>
            <a:pPr>
              <a:buFont typeface="Arial" panose="020B0604020202020204" pitchFamily="34" charset="0"/>
              <a:buChar char="•"/>
            </a:pPr>
            <a:endParaRPr lang="nl-NL" dirty="0"/>
          </a:p>
          <a:p>
            <a:endParaRPr lang="nl-NL" dirty="0"/>
          </a:p>
        </p:txBody>
      </p:sp>
    </p:spTree>
    <p:extLst>
      <p:ext uri="{BB962C8B-B14F-4D97-AF65-F5344CB8AC3E}">
        <p14:creationId xmlns:p14="http://schemas.microsoft.com/office/powerpoint/2010/main" val="803077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bg1"/>
                </a:solidFill>
              </a:rPr>
              <a:t>6.3 Theorie en ideologie </a:t>
            </a:r>
            <a:endParaRPr lang="nl-NL" dirty="0">
              <a:solidFill>
                <a:schemeClr val="bg1">
                  <a:lumMod val="95000"/>
                </a:schemeClr>
              </a:solidFill>
            </a:endParaRPr>
          </a:p>
        </p:txBody>
      </p:sp>
      <p:sp>
        <p:nvSpPr>
          <p:cNvPr id="3" name="Tijdelijke aanduiding voor inhoud 2"/>
          <p:cNvSpPr>
            <a:spLocks noGrp="1"/>
          </p:cNvSpPr>
          <p:nvPr>
            <p:ph idx="1"/>
          </p:nvPr>
        </p:nvSpPr>
        <p:spPr/>
        <p:txBody>
          <a:bodyPr>
            <a:normAutofit/>
          </a:bodyPr>
          <a:lstStyle/>
          <a:p>
            <a:pPr marL="0" indent="0">
              <a:buNone/>
            </a:pPr>
            <a:r>
              <a:rPr lang="nl-NL" sz="2400" b="1" dirty="0"/>
              <a:t>Theorie</a:t>
            </a:r>
          </a:p>
          <a:p>
            <a:endParaRPr lang="nl-NL" sz="2000" dirty="0"/>
          </a:p>
          <a:p>
            <a:r>
              <a:rPr lang="nl-NL" b="1" i="1" dirty="0"/>
              <a:t>Machtselitetheorie: </a:t>
            </a:r>
            <a:r>
              <a:rPr lang="nl-NL" sz="1800" dirty="0"/>
              <a:t>gaat ervan uit dat er een elite is in de samenleving die de macht heeft.</a:t>
            </a:r>
          </a:p>
          <a:p>
            <a:endParaRPr lang="nl-NL" sz="1800" dirty="0"/>
          </a:p>
          <a:p>
            <a:r>
              <a:rPr lang="nl-NL" sz="1800" dirty="0"/>
              <a:t>Vroeger </a:t>
            </a:r>
            <a:r>
              <a:rPr lang="nl-NL" sz="1800" dirty="0" smtClean="0"/>
              <a:t>werd 1 van deze 2 theorieën als </a:t>
            </a:r>
            <a:r>
              <a:rPr lang="nl-NL" sz="1800" dirty="0"/>
              <a:t>de </a:t>
            </a:r>
            <a:r>
              <a:rPr lang="nl-NL" sz="1800" dirty="0" smtClean="0"/>
              <a:t>absolute waarheid gezien</a:t>
            </a:r>
            <a:endParaRPr lang="nl-NL" sz="1800" dirty="0"/>
          </a:p>
          <a:p>
            <a:r>
              <a:rPr lang="nl-NL" sz="1800" dirty="0" smtClean="0"/>
              <a:t>Momenteel </a:t>
            </a:r>
            <a:r>
              <a:rPr lang="nl-NL" sz="1800" dirty="0"/>
              <a:t>wordt het als dimensie </a:t>
            </a:r>
            <a:r>
              <a:rPr lang="nl-NL" sz="1800" dirty="0" smtClean="0"/>
              <a:t>beschouwd: beide zijn gedeeltelijk waar</a:t>
            </a:r>
            <a:endParaRPr lang="nl-NL" sz="1800" dirty="0"/>
          </a:p>
          <a:p>
            <a:endParaRPr lang="nl-NL" sz="1800" dirty="0"/>
          </a:p>
          <a:p>
            <a:pPr marL="0" indent="0">
              <a:buNone/>
            </a:pPr>
            <a:r>
              <a:rPr lang="nl-NL" sz="1800" dirty="0"/>
              <a:t> </a:t>
            </a:r>
            <a:endParaRPr lang="nl-NL" dirty="0"/>
          </a:p>
        </p:txBody>
      </p:sp>
    </p:spTree>
    <p:extLst>
      <p:ext uri="{BB962C8B-B14F-4D97-AF65-F5344CB8AC3E}">
        <p14:creationId xmlns:p14="http://schemas.microsoft.com/office/powerpoint/2010/main" val="1818729715"/>
      </p:ext>
    </p:extLst>
  </p:cSld>
  <p:clrMapOvr>
    <a:masterClrMapping/>
  </p:clrMapOvr>
</p:sld>
</file>

<file path=ppt/theme/theme1.xml><?xml version="1.0" encoding="utf-8"?>
<a:theme xmlns:a="http://schemas.openxmlformats.org/drawingml/2006/main" name="HDOfficeLightV0">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662</TotalTime>
  <Words>770</Words>
  <Application>Microsoft Office PowerPoint</Application>
  <PresentationFormat>On-screen Show (4:3)</PresentationFormat>
  <Paragraphs>132</Paragraphs>
  <Slides>17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Wingdings 2</vt:lpstr>
      <vt:lpstr>HDOfficeLightV0</vt:lpstr>
      <vt:lpstr>Politieke veranderingen in het bindingsvraagstuk</vt:lpstr>
      <vt:lpstr>Paragrafen</vt:lpstr>
      <vt:lpstr>6.1 Hoog water </vt:lpstr>
      <vt:lpstr>6.2 Macht en politieke instituties</vt:lpstr>
      <vt:lpstr>6.2 Macht en politieke instituties</vt:lpstr>
      <vt:lpstr>6.2 Macht en politieke instituties</vt:lpstr>
      <vt:lpstr>6.2 Macht en politieke instituties</vt:lpstr>
      <vt:lpstr>6.3 Theorie en ideologie </vt:lpstr>
      <vt:lpstr>6.3 Theorie en ideologie </vt:lpstr>
      <vt:lpstr>6.3 Theorie en ideologie </vt:lpstr>
      <vt:lpstr>6.4 Staatsvorming</vt:lpstr>
      <vt:lpstr>6.4 Staatsvorming</vt:lpstr>
      <vt:lpstr>6.4 Staatsvorming</vt:lpstr>
      <vt:lpstr>6.4 Staatsvorming</vt:lpstr>
      <vt:lpstr>Samenvatting</vt:lpstr>
      <vt:lpstr>En nog meer samenvatting</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 samenleving en ik</dc:title>
  <dc:creator>User</dc:creator>
  <cp:lastModifiedBy>Marco Veldman</cp:lastModifiedBy>
  <cp:revision>54</cp:revision>
  <cp:lastPrinted>2017-07-06T06:36:43Z</cp:lastPrinted>
  <dcterms:created xsi:type="dcterms:W3CDTF">2017-07-05T17:25:16Z</dcterms:created>
  <dcterms:modified xsi:type="dcterms:W3CDTF">2018-03-07T18:28:57Z</dcterms:modified>
</cp:coreProperties>
</file>