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75" r:id="rId8"/>
    <p:sldId id="259" r:id="rId9"/>
    <p:sldId id="265" r:id="rId10"/>
    <p:sldId id="260" r:id="rId11"/>
    <p:sldId id="261" r:id="rId12"/>
    <p:sldId id="266" r:id="rId13"/>
    <p:sldId id="262" r:id="rId14"/>
    <p:sldId id="271" r:id="rId15"/>
    <p:sldId id="263" r:id="rId16"/>
    <p:sldId id="264" r:id="rId17"/>
    <p:sldId id="276" r:id="rId18"/>
    <p:sldId id="267" r:id="rId19"/>
    <p:sldId id="269" r:id="rId20"/>
    <p:sldId id="270" r:id="rId21"/>
    <p:sldId id="268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93" autoAdjust="0"/>
  </p:normalViewPr>
  <p:slideViewPr>
    <p:cSldViewPr snapToGrid="0">
      <p:cViewPr varScale="1">
        <p:scale>
          <a:sx n="102" d="100"/>
          <a:sy n="102" d="100"/>
        </p:scale>
        <p:origin x="25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3BAA-C4B3-44D0-BDA6-042DC6A92688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8E0CB-BACC-4D7A-A76F-29EA28141E3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8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powerpoint is gemaakt door collega Jan Hopstaken. Hartelijk dank Jan!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E0CB-BACC-4D7A-A76F-29EA28141E3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73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https://www.socialevraagstukken.nl/ons-parlement-is-best-divers/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E0CB-BACC-4D7A-A76F-29EA28141E3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40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https://www.groene.nl/artikel/het-is-toch-een-pot-nat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8E0CB-BACC-4D7A-A76F-29EA28141E3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9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55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59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8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06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04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92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38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10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82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BA5AA-9EAB-4DB4-8798-90AFDCD3D01D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ED82-B51B-47D2-AFFF-61D3BAE00D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SE4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Maatschappijwetenschappen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44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Vertegenwoordiging van meningen of personen?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Representatie = mensen vertegenwoordigen een bepaalde groep</a:t>
            </a:r>
          </a:p>
          <a:p>
            <a:r>
              <a:rPr lang="nl-NL" dirty="0" smtClean="0"/>
              <a:t>Representativiteit = lijken de besluiten van de vertegenwoordigers wel op de wil van het volk?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05439"/>
              </p:ext>
            </p:extLst>
          </p:nvPr>
        </p:nvGraphicFramePr>
        <p:xfrm>
          <a:off x="588579" y="3767666"/>
          <a:ext cx="1126708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084">
                  <a:extLst>
                    <a:ext uri="{9D8B030D-6E8A-4147-A177-3AD203B41FA5}">
                      <a16:colId xmlns:a16="http://schemas.microsoft.com/office/drawing/2014/main" xmlns="" val="767701130"/>
                    </a:ext>
                  </a:extLst>
                </a:gridCol>
                <a:gridCol w="8760005">
                  <a:extLst>
                    <a:ext uri="{9D8B030D-6E8A-4147-A177-3AD203B41FA5}">
                      <a16:colId xmlns:a16="http://schemas.microsoft.com/office/drawing/2014/main" xmlns="" val="3954846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Representatie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De vertegenwoordiging</a:t>
                      </a:r>
                      <a:r>
                        <a:rPr lang="nl-NL" sz="2400" baseline="0" dirty="0" smtClean="0"/>
                        <a:t> van een groep in politieke organisaties door één of meerdere betrokkenen die namens de groep optreden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78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Representativiteit 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De mate waarin de politieke besluiten van de vertegenwoordigers</a:t>
                      </a:r>
                      <a:r>
                        <a:rPr lang="nl-NL" sz="2400" b="1" baseline="0" dirty="0" smtClean="0"/>
                        <a:t> overeenkomen met die van de groep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24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parlement is best divers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958181"/>
            <a:ext cx="7172325" cy="408622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49225"/>
            <a:ext cx="11442700" cy="68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Representativiteit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1. Achtergrondkenmerken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Is de politiek een afspiegeling van de samenleving qua geslacht, leeftijd, opleidingsniveau, woonplaats?</a:t>
            </a:r>
          </a:p>
          <a:p>
            <a:pPr marL="0" indent="0">
              <a:buNone/>
            </a:pPr>
            <a:r>
              <a:rPr lang="nl-NL" b="1" dirty="0" smtClean="0"/>
              <a:t>2. Standpunten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Vinden mensen hun standpunten terug in een politieke </a:t>
            </a:r>
            <a:r>
              <a:rPr lang="nl-NL" dirty="0" smtClean="0"/>
              <a:t>partij?</a:t>
            </a:r>
          </a:p>
          <a:p>
            <a:pPr marL="0" indent="0">
              <a:buNone/>
            </a:pPr>
            <a:r>
              <a:rPr lang="nl-NL" b="1" dirty="0" smtClean="0"/>
              <a:t>3. Besluiten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Komen </a:t>
            </a:r>
            <a:r>
              <a:rPr lang="nl-NL" dirty="0" smtClean="0"/>
              <a:t>de besluitenn van de ministers (het kabinet) overeen met de standpunten van de partijen in de tweede kamer?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1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meeste </a:t>
            </a:r>
            <a:r>
              <a:rPr lang="nl-NL" dirty="0" smtClean="0"/>
              <a:t>Tweede </a:t>
            </a:r>
            <a:r>
              <a:rPr lang="nl-NL" dirty="0"/>
              <a:t>K</a:t>
            </a:r>
            <a:r>
              <a:rPr lang="nl-NL" dirty="0" smtClean="0"/>
              <a:t>amerleden </a:t>
            </a:r>
            <a:r>
              <a:rPr lang="nl-NL" dirty="0" smtClean="0"/>
              <a:t>zijn hoog opgeleid, is de bevolking dat ook?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" y="1870244"/>
            <a:ext cx="9572272" cy="4805281"/>
          </a:xfrm>
        </p:spPr>
      </p:pic>
    </p:spTree>
    <p:extLst>
      <p:ext uri="{BB962C8B-B14F-4D97-AF65-F5344CB8AC3E}">
        <p14:creationId xmlns:p14="http://schemas.microsoft.com/office/powerpoint/2010/main" val="28886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Opleidingsniveau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1793658"/>
            <a:ext cx="5684872" cy="341565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90" y="643998"/>
            <a:ext cx="6589034" cy="62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8.3 Theorie en Ideologie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 smtClean="0"/>
              <a:t>De manier waarop de </a:t>
            </a:r>
            <a:r>
              <a:rPr lang="nl-NL" b="1" dirty="0" smtClean="0"/>
              <a:t>Politieke Participatie </a:t>
            </a:r>
            <a:r>
              <a:rPr lang="nl-NL" dirty="0" smtClean="0"/>
              <a:t>in een land bestaat, kan verschillen. Dat hangt af van de politieke cultuur in een land.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NL" b="1" dirty="0" smtClean="0"/>
              <a:t>Ontwikkelingsvisie</a:t>
            </a:r>
            <a:r>
              <a:rPr lang="nl-NL" dirty="0" smtClean="0"/>
              <a:t> : het volk moet zich ontwikkelen en meedoen in de politiek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NL" b="1" dirty="0" smtClean="0"/>
              <a:t>Instrumentele visie</a:t>
            </a:r>
            <a:r>
              <a:rPr lang="nl-NL" dirty="0" smtClean="0"/>
              <a:t>: politieke participatie van burgers niet wenselijk, alleen om de politieke voorkeur van mensen te weten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4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01" y="1228220"/>
            <a:ext cx="8407545" cy="5367377"/>
          </a:xfrm>
        </p:spPr>
      </p:pic>
    </p:spTree>
    <p:extLst>
      <p:ext uri="{BB962C8B-B14F-4D97-AF65-F5344CB8AC3E}">
        <p14:creationId xmlns:p14="http://schemas.microsoft.com/office/powerpoint/2010/main" val="2083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lager opgeleid, hoe minder vaak naar de stembus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10" y="3873399"/>
            <a:ext cx="5181600" cy="2984601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38200" y="1840089"/>
            <a:ext cx="10837333" cy="3606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Het Nationaal Kiezersonderzoek, een representatieve steekproef van alle leerstoelen politicologie, spreekt duidelijke taal.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Niet-stemmers </a:t>
            </a:r>
            <a:r>
              <a:rPr lang="nl-NL" dirty="0"/>
              <a:t>zijn vaker jong (41 procent stemde niet in 2010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Met </a:t>
            </a:r>
            <a:r>
              <a:rPr lang="nl-NL" dirty="0"/>
              <a:t>hooguit lagere school (37 procent stemde niet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r>
              <a:rPr lang="nl-NL" dirty="0" smtClean="0"/>
              <a:t>Enkel </a:t>
            </a:r>
            <a:r>
              <a:rPr lang="nl-NL" dirty="0"/>
              <a:t>lager beroepsonderwijs (36 procent stemde niet),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Ongehuwd </a:t>
            </a:r>
            <a:r>
              <a:rPr lang="nl-NL" dirty="0"/>
              <a:t>(36 procent stemde niet),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A</a:t>
            </a:r>
            <a:r>
              <a:rPr lang="nl-NL" dirty="0" smtClean="0"/>
              <a:t>llochtoon </a:t>
            </a:r>
            <a:r>
              <a:rPr lang="nl-NL" dirty="0"/>
              <a:t>(33 procent stemde niet*),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Enkel </a:t>
            </a:r>
            <a:r>
              <a:rPr lang="nl-NL" dirty="0"/>
              <a:t>mavo (28 procent stemde niet</a:t>
            </a:r>
            <a:r>
              <a:rPr lang="nl-N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61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Hoe</a:t>
            </a:r>
            <a:r>
              <a:rPr lang="nl-NL" dirty="0" smtClean="0"/>
              <a:t> moeten burgers betrokken worden?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77483"/>
              </p:ext>
            </p:extLst>
          </p:nvPr>
        </p:nvGraphicFramePr>
        <p:xfrm>
          <a:off x="838200" y="1825625"/>
          <a:ext cx="10515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1992594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9271967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434974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Socialisme – </a:t>
                      </a:r>
                    </a:p>
                    <a:p>
                      <a:r>
                        <a:rPr lang="nl-NL" sz="2100" dirty="0" smtClean="0"/>
                        <a:t>Sociaaldemocratische visie</a:t>
                      </a:r>
                      <a:endParaRPr lang="nl-NL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Confessionalisme – </a:t>
                      </a:r>
                    </a:p>
                    <a:p>
                      <a:r>
                        <a:rPr lang="nl-NL" sz="2100" dirty="0" smtClean="0"/>
                        <a:t>Christendemocratische</a:t>
                      </a:r>
                      <a:r>
                        <a:rPr lang="nl-NL" sz="2100" baseline="0" dirty="0" smtClean="0"/>
                        <a:t> visie</a:t>
                      </a:r>
                      <a:endParaRPr lang="nl-NL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Liberalisme</a:t>
                      </a:r>
                      <a:endParaRPr lang="nl-N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87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De talenten van mensen zijn</a:t>
                      </a:r>
                      <a:r>
                        <a:rPr lang="nl-NL" sz="2100" baseline="0" dirty="0" smtClean="0"/>
                        <a:t> gelijk en inspraak van burgers is belangrijk. Referenda zijn wenselijk om burgers meer macht te geven. Tegelijkertijd moeten mensen gelijke kansen hebben op kennis om volwaardig mee te participeren</a:t>
                      </a:r>
                      <a:endParaRPr lang="nl-NL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Door verkiezingen kunnen burgers kiezen wie</a:t>
                      </a:r>
                      <a:r>
                        <a:rPr lang="nl-NL" sz="2100" baseline="0" dirty="0" smtClean="0"/>
                        <a:t> hen vertegenwoordigen. Invoering van referenda is niet wenselijk. Volksvertegenwoordigers en bestuurders moeten gewoon rekening houden met de wensen van burgers.</a:t>
                      </a:r>
                      <a:endParaRPr lang="nl-NL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100" dirty="0" smtClean="0"/>
                        <a:t>Liberalen zijn voorstander van referenda. De reden is anders dan</a:t>
                      </a:r>
                      <a:r>
                        <a:rPr lang="nl-NL" sz="2100" baseline="0" dirty="0" smtClean="0"/>
                        <a:t> bij socialisten. Liberalen geloven in de kracht van het individu en willen minder bestuurders en meer daadkracht.</a:t>
                      </a:r>
                      <a:endParaRPr lang="nl-N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49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8.4 Democratisering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80647"/>
              </p:ext>
            </p:extLst>
          </p:nvPr>
        </p:nvGraphicFramePr>
        <p:xfrm>
          <a:off x="536028" y="1825625"/>
          <a:ext cx="698937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461">
                  <a:extLst>
                    <a:ext uri="{9D8B030D-6E8A-4147-A177-3AD203B41FA5}">
                      <a16:colId xmlns:a16="http://schemas.microsoft.com/office/drawing/2014/main" xmlns="" val="2616627245"/>
                    </a:ext>
                  </a:extLst>
                </a:gridCol>
                <a:gridCol w="4536918">
                  <a:extLst>
                    <a:ext uri="{9D8B030D-6E8A-4147-A177-3AD203B41FA5}">
                      <a16:colId xmlns:a16="http://schemas.microsoft.com/office/drawing/2014/main" xmlns="" val="4241396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Begrip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Uitleg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021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Democratisering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Het proces</a:t>
                      </a:r>
                      <a:r>
                        <a:rPr lang="nl-NL" sz="2400" baseline="0" dirty="0" smtClean="0"/>
                        <a:t> van verandering van machts- en gezagsverhoudingen door een grotere inspraak en medezeggenschap van degene met minder macht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6304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Politieke institutie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Complex van regels die het gedrag</a:t>
                      </a:r>
                      <a:r>
                        <a:rPr lang="nl-NL" sz="2400" baseline="0" dirty="0" smtClean="0"/>
                        <a:t> van mensen en hun onderlinge relaties rond politieke machtsuitoefening en politieke besluitvorming reguleren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4945084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7" y="484132"/>
            <a:ext cx="3856589" cy="57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periode: Hoofdstukken 8, 9 &amp; 10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41332"/>
              </p:ext>
            </p:extLst>
          </p:nvPr>
        </p:nvGraphicFramePr>
        <p:xfrm>
          <a:off x="838200" y="1825625"/>
          <a:ext cx="10515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93">
                  <a:extLst>
                    <a:ext uri="{9D8B030D-6E8A-4147-A177-3AD203B41FA5}">
                      <a16:colId xmlns:a16="http://schemas.microsoft.com/office/drawing/2014/main" xmlns="" val="3157841312"/>
                    </a:ext>
                  </a:extLst>
                </a:gridCol>
                <a:gridCol w="8211207">
                  <a:extLst>
                    <a:ext uri="{9D8B030D-6E8A-4147-A177-3AD203B41FA5}">
                      <a16:colId xmlns:a16="http://schemas.microsoft.com/office/drawing/2014/main" xmlns="" val="2560921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Hoofdconcept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Definitie</a:t>
                      </a:r>
                      <a:r>
                        <a:rPr lang="nl-NL" sz="2800" baseline="0" dirty="0" smtClean="0"/>
                        <a:t> 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322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Verhouding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Vraagstuk over de manier waarop mensen</a:t>
                      </a:r>
                      <a:r>
                        <a:rPr lang="nl-NL" sz="2800" baseline="0" dirty="0" smtClean="0"/>
                        <a:t> zich van elkaar onderscheiden en tot elkaar verhouden en de manier waarop samenlevingen in sociale zin vorm geven aan deze verschillen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2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Vorming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Proces</a:t>
                      </a:r>
                      <a:r>
                        <a:rPr lang="nl-NL" sz="2800" baseline="0" dirty="0" smtClean="0"/>
                        <a:t> van verwerving van een bepaalde identiteit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2776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Democratische rechtsstaat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 smtClean="0"/>
              <a:t>Het volk eiste meer macht. Dat leidde in veel gevallen uiteindelijk tot het vormen van een democratische rechtsstaat. Die bestaat uit twee delen.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NL" b="1" dirty="0" smtClean="0"/>
              <a:t>Democratie</a:t>
            </a:r>
            <a:r>
              <a:rPr lang="nl-NL" dirty="0" smtClean="0"/>
              <a:t>: het volk heeft de macht en stemrecht om die macht uit te oefenen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nl-NL" b="1" dirty="0" smtClean="0"/>
              <a:t>Rechtsstaat</a:t>
            </a:r>
            <a:r>
              <a:rPr lang="nl-NL" dirty="0" smtClean="0"/>
              <a:t>: de grondwet beschermt mensen tegen machtsmisbruik van de overheid, en geeft mensen vrijheden en beschermt gelijkheid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238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Democratisering is een 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3200" dirty="0" smtClean="0"/>
              <a:t>Klassieke grondrechten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/>
              <a:t>Gelijkheid, vrijheid van godsdienst, vrijheid van meningsuiting, privacy, recht op een eerlijk proces</a:t>
            </a:r>
          </a:p>
          <a:p>
            <a:pPr>
              <a:lnSpc>
                <a:spcPct val="100000"/>
              </a:lnSpc>
            </a:pPr>
            <a:r>
              <a:rPr lang="nl-NL" sz="3200" dirty="0" smtClean="0"/>
              <a:t>Sociale grondrechten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/>
              <a:t>Recht op onderwijs, huisvesting, sociale zekerheid</a:t>
            </a:r>
          </a:p>
          <a:p>
            <a:pPr>
              <a:lnSpc>
                <a:spcPct val="100000"/>
              </a:lnSpc>
            </a:pPr>
            <a:r>
              <a:rPr lang="nl-NL" sz="3200" dirty="0" smtClean="0"/>
              <a:t>Politieke rechten</a:t>
            </a:r>
          </a:p>
          <a:p>
            <a:pPr lvl="1">
              <a:lnSpc>
                <a:spcPct val="100000"/>
              </a:lnSpc>
            </a:pPr>
            <a:r>
              <a:rPr lang="nl-NL" sz="2800" dirty="0" smtClean="0"/>
              <a:t>Kiesrecht, vrije verkiezingen, het recht om verkozen te worden. Persvrijheid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7423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deze periode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775268"/>
              </p:ext>
            </p:extLst>
          </p:nvPr>
        </p:nvGraphicFramePr>
        <p:xfrm>
          <a:off x="838200" y="540163"/>
          <a:ext cx="10905904" cy="5583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446">
                  <a:extLst>
                    <a:ext uri="{9D8B030D-6E8A-4147-A177-3AD203B41FA5}">
                      <a16:colId xmlns:a16="http://schemas.microsoft.com/office/drawing/2014/main" xmlns="" val="997829801"/>
                    </a:ext>
                  </a:extLst>
                </a:gridCol>
                <a:gridCol w="6237224">
                  <a:extLst>
                    <a:ext uri="{9D8B030D-6E8A-4147-A177-3AD203B41FA5}">
                      <a16:colId xmlns:a16="http://schemas.microsoft.com/office/drawing/2014/main" xmlns="" val="1500127127"/>
                    </a:ext>
                  </a:extLst>
                </a:gridCol>
                <a:gridCol w="614296">
                  <a:extLst>
                    <a:ext uri="{9D8B030D-6E8A-4147-A177-3AD203B41FA5}">
                      <a16:colId xmlns:a16="http://schemas.microsoft.com/office/drawing/2014/main" xmlns="" val="1160043267"/>
                    </a:ext>
                  </a:extLst>
                </a:gridCol>
                <a:gridCol w="1216672">
                  <a:extLst>
                    <a:ext uri="{9D8B030D-6E8A-4147-A177-3AD203B41FA5}">
                      <a16:colId xmlns:a16="http://schemas.microsoft.com/office/drawing/2014/main" xmlns="" val="4231820036"/>
                    </a:ext>
                  </a:extLst>
                </a:gridCol>
                <a:gridCol w="1963266">
                  <a:extLst>
                    <a:ext uri="{9D8B030D-6E8A-4147-A177-3AD203B41FA5}">
                      <a16:colId xmlns:a16="http://schemas.microsoft.com/office/drawing/2014/main" xmlns="" val="1915987036"/>
                    </a:ext>
                  </a:extLst>
                </a:gridCol>
              </a:tblGrid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  <a:r>
                        <a:rPr lang="nl-NL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deze periode</a:t>
                      </a:r>
                      <a:endParaRPr lang="nl-NL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8041670"/>
                  </a:ext>
                </a:extLst>
              </a:tr>
              <a:tr h="486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15</a:t>
                      </a:r>
                      <a:endParaRPr lang="nl-NL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9-4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SE bespreken + PO politieke </a:t>
                      </a:r>
                      <a:r>
                        <a:rPr lang="nl-NL" sz="1800" dirty="0" err="1">
                          <a:effectLst/>
                        </a:rPr>
                        <a:t>jongerendag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6497621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16-4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H8: Politieke veranderingen in het verhoudingsvraagstuk. 8.1 Revoluties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Opdracht 1, 2 en 3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276122"/>
                  </a:ext>
                </a:extLst>
              </a:tr>
              <a:tr h="217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Meivakantie 23 april t/m 4 mei 2018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38578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19</a:t>
                      </a:r>
                      <a:endParaRPr lang="nl-NL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7-5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8.2 Gezag en representatie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Opdracht 4 t/m 7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10 en 11 mei: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Hemelvaart en roostervrij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4242749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20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14-5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8.3 Theorie en ideologie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8.4 Democratisering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Opdracht 8 t/m 16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9302944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21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21-5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H9: Sociale veranderingen in het verhoudingsvraagstuk. 9.1 &amp; 9.2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Opdracht 1 t/m 7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21 mei: 2e Pinksterdag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470585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22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28-5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9.3 Theorie en ideologie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9.4 Institutionalisering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Opdracht 8 t/m 15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7158072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23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4-6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H10: Veranderingen in het vormingsvraagstuk.10.2 &amp; 10.3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Opdracht 5 t/m 12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9150409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24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11-6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10.4 Individualisering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10.5 Globalisering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Opdracht 13 t/m 17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1311148"/>
                  </a:ext>
                </a:extLst>
              </a:tr>
              <a:tr h="43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25</a:t>
                      </a:r>
                      <a:endParaRPr lang="nl-NL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18-6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SE4 H4 en V4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940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3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2" y="1152964"/>
            <a:ext cx="4292164" cy="52199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3" y="1166648"/>
            <a:ext cx="6941655" cy="5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8.1 Revoluties om de </a:t>
            </a:r>
            <a:r>
              <a:rPr lang="nl-NL" b="1" dirty="0" smtClean="0"/>
              <a:t>macht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Wie heeft de macht? De koning of het volk?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Middeleeuwen: Macht = Land + Koning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Macht ter discussie in het geval van misbruik…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Voorbeelden van revoluties?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67" y="812961"/>
            <a:ext cx="2737644" cy="35611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67" y="4626888"/>
            <a:ext cx="2737644" cy="18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3" y="583848"/>
            <a:ext cx="5544787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3" y="1027906"/>
            <a:ext cx="7620000" cy="56483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3" y="1923256"/>
            <a:ext cx="3133725" cy="47529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8950"/>
            <a:ext cx="1143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18943"/>
            <a:ext cx="10515600" cy="1325563"/>
          </a:xfrm>
        </p:spPr>
        <p:txBody>
          <a:bodyPr/>
          <a:lstStyle/>
          <a:p>
            <a:r>
              <a:rPr lang="nl-NL" dirty="0" smtClean="0"/>
              <a:t>8.2 Gezag en representatie</a:t>
            </a:r>
            <a:endParaRPr lang="nl-NL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903488"/>
              </p:ext>
            </p:extLst>
          </p:nvPr>
        </p:nvGraphicFramePr>
        <p:xfrm>
          <a:off x="838200" y="2001115"/>
          <a:ext cx="10515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834">
                  <a:extLst>
                    <a:ext uri="{9D8B030D-6E8A-4147-A177-3AD203B41FA5}">
                      <a16:colId xmlns:a16="http://schemas.microsoft.com/office/drawing/2014/main" xmlns="" val="2578736608"/>
                    </a:ext>
                  </a:extLst>
                </a:gridCol>
                <a:gridCol w="7254766">
                  <a:extLst>
                    <a:ext uri="{9D8B030D-6E8A-4147-A177-3AD203B41FA5}">
                      <a16:colId xmlns:a16="http://schemas.microsoft.com/office/drawing/2014/main" xmlns="" val="2036347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3200" dirty="0" err="1" smtClean="0"/>
                        <a:t>Begip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Korte uitleg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Gezag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Macht die als</a:t>
                      </a:r>
                      <a:r>
                        <a:rPr lang="nl-NL" sz="3200" baseline="0" dirty="0" smtClean="0"/>
                        <a:t> legitiem wordt beschouwd 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75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Macht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Het vermogen om anderen jouw</a:t>
                      </a:r>
                      <a:r>
                        <a:rPr lang="nl-NL" sz="3200" baseline="0" dirty="0" smtClean="0"/>
                        <a:t> wil op te leggen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2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Representatie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Vertegenwoordiging van een groep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76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Representativiteit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Vertegenwoordigd</a:t>
                      </a:r>
                      <a:r>
                        <a:rPr lang="nl-NL" sz="3200" baseline="0" dirty="0" smtClean="0"/>
                        <a:t> het gezag nog de wens van het volk?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18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3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verschil tussen macht en gezag?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Macht</a:t>
            </a:r>
            <a:r>
              <a:rPr lang="nl-NL" dirty="0" smtClean="0"/>
              <a:t> = het vermogen om hulpbronnen in te zetten om bepaalde doelstellingen te bereiken en de handelingsmogelijkheden van anderen te vergroten of beperken</a:t>
            </a:r>
          </a:p>
          <a:p>
            <a:r>
              <a:rPr lang="nl-NL" b="1" dirty="0" smtClean="0"/>
              <a:t>Gezag</a:t>
            </a:r>
            <a:r>
              <a:rPr lang="nl-NL" dirty="0" smtClean="0"/>
              <a:t> = Macht die als legitiem wordt beschouwd	</a:t>
            </a:r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23" y="4001294"/>
            <a:ext cx="3357741" cy="25617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64194"/>
            <a:ext cx="3269673" cy="24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Macht of gezag?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0" y="1554692"/>
            <a:ext cx="6031854" cy="43513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3" y="448588"/>
            <a:ext cx="3487702" cy="49982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6" y="2040466"/>
            <a:ext cx="6464300" cy="43095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94" y="1011200"/>
            <a:ext cx="3696406" cy="443568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90" y="448588"/>
            <a:ext cx="5317948" cy="53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8B372157140458C49AE3B9A865133" ma:contentTypeVersion="" ma:contentTypeDescription="Een nieuw document maken." ma:contentTypeScope="" ma:versionID="ac458fe414ffa05f48d03f9685f8e8e1">
  <xsd:schema xmlns:xsd="http://www.w3.org/2001/XMLSchema" xmlns:xs="http://www.w3.org/2001/XMLSchema" xmlns:p="http://schemas.microsoft.com/office/2006/metadata/properties" xmlns:ns2="41603396-4f87-4181-a60b-93321255a7d7" targetNamespace="http://schemas.microsoft.com/office/2006/metadata/properties" ma:root="true" ma:fieldsID="52ff9059c334c09ac38c91f1e5347730" ns2:_="">
    <xsd:import namespace="41603396-4f87-4181-a60b-93321255a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03396-4f87-4181-a60b-93321255a7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42D5A-4EEA-4699-B5A7-850A0989383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603396-4f87-4181-a60b-93321255a7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631DE6-59DB-4B85-9718-E3584511D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5A30A-FD32-4B2D-8899-40EBB15BB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603396-4f87-4181-a60b-93321255a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864</Words>
  <Application>Microsoft Office PowerPoint</Application>
  <PresentationFormat>Widescreen</PresentationFormat>
  <Paragraphs>148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Kantoorthema</vt:lpstr>
      <vt:lpstr>SE4</vt:lpstr>
      <vt:lpstr>Deze periode: Hoofdstukken 8, 9 &amp; 10</vt:lpstr>
      <vt:lpstr>Planning deze periode</vt:lpstr>
      <vt:lpstr>PowerPoint Presentation</vt:lpstr>
      <vt:lpstr>8.1 Revoluties om de macht</vt:lpstr>
      <vt:lpstr>PowerPoint Presentation</vt:lpstr>
      <vt:lpstr>8.2 Gezag en representatie</vt:lpstr>
      <vt:lpstr>Het verschil tussen macht en gezag?</vt:lpstr>
      <vt:lpstr>Macht of gezag?</vt:lpstr>
      <vt:lpstr>Vertegenwoordiging van meningen of personen?</vt:lpstr>
      <vt:lpstr>Ons parlement is best divers</vt:lpstr>
      <vt:lpstr>Representativiteit</vt:lpstr>
      <vt:lpstr>De meeste Tweede Kamerleden zijn hoog opgeleid, is de bevolking dat ook?</vt:lpstr>
      <vt:lpstr>Opleidingsniveau </vt:lpstr>
      <vt:lpstr>8.3 Theorie en Ideologie</vt:lpstr>
      <vt:lpstr>PowerPoint Presentation</vt:lpstr>
      <vt:lpstr>Hoe lager opgeleid, hoe minder vaak naar de stembus</vt:lpstr>
      <vt:lpstr>Hoe moeten burgers betrokken worden?</vt:lpstr>
      <vt:lpstr>8.4 Democratisering</vt:lpstr>
      <vt:lpstr>Democratische rechtsstaat</vt:lpstr>
      <vt:lpstr>Democratisering is een proces</vt:lpstr>
    </vt:vector>
  </TitlesOfParts>
  <Company>Varendonck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SE4</dc:title>
  <dc:creator>Jan Hopstaken</dc:creator>
  <cp:lastModifiedBy>Marco Veldman</cp:lastModifiedBy>
  <cp:revision>20</cp:revision>
  <dcterms:created xsi:type="dcterms:W3CDTF">2018-04-11T11:38:58Z</dcterms:created>
  <dcterms:modified xsi:type="dcterms:W3CDTF">2018-05-14T04:29:28Z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0x0101006F78B372157140458C49AE3B9A865133</vt:lpwstr>
  </property>
</Properties>
</file>