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3"/>
  </p:notesMasterIdLst>
  <p:handoutMasterIdLst>
    <p:handoutMasterId r:id="rId24"/>
  </p:handoutMasterIdLst>
  <p:sldIdLst>
    <p:sldId id="256" r:id="rId2"/>
    <p:sldId id="257" r:id="rId3"/>
    <p:sldId id="258" r:id="rId4"/>
    <p:sldId id="266" r:id="rId5"/>
    <p:sldId id="259" r:id="rId6"/>
    <p:sldId id="260" r:id="rId7"/>
    <p:sldId id="264" r:id="rId8"/>
    <p:sldId id="268" r:id="rId9"/>
    <p:sldId id="261" r:id="rId10"/>
    <p:sldId id="265" r:id="rId11"/>
    <p:sldId id="262" r:id="rId12"/>
    <p:sldId id="269" r:id="rId13"/>
    <p:sldId id="270" r:id="rId14"/>
    <p:sldId id="271" r:id="rId15"/>
    <p:sldId id="272" r:id="rId16"/>
    <p:sldId id="273" r:id="rId17"/>
    <p:sldId id="274" r:id="rId18"/>
    <p:sldId id="275" r:id="rId19"/>
    <p:sldId id="276" r:id="rId20"/>
    <p:sldId id="277"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82404" autoAdjust="0"/>
  </p:normalViewPr>
  <p:slideViewPr>
    <p:cSldViewPr snapToGrid="0">
      <p:cViewPr varScale="1">
        <p:scale>
          <a:sx n="83" d="100"/>
          <a:sy n="83" d="100"/>
        </p:scale>
        <p:origin x="9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61FA4-5E11-4CB1-9239-C06B946CF52F}" type="datetimeFigureOut">
              <a:rPr lang="nl-NL" smtClean="0"/>
              <a:t>24-4-2018</a:t>
            </a:fld>
            <a:endParaRPr lang="nl-NL"/>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63138D-CE2F-436B-9055-B4BAEDA0DDFB}" type="slidenum">
              <a:rPr lang="nl-NL" smtClean="0"/>
              <a:t>‹nr.›</a:t>
            </a:fld>
            <a:endParaRPr lang="nl-NL"/>
          </a:p>
        </p:txBody>
      </p:sp>
    </p:spTree>
    <p:extLst>
      <p:ext uri="{BB962C8B-B14F-4D97-AF65-F5344CB8AC3E}">
        <p14:creationId xmlns:p14="http://schemas.microsoft.com/office/powerpoint/2010/main" val="3847824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2ECF5-C53F-4B95-A9BD-6FC71E3DE139}" type="datetimeFigureOut">
              <a:rPr lang="nl-NL" smtClean="0"/>
              <a:t>24-4-2018</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E3478-317E-402C-A70A-952BBB0FA022}" type="slidenum">
              <a:rPr lang="nl-NL" smtClean="0"/>
              <a:t>‹nr.›</a:t>
            </a:fld>
            <a:endParaRPr lang="nl-NL"/>
          </a:p>
        </p:txBody>
      </p:sp>
    </p:spTree>
    <p:extLst>
      <p:ext uri="{BB962C8B-B14F-4D97-AF65-F5344CB8AC3E}">
        <p14:creationId xmlns:p14="http://schemas.microsoft.com/office/powerpoint/2010/main" val="381049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2</a:t>
            </a:fld>
            <a:endParaRPr lang="nl-NL"/>
          </a:p>
        </p:txBody>
      </p:sp>
    </p:spTree>
    <p:extLst>
      <p:ext uri="{BB962C8B-B14F-4D97-AF65-F5344CB8AC3E}">
        <p14:creationId xmlns:p14="http://schemas.microsoft.com/office/powerpoint/2010/main" val="1852999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20</a:t>
            </a:fld>
            <a:endParaRPr lang="nl-NL"/>
          </a:p>
        </p:txBody>
      </p:sp>
    </p:spTree>
    <p:extLst>
      <p:ext uri="{BB962C8B-B14F-4D97-AF65-F5344CB8AC3E}">
        <p14:creationId xmlns:p14="http://schemas.microsoft.com/office/powerpoint/2010/main" val="21690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4</a:t>
            </a:fld>
            <a:endParaRPr lang="nl-NL"/>
          </a:p>
        </p:txBody>
      </p:sp>
    </p:spTree>
    <p:extLst>
      <p:ext uri="{BB962C8B-B14F-4D97-AF65-F5344CB8AC3E}">
        <p14:creationId xmlns:p14="http://schemas.microsoft.com/office/powerpoint/2010/main" val="2633884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Als het om intelligentie gaat dan komt het nature-</a:t>
            </a:r>
            <a:r>
              <a:rPr lang="nl-NL" dirty="0" err="1"/>
              <a:t>nurture</a:t>
            </a:r>
            <a:r>
              <a:rPr lang="nl-NL" dirty="0"/>
              <a:t>-debat om de hoek kijken.</a:t>
            </a:r>
          </a:p>
          <a:p>
            <a:endParaRPr lang="nl-NL" dirty="0"/>
          </a:p>
          <a:p>
            <a:r>
              <a:rPr lang="nl-NL" dirty="0"/>
              <a:t>Zo wordt er veel over intelligentie gedacht dat een bepaald gedeelte van onze intelligentie is aangeboren (nature), maar er moet ook ruimte zijn om te ontwikkelen(</a:t>
            </a:r>
            <a:r>
              <a:rPr lang="nl-NL" dirty="0" err="1"/>
              <a:t>nurture</a:t>
            </a:r>
            <a:r>
              <a:rPr lang="nl-NL" dirty="0"/>
              <a:t>) tot een bepaalde intelligentie.</a:t>
            </a:r>
          </a:p>
          <a:p>
            <a:r>
              <a:rPr lang="nl-NL" dirty="0"/>
              <a:t>Hier is nog wel veel discussie over. </a:t>
            </a:r>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6</a:t>
            </a:fld>
            <a:endParaRPr lang="nl-NL"/>
          </a:p>
        </p:txBody>
      </p:sp>
    </p:spTree>
    <p:extLst>
      <p:ext uri="{BB962C8B-B14F-4D97-AF65-F5344CB8AC3E}">
        <p14:creationId xmlns:p14="http://schemas.microsoft.com/office/powerpoint/2010/main" val="2054953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10</a:t>
            </a:fld>
            <a:endParaRPr lang="nl-NL"/>
          </a:p>
        </p:txBody>
      </p:sp>
    </p:spTree>
    <p:extLst>
      <p:ext uri="{BB962C8B-B14F-4D97-AF65-F5344CB8AC3E}">
        <p14:creationId xmlns:p14="http://schemas.microsoft.com/office/powerpoint/2010/main" val="3067571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t>
            </a:r>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11</a:t>
            </a:fld>
            <a:endParaRPr lang="nl-NL"/>
          </a:p>
        </p:txBody>
      </p:sp>
    </p:spTree>
    <p:extLst>
      <p:ext uri="{BB962C8B-B14F-4D97-AF65-F5344CB8AC3E}">
        <p14:creationId xmlns:p14="http://schemas.microsoft.com/office/powerpoint/2010/main" val="1066274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12</a:t>
            </a:fld>
            <a:endParaRPr lang="nl-NL"/>
          </a:p>
        </p:txBody>
      </p:sp>
    </p:spTree>
    <p:extLst>
      <p:ext uri="{BB962C8B-B14F-4D97-AF65-F5344CB8AC3E}">
        <p14:creationId xmlns:p14="http://schemas.microsoft.com/office/powerpoint/2010/main" val="3706361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13</a:t>
            </a:fld>
            <a:endParaRPr lang="nl-NL"/>
          </a:p>
        </p:txBody>
      </p:sp>
    </p:spTree>
    <p:extLst>
      <p:ext uri="{BB962C8B-B14F-4D97-AF65-F5344CB8AC3E}">
        <p14:creationId xmlns:p14="http://schemas.microsoft.com/office/powerpoint/2010/main" val="2730622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17</a:t>
            </a:fld>
            <a:endParaRPr lang="nl-NL"/>
          </a:p>
        </p:txBody>
      </p:sp>
    </p:spTree>
    <p:extLst>
      <p:ext uri="{BB962C8B-B14F-4D97-AF65-F5344CB8AC3E}">
        <p14:creationId xmlns:p14="http://schemas.microsoft.com/office/powerpoint/2010/main" val="2417044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18</a:t>
            </a:fld>
            <a:endParaRPr lang="nl-NL"/>
          </a:p>
        </p:txBody>
      </p:sp>
    </p:spTree>
    <p:extLst>
      <p:ext uri="{BB962C8B-B14F-4D97-AF65-F5344CB8AC3E}">
        <p14:creationId xmlns:p14="http://schemas.microsoft.com/office/powerpoint/2010/main" val="147863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66360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85286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407123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32300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nl-NL"/>
              <a:t>Klik om de stijl te bewerken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415744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F579CFE-4931-4CD0-B740-E3DF17EC4D7C}" type="datetimeFigureOut">
              <a:rPr lang="nl-NL" smtClean="0"/>
              <a:t>24-4-2018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278628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633845" y="2507551"/>
            <a:ext cx="3867150"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4629150" y="2507551"/>
            <a:ext cx="3886201"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6F579CFE-4931-4CD0-B740-E3DF17EC4D7C}" type="datetimeFigureOut">
              <a:rPr lang="nl-NL" smtClean="0"/>
              <a:t>24-4-2018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31F0B8-7E3B-4D65-BCB5-C6B7BB4E1414}" type="slidenum">
              <a:rPr lang="nl-NL" smtClean="0"/>
              <a:t>‹nr.›</a:t>
            </a:fld>
            <a:endParaRPr lang="nl-NL"/>
          </a:p>
        </p:txBody>
      </p:sp>
      <p:sp>
        <p:nvSpPr>
          <p:cNvPr id="10" name="Title 9"/>
          <p:cNvSpPr>
            <a:spLocks noGrp="1"/>
          </p:cNvSpPr>
          <p:nvPr>
            <p:ph type="title"/>
          </p:nvPr>
        </p:nvSpPr>
        <p:spPr/>
        <p:txBody>
          <a:bodyPr/>
          <a:lstStyle/>
          <a:p>
            <a:r>
              <a:rPr lang="nl-NL"/>
              <a:t>Klik om de stijl te bewerken</a:t>
            </a:r>
            <a:endParaRPr lang="en-US" dirty="0"/>
          </a:p>
        </p:txBody>
      </p:sp>
    </p:spTree>
    <p:extLst>
      <p:ext uri="{BB962C8B-B14F-4D97-AF65-F5344CB8AC3E}">
        <p14:creationId xmlns:p14="http://schemas.microsoft.com/office/powerpoint/2010/main" val="114776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579CFE-4931-4CD0-B740-E3DF17EC4D7C}" type="datetimeFigureOut">
              <a:rPr lang="nl-NL" smtClean="0"/>
              <a:t>24-4-2018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31F0B8-7E3B-4D65-BCB5-C6B7BB4E1414}" type="slidenum">
              <a:rPr lang="nl-NL" smtClean="0"/>
              <a:t>‹nr.›</a:t>
            </a:fld>
            <a:endParaRPr lang="nl-NL"/>
          </a:p>
        </p:txBody>
      </p:sp>
      <p:sp>
        <p:nvSpPr>
          <p:cNvPr id="6" name="Title 5"/>
          <p:cNvSpPr>
            <a:spLocks noGrp="1"/>
          </p:cNvSpPr>
          <p:nvPr>
            <p:ph type="title"/>
          </p:nvPr>
        </p:nvSpPr>
        <p:spPr/>
        <p:txBody>
          <a:bodyPr/>
          <a:lstStyle/>
          <a:p>
            <a:r>
              <a:rPr lang="nl-NL"/>
              <a:t>Klik om de stijl te bewerken</a:t>
            </a:r>
            <a:endParaRPr lang="en-US"/>
          </a:p>
        </p:txBody>
      </p:sp>
    </p:spTree>
    <p:extLst>
      <p:ext uri="{BB962C8B-B14F-4D97-AF65-F5344CB8AC3E}">
        <p14:creationId xmlns:p14="http://schemas.microsoft.com/office/powerpoint/2010/main" val="97683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9CFE-4931-4CD0-B740-E3DF17EC4D7C}" type="datetimeFigureOut">
              <a:rPr lang="nl-NL" smtClean="0"/>
              <a:t>24-4-2018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129904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nl-NL"/>
              <a:t>Klik om de stijl te bewerken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24-4-2018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153762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nl-NL"/>
              <a:t>Klik om de stijl te bewerken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24-4-2018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79332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F579CFE-4931-4CD0-B740-E3DF17EC4D7C}" type="datetimeFigureOut">
              <a:rPr lang="nl-NL" smtClean="0"/>
              <a:t>24-4-2018</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231F0B8-7E3B-4D65-BCB5-C6B7BB4E1414}" type="slidenum">
              <a:rPr lang="nl-NL" smtClean="0"/>
              <a:t>‹nr.›</a:t>
            </a:fld>
            <a:endParaRPr lang="nl-NL"/>
          </a:p>
        </p:txBody>
      </p:sp>
    </p:spTree>
    <p:extLst>
      <p:ext uri="{BB962C8B-B14F-4D97-AF65-F5344CB8AC3E}">
        <p14:creationId xmlns:p14="http://schemas.microsoft.com/office/powerpoint/2010/main" val="7555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nos.nl/artikel/2203048-psycholoog-soms-langer-bezig-met-administratie-dan-met-patient.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os.nl/artikel/2220883-oppositie-komt-met-plan-voor-gelijke-beloning-mannen-en-vrouwe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Sociale veranderingen in het verhoudingsvraagstuk</a:t>
            </a:r>
          </a:p>
        </p:txBody>
      </p:sp>
      <p:sp>
        <p:nvSpPr>
          <p:cNvPr id="3" name="Ondertitel 2"/>
          <p:cNvSpPr>
            <a:spLocks noGrp="1"/>
          </p:cNvSpPr>
          <p:nvPr>
            <p:ph type="subTitle" idx="1"/>
          </p:nvPr>
        </p:nvSpPr>
        <p:spPr/>
        <p:txBody>
          <a:bodyPr/>
          <a:lstStyle/>
          <a:p>
            <a:r>
              <a:rPr lang="nl-NL" dirty="0"/>
              <a:t>HAVO ~ Deel 1 ~ H9</a:t>
            </a:r>
          </a:p>
        </p:txBody>
      </p:sp>
    </p:spTree>
    <p:extLst>
      <p:ext uri="{BB962C8B-B14F-4D97-AF65-F5344CB8AC3E}">
        <p14:creationId xmlns:p14="http://schemas.microsoft.com/office/powerpoint/2010/main" val="403533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9.2 Sociale ongelijkheid</a:t>
            </a:r>
          </a:p>
        </p:txBody>
      </p:sp>
      <p:sp>
        <p:nvSpPr>
          <p:cNvPr id="3" name="Tijdelijke aanduiding voor inhoud 2"/>
          <p:cNvSpPr>
            <a:spLocks noGrp="1"/>
          </p:cNvSpPr>
          <p:nvPr>
            <p:ph idx="1"/>
          </p:nvPr>
        </p:nvSpPr>
        <p:spPr>
          <a:xfrm>
            <a:off x="633845" y="1691322"/>
            <a:ext cx="7886700" cy="4922519"/>
          </a:xfrm>
        </p:spPr>
        <p:txBody>
          <a:bodyPr>
            <a:normAutofit/>
          </a:bodyPr>
          <a:lstStyle/>
          <a:p>
            <a:pPr marL="0" indent="0">
              <a:buNone/>
            </a:pPr>
            <a:r>
              <a:rPr lang="nl-NL" sz="2000" b="1" dirty="0"/>
              <a:t>Maatschappelijke ladder</a:t>
            </a:r>
          </a:p>
          <a:p>
            <a:pPr marL="0" indent="0">
              <a:buNone/>
            </a:pPr>
            <a:endParaRPr lang="nl-NL" sz="2000" dirty="0"/>
          </a:p>
          <a:p>
            <a:pPr marL="0" indent="0">
              <a:buNone/>
            </a:pPr>
            <a:r>
              <a:rPr lang="nl-NL" sz="2000" dirty="0"/>
              <a:t>Sociale </a:t>
            </a:r>
            <a:r>
              <a:rPr lang="nl-NL" sz="2000" dirty="0" smtClean="0"/>
              <a:t>mobiliteit: </a:t>
            </a:r>
            <a:r>
              <a:rPr lang="nl-NL" sz="1800" dirty="0"/>
              <a:t>iemands maatschappelijke positie kan veranderen</a:t>
            </a:r>
          </a:p>
          <a:p>
            <a:pPr marL="0" indent="0">
              <a:buNone/>
            </a:pPr>
            <a:r>
              <a:rPr lang="nl-NL" sz="1800" dirty="0"/>
              <a:t>	</a:t>
            </a:r>
          </a:p>
          <a:p>
            <a:pPr marL="0" indent="0">
              <a:buNone/>
            </a:pPr>
            <a:r>
              <a:rPr lang="nl-NL" sz="2000" dirty="0"/>
              <a:t>	* </a:t>
            </a:r>
            <a:r>
              <a:rPr lang="nl-NL" sz="2000" i="1" dirty="0"/>
              <a:t>Positietoewijzing; </a:t>
            </a:r>
            <a:r>
              <a:rPr lang="nl-NL" sz="1800" dirty="0"/>
              <a:t>verwijst naar maatschappelijke oorzaken		    	   waardoor een persoon of groep op een bepaalde positie			    	   terechtkomt	</a:t>
            </a:r>
          </a:p>
          <a:p>
            <a:pPr marL="0" indent="0">
              <a:buNone/>
            </a:pPr>
            <a:r>
              <a:rPr lang="nl-NL" sz="1800" dirty="0"/>
              <a:t>			</a:t>
            </a:r>
            <a:r>
              <a:rPr lang="nl-NL" sz="1600" dirty="0"/>
              <a:t>- mannen worden bevooroordeeld ten opzichte van					  vrouwen</a:t>
            </a:r>
          </a:p>
          <a:p>
            <a:pPr marL="0" indent="0">
              <a:buNone/>
            </a:pPr>
            <a:endParaRPr lang="nl-NL" sz="2000" dirty="0"/>
          </a:p>
          <a:p>
            <a:pPr marL="0" indent="0">
              <a:buNone/>
            </a:pPr>
            <a:r>
              <a:rPr lang="nl-NL" sz="2000" dirty="0"/>
              <a:t>	* </a:t>
            </a:r>
            <a:r>
              <a:rPr lang="nl-NL" sz="2000" i="1" dirty="0"/>
              <a:t>Positiewerving; </a:t>
            </a:r>
            <a:r>
              <a:rPr lang="nl-NL" sz="1800" dirty="0"/>
              <a:t>mensen verkrijgen een maatschappelijke			   positie door hun eigen bijdrage of de bijdrage van een groep waar	      	   ze bij horen.</a:t>
            </a:r>
          </a:p>
          <a:p>
            <a:pPr marL="0" indent="0">
              <a:buNone/>
            </a:pPr>
            <a:r>
              <a:rPr lang="nl-NL" sz="1800" dirty="0"/>
              <a:t>			</a:t>
            </a:r>
            <a:r>
              <a:rPr lang="nl-NL" sz="1600" dirty="0"/>
              <a:t>- mensen die een hogere functie krijgen omdat ze meer				 	  cursussen hebben gevolgd </a:t>
            </a:r>
            <a:endParaRPr lang="nl-NL" sz="2000" dirty="0"/>
          </a:p>
        </p:txBody>
      </p:sp>
    </p:spTree>
    <p:extLst>
      <p:ext uri="{BB962C8B-B14F-4D97-AF65-F5344CB8AC3E}">
        <p14:creationId xmlns:p14="http://schemas.microsoft.com/office/powerpoint/2010/main" val="3949224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9.2 Sociale ongelijkheid</a:t>
            </a:r>
          </a:p>
        </p:txBody>
      </p:sp>
      <p:sp>
        <p:nvSpPr>
          <p:cNvPr id="3" name="Tijdelijke aanduiding voor inhoud 2"/>
          <p:cNvSpPr>
            <a:spLocks noGrp="1"/>
          </p:cNvSpPr>
          <p:nvPr>
            <p:ph idx="1"/>
          </p:nvPr>
        </p:nvSpPr>
        <p:spPr>
          <a:xfrm>
            <a:off x="633845" y="1528175"/>
            <a:ext cx="7886700" cy="5235880"/>
          </a:xfrm>
        </p:spPr>
        <p:txBody>
          <a:bodyPr>
            <a:normAutofit/>
          </a:bodyPr>
          <a:lstStyle/>
          <a:p>
            <a:pPr marL="0" indent="0">
              <a:buNone/>
            </a:pPr>
            <a:r>
              <a:rPr lang="nl-NL" sz="2400" b="1" dirty="0"/>
              <a:t>Maatschappelijke ladder</a:t>
            </a:r>
          </a:p>
          <a:p>
            <a:pPr marL="0" indent="0">
              <a:buNone/>
            </a:pPr>
            <a:endParaRPr lang="nl-NL" sz="2400" b="1" dirty="0"/>
          </a:p>
          <a:p>
            <a:pPr>
              <a:buFont typeface="Courier New" panose="02070309020205020404" pitchFamily="49" charset="0"/>
              <a:buChar char="o"/>
            </a:pPr>
            <a:r>
              <a:rPr lang="nl-NL" dirty="0"/>
              <a:t> Gesloten samenlevingen </a:t>
            </a:r>
          </a:p>
          <a:p>
            <a:pPr lvl="3">
              <a:buFont typeface="Courier New" panose="02070309020205020404" pitchFamily="49" charset="0"/>
              <a:buChar char="o"/>
            </a:pPr>
            <a:r>
              <a:rPr lang="nl-NL" sz="1800" dirty="0"/>
              <a:t>Nauwelijks sprake van mobiliteit</a:t>
            </a:r>
          </a:p>
          <a:p>
            <a:pPr marL="0" indent="0">
              <a:buNone/>
            </a:pPr>
            <a:endParaRPr lang="nl-NL" sz="2400" b="1" dirty="0"/>
          </a:p>
          <a:p>
            <a:pPr marL="0" indent="0">
              <a:buNone/>
            </a:pPr>
            <a:endParaRPr lang="nl-NL" sz="2400" b="1" dirty="0"/>
          </a:p>
          <a:p>
            <a:pPr>
              <a:buFont typeface="Courier New" panose="02070309020205020404" pitchFamily="49" charset="0"/>
              <a:buChar char="o"/>
            </a:pPr>
            <a:r>
              <a:rPr lang="nl-NL" dirty="0"/>
              <a:t> Open samenlevingen</a:t>
            </a:r>
          </a:p>
          <a:p>
            <a:pPr lvl="3">
              <a:buFont typeface="Courier New" panose="02070309020205020404" pitchFamily="49" charset="0"/>
              <a:buChar char="o"/>
            </a:pPr>
            <a:r>
              <a:rPr lang="nl-NL" sz="1800" dirty="0"/>
              <a:t>Mensen hebben meer kansen om sociaal mobiel te zijn</a:t>
            </a:r>
          </a:p>
        </p:txBody>
      </p:sp>
    </p:spTree>
    <p:extLst>
      <p:ext uri="{BB962C8B-B14F-4D97-AF65-F5344CB8AC3E}">
        <p14:creationId xmlns:p14="http://schemas.microsoft.com/office/powerpoint/2010/main" val="231285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9.3 Theorie en ideologie </a:t>
            </a:r>
          </a:p>
        </p:txBody>
      </p:sp>
      <p:sp>
        <p:nvSpPr>
          <p:cNvPr id="3" name="Tijdelijke aanduiding voor inhoud 2"/>
          <p:cNvSpPr>
            <a:spLocks noGrp="1"/>
          </p:cNvSpPr>
          <p:nvPr>
            <p:ph idx="1"/>
          </p:nvPr>
        </p:nvSpPr>
        <p:spPr/>
        <p:txBody>
          <a:bodyPr/>
          <a:lstStyle/>
          <a:p>
            <a:pPr marL="0" indent="0">
              <a:buNone/>
            </a:pPr>
            <a:r>
              <a:rPr lang="nl-NL" sz="2400" b="1" dirty="0"/>
              <a:t>Theorie</a:t>
            </a:r>
          </a:p>
          <a:p>
            <a:pPr marL="0" indent="0">
              <a:buNone/>
            </a:pPr>
            <a:endParaRPr lang="nl-NL" dirty="0"/>
          </a:p>
          <a:p>
            <a:pPr>
              <a:buFontTx/>
              <a:buChar char="-"/>
            </a:pPr>
            <a:r>
              <a:rPr lang="nl-NL" dirty="0"/>
              <a:t>Referentiekader van een onderzoeker is </a:t>
            </a:r>
            <a:r>
              <a:rPr lang="nl-NL" dirty="0" smtClean="0"/>
              <a:t>belangrijk</a:t>
            </a:r>
            <a:endParaRPr lang="nl-NL" dirty="0"/>
          </a:p>
          <a:p>
            <a:pPr>
              <a:buFontTx/>
              <a:buChar char="-"/>
            </a:pPr>
            <a:endParaRPr lang="nl-NL" dirty="0"/>
          </a:p>
          <a:p>
            <a:pPr>
              <a:buFontTx/>
              <a:buChar char="-"/>
            </a:pPr>
            <a:r>
              <a:rPr lang="nl-NL" dirty="0"/>
              <a:t>Onderzoeken naar conflicten in de samenleving</a:t>
            </a:r>
          </a:p>
          <a:p>
            <a:pPr>
              <a:buFontTx/>
              <a:buChar char="-"/>
            </a:pPr>
            <a:endParaRPr lang="nl-NL" dirty="0"/>
          </a:p>
          <a:p>
            <a:pPr>
              <a:buFontTx/>
              <a:buChar char="-"/>
            </a:pPr>
            <a:r>
              <a:rPr lang="nl-NL" dirty="0"/>
              <a:t>Benaderingen Karl Marx &amp; Huntington</a:t>
            </a:r>
          </a:p>
          <a:p>
            <a:pPr>
              <a:buFontTx/>
              <a:buChar char="-"/>
            </a:pPr>
            <a:endParaRPr lang="nl-NL" dirty="0"/>
          </a:p>
        </p:txBody>
      </p:sp>
    </p:spTree>
    <p:extLst>
      <p:ext uri="{BB962C8B-B14F-4D97-AF65-F5344CB8AC3E}">
        <p14:creationId xmlns:p14="http://schemas.microsoft.com/office/powerpoint/2010/main" val="2346811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9.3 Theorie en ideologie</a:t>
            </a:r>
          </a:p>
        </p:txBody>
      </p:sp>
      <p:sp>
        <p:nvSpPr>
          <p:cNvPr id="3" name="Tijdelijke aanduiding voor inhoud 2"/>
          <p:cNvSpPr>
            <a:spLocks noGrp="1"/>
          </p:cNvSpPr>
          <p:nvPr>
            <p:ph idx="1"/>
          </p:nvPr>
        </p:nvSpPr>
        <p:spPr/>
        <p:txBody>
          <a:bodyPr>
            <a:normAutofit/>
          </a:bodyPr>
          <a:lstStyle/>
          <a:p>
            <a:pPr marL="0" indent="0">
              <a:buNone/>
            </a:pPr>
            <a:r>
              <a:rPr lang="nl-NL" sz="2400" b="1" dirty="0"/>
              <a:t>Theorieën over conflicten in de samenleving:</a:t>
            </a:r>
          </a:p>
          <a:p>
            <a:pPr>
              <a:buFontTx/>
              <a:buChar char="-"/>
            </a:pPr>
            <a:endParaRPr lang="nl-NL" dirty="0"/>
          </a:p>
          <a:p>
            <a:pPr>
              <a:buFontTx/>
              <a:buChar char="-"/>
            </a:pPr>
            <a:r>
              <a:rPr lang="nl-NL" dirty="0"/>
              <a:t>Benadering Karl Marx</a:t>
            </a:r>
          </a:p>
          <a:p>
            <a:pPr lvl="2">
              <a:buFontTx/>
              <a:buChar char="-"/>
            </a:pPr>
            <a:r>
              <a:rPr lang="nl-NL" sz="1800" dirty="0"/>
              <a:t>Sociale ongelijkheid staat centraal</a:t>
            </a:r>
          </a:p>
          <a:p>
            <a:pPr lvl="2">
              <a:buFontTx/>
              <a:buChar char="-"/>
            </a:pPr>
            <a:r>
              <a:rPr lang="nl-NL" sz="1800" dirty="0"/>
              <a:t>Verschil tussen mensen met bezit en zonder is oorzaak van conflicten</a:t>
            </a:r>
          </a:p>
          <a:p>
            <a:pPr lvl="2">
              <a:buFontTx/>
              <a:buChar char="-"/>
            </a:pPr>
            <a:r>
              <a:rPr lang="nl-NL" sz="1800" dirty="0"/>
              <a:t>Arbeiders moeten een revolutie beginnen tegen de bezitters van kapitaalgoederen</a:t>
            </a:r>
          </a:p>
          <a:p>
            <a:pPr>
              <a:buFontTx/>
              <a:buChar char="-"/>
            </a:pPr>
            <a:endParaRPr lang="nl-NL" dirty="0"/>
          </a:p>
          <a:p>
            <a:pPr>
              <a:buFontTx/>
              <a:buChar char="-"/>
            </a:pPr>
            <a:r>
              <a:rPr lang="nl-NL" dirty="0"/>
              <a:t>Benadering Samuel Huntington</a:t>
            </a:r>
          </a:p>
          <a:p>
            <a:pPr lvl="2">
              <a:buFontTx/>
              <a:buChar char="-"/>
            </a:pPr>
            <a:r>
              <a:rPr lang="nl-NL" sz="1800" dirty="0"/>
              <a:t>Sociale en </a:t>
            </a:r>
            <a:r>
              <a:rPr lang="nl-NL" sz="1800" dirty="0" smtClean="0"/>
              <a:t>culturele </a:t>
            </a:r>
            <a:r>
              <a:rPr lang="nl-NL" sz="1800" dirty="0"/>
              <a:t>verschillen kunnen ook de oorzaak zijn van maatschappelijke conflicten</a:t>
            </a:r>
          </a:p>
          <a:p>
            <a:pPr lvl="2">
              <a:buFontTx/>
              <a:buChar char="-"/>
            </a:pPr>
            <a:r>
              <a:rPr lang="nl-NL" sz="1800" dirty="0"/>
              <a:t>Hypothese: Verschillen tussen westerse en Russische cultuur leiden tot conflicten tussen landen</a:t>
            </a:r>
          </a:p>
          <a:p>
            <a:pPr marL="0" indent="0">
              <a:buNone/>
            </a:pPr>
            <a:endParaRPr lang="nl-NL" dirty="0"/>
          </a:p>
        </p:txBody>
      </p:sp>
    </p:spTree>
    <p:extLst>
      <p:ext uri="{BB962C8B-B14F-4D97-AF65-F5344CB8AC3E}">
        <p14:creationId xmlns:p14="http://schemas.microsoft.com/office/powerpoint/2010/main" val="262669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9.3 Theorie en ideologie</a:t>
            </a:r>
          </a:p>
        </p:txBody>
      </p:sp>
      <p:sp>
        <p:nvSpPr>
          <p:cNvPr id="3" name="Tijdelijke aanduiding voor inhoud 2"/>
          <p:cNvSpPr>
            <a:spLocks noGrp="1"/>
          </p:cNvSpPr>
          <p:nvPr>
            <p:ph idx="1"/>
          </p:nvPr>
        </p:nvSpPr>
        <p:spPr>
          <a:xfrm>
            <a:off x="633845" y="1691322"/>
            <a:ext cx="7886700" cy="4831397"/>
          </a:xfrm>
        </p:spPr>
        <p:txBody>
          <a:bodyPr>
            <a:normAutofit lnSpcReduction="10000"/>
          </a:bodyPr>
          <a:lstStyle/>
          <a:p>
            <a:pPr marL="0" indent="0">
              <a:buNone/>
            </a:pPr>
            <a:r>
              <a:rPr lang="nl-NL" sz="2400" b="1" dirty="0"/>
              <a:t>Ideologieën over ongelijkheid in de samenleving</a:t>
            </a:r>
          </a:p>
          <a:p>
            <a:pPr marL="0" indent="0">
              <a:buNone/>
            </a:pPr>
            <a:r>
              <a:rPr lang="nl-NL" dirty="0"/>
              <a:t>Socialisme-sociaaldemocratie</a:t>
            </a:r>
          </a:p>
          <a:p>
            <a:pPr marL="0" indent="0">
              <a:buNone/>
            </a:pPr>
            <a:r>
              <a:rPr lang="nl-NL" dirty="0"/>
              <a:t>	</a:t>
            </a:r>
            <a:r>
              <a:rPr lang="nl-NL" sz="1800" dirty="0"/>
              <a:t>	</a:t>
            </a:r>
            <a:r>
              <a:rPr lang="nl-NL" sz="1600" dirty="0"/>
              <a:t>- Sociale ongelijkheid verminderen is taak van de overheid</a:t>
            </a:r>
          </a:p>
          <a:p>
            <a:pPr marL="0" indent="0">
              <a:buNone/>
            </a:pPr>
            <a:r>
              <a:rPr lang="nl-NL" sz="1600" dirty="0"/>
              <a:t>		- Regels voor een minder ‘vrije markt’</a:t>
            </a:r>
          </a:p>
          <a:p>
            <a:pPr marL="0" indent="0">
              <a:buNone/>
            </a:pPr>
            <a:r>
              <a:rPr lang="nl-NL" sz="1600" dirty="0"/>
              <a:t>		- Overheid moet zorgen voor meer werk en voor een betaalbare				  verzorgingsstaat</a:t>
            </a:r>
          </a:p>
          <a:p>
            <a:pPr marL="0" indent="0">
              <a:buNone/>
            </a:pPr>
            <a:r>
              <a:rPr lang="nl-NL" dirty="0"/>
              <a:t>Confessionalisme- christendemocratie</a:t>
            </a:r>
          </a:p>
          <a:p>
            <a:pPr marL="0" indent="0">
              <a:buNone/>
            </a:pPr>
            <a:r>
              <a:rPr lang="nl-NL" dirty="0"/>
              <a:t>		</a:t>
            </a:r>
            <a:r>
              <a:rPr lang="nl-NL" sz="1600" dirty="0"/>
              <a:t>- Overheid moet alleen zorgen voor mensen die dit zelf 					  niet kunnen</a:t>
            </a:r>
          </a:p>
          <a:p>
            <a:pPr marL="0" indent="0">
              <a:buNone/>
            </a:pPr>
            <a:r>
              <a:rPr lang="nl-NL" sz="1600" dirty="0"/>
              <a:t>		- Staatsvrije </a:t>
            </a:r>
            <a:r>
              <a:rPr lang="nl-NL" sz="1600" dirty="0" smtClean="0"/>
              <a:t>ruimte: </a:t>
            </a:r>
            <a:r>
              <a:rPr lang="nl-NL" sz="1600" dirty="0"/>
              <a:t>overheid moet samenwerken met 					  maatschappelijk middenveld</a:t>
            </a:r>
          </a:p>
          <a:p>
            <a:pPr marL="0" indent="0">
              <a:buNone/>
            </a:pPr>
            <a:r>
              <a:rPr lang="nl-NL" dirty="0"/>
              <a:t>Liberalisme</a:t>
            </a:r>
          </a:p>
          <a:p>
            <a:pPr marL="0" indent="0">
              <a:buNone/>
            </a:pPr>
            <a:r>
              <a:rPr lang="nl-NL" sz="2400" b="1" dirty="0"/>
              <a:t>		</a:t>
            </a:r>
            <a:r>
              <a:rPr lang="nl-NL" sz="1600" dirty="0"/>
              <a:t>- Eigen verantwoordelijkheid is belangrijk</a:t>
            </a:r>
          </a:p>
          <a:p>
            <a:pPr marL="0" indent="0">
              <a:buNone/>
            </a:pPr>
            <a:r>
              <a:rPr lang="nl-NL" sz="1600" dirty="0"/>
              <a:t>		- Weinig bemoeienis van overheid met vrije markt</a:t>
            </a:r>
          </a:p>
          <a:p>
            <a:pPr marL="0" indent="0">
              <a:buNone/>
            </a:pPr>
            <a:r>
              <a:rPr lang="nl-NL" sz="1600" dirty="0"/>
              <a:t>		- Lage belastingen heffen -&gt; leidt tot meer werk</a:t>
            </a:r>
          </a:p>
          <a:p>
            <a:pPr marL="0" indent="0">
              <a:buNone/>
            </a:pPr>
            <a:endParaRPr lang="nl-NL" dirty="0"/>
          </a:p>
        </p:txBody>
      </p:sp>
    </p:spTree>
    <p:extLst>
      <p:ext uri="{BB962C8B-B14F-4D97-AF65-F5344CB8AC3E}">
        <p14:creationId xmlns:p14="http://schemas.microsoft.com/office/powerpoint/2010/main" val="1807619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9.4 Institutionalisering </a:t>
            </a:r>
          </a:p>
        </p:txBody>
      </p:sp>
      <p:sp>
        <p:nvSpPr>
          <p:cNvPr id="3" name="Tijdelijke aanduiding voor inhoud 2"/>
          <p:cNvSpPr>
            <a:spLocks noGrp="1"/>
          </p:cNvSpPr>
          <p:nvPr>
            <p:ph idx="1"/>
          </p:nvPr>
        </p:nvSpPr>
        <p:spPr>
          <a:xfrm>
            <a:off x="264275" y="3118102"/>
            <a:ext cx="8625840" cy="1935798"/>
          </a:xfrm>
        </p:spPr>
        <p:txBody>
          <a:bodyPr>
            <a:normAutofit/>
          </a:bodyPr>
          <a:lstStyle/>
          <a:p>
            <a:pPr marL="0" indent="0">
              <a:buNone/>
            </a:pPr>
            <a:endParaRPr lang="nl-NL" sz="2400" dirty="0"/>
          </a:p>
          <a:p>
            <a:pPr marL="0" indent="0">
              <a:buNone/>
            </a:pPr>
            <a:endParaRPr lang="nl-NL" sz="2400" dirty="0"/>
          </a:p>
          <a:p>
            <a:pPr marL="0" indent="0">
              <a:buNone/>
            </a:pPr>
            <a:endParaRPr lang="nl-NL" sz="2400" dirty="0"/>
          </a:p>
          <a:p>
            <a:pPr marL="0" indent="0">
              <a:buNone/>
            </a:pPr>
            <a:endParaRPr lang="nl-NL" sz="2400" dirty="0"/>
          </a:p>
          <a:p>
            <a:pPr marL="0" indent="0">
              <a:buNone/>
            </a:pPr>
            <a:endParaRPr lang="nl-NL" sz="2400" dirty="0"/>
          </a:p>
          <a:p>
            <a:pPr marL="0" indent="0">
              <a:buNone/>
            </a:pPr>
            <a:endParaRPr lang="nl-NL" sz="2400" dirty="0"/>
          </a:p>
        </p:txBody>
      </p:sp>
      <p:sp>
        <p:nvSpPr>
          <p:cNvPr id="4" name="Rechthoek: afgeronde hoeken 3">
            <a:extLst>
              <a:ext uri="{FF2B5EF4-FFF2-40B4-BE49-F238E27FC236}">
                <a16:creationId xmlns:a16="http://schemas.microsoft.com/office/drawing/2014/main" xmlns="" id="{3579A6F8-7C08-4607-BA2C-09E9EAC2E6E7}"/>
              </a:ext>
            </a:extLst>
          </p:cNvPr>
          <p:cNvSpPr/>
          <p:nvPr/>
        </p:nvSpPr>
        <p:spPr>
          <a:xfrm>
            <a:off x="552037" y="3004801"/>
            <a:ext cx="1330960" cy="1097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a:extLst>
              <a:ext uri="{FF2B5EF4-FFF2-40B4-BE49-F238E27FC236}">
                <a16:creationId xmlns:a16="http://schemas.microsoft.com/office/drawing/2014/main" xmlns="" id="{83498CB7-AF9F-4E60-B348-D6CD538AF747}"/>
              </a:ext>
            </a:extLst>
          </p:cNvPr>
          <p:cNvSpPr txBox="1"/>
          <p:nvPr/>
        </p:nvSpPr>
        <p:spPr>
          <a:xfrm>
            <a:off x="572325" y="3241026"/>
            <a:ext cx="1350287" cy="646331"/>
          </a:xfrm>
          <a:prstGeom prst="rect">
            <a:avLst/>
          </a:prstGeom>
          <a:noFill/>
        </p:spPr>
        <p:txBody>
          <a:bodyPr wrap="square" rtlCol="0">
            <a:spAutoFit/>
          </a:bodyPr>
          <a:lstStyle/>
          <a:p>
            <a:r>
              <a:rPr lang="nl-NL" dirty="0"/>
              <a:t>Sociale ongelijkheid</a:t>
            </a:r>
          </a:p>
        </p:txBody>
      </p:sp>
      <p:sp>
        <p:nvSpPr>
          <p:cNvPr id="6" name="Rechthoek: afgeronde hoeken 5">
            <a:extLst>
              <a:ext uri="{FF2B5EF4-FFF2-40B4-BE49-F238E27FC236}">
                <a16:creationId xmlns:a16="http://schemas.microsoft.com/office/drawing/2014/main" xmlns="" id="{EADF21CD-3D33-4832-AC27-91526D49E212}"/>
              </a:ext>
            </a:extLst>
          </p:cNvPr>
          <p:cNvSpPr/>
          <p:nvPr/>
        </p:nvSpPr>
        <p:spPr>
          <a:xfrm>
            <a:off x="2340882" y="3004802"/>
            <a:ext cx="1792085" cy="1097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xmlns="" id="{E8DAA7B7-742D-40D1-9E11-CC4C3FA83DCB}"/>
              </a:ext>
            </a:extLst>
          </p:cNvPr>
          <p:cNvSpPr txBox="1"/>
          <p:nvPr/>
        </p:nvSpPr>
        <p:spPr>
          <a:xfrm>
            <a:off x="2572202" y="3124254"/>
            <a:ext cx="1493520" cy="923330"/>
          </a:xfrm>
          <a:prstGeom prst="rect">
            <a:avLst/>
          </a:prstGeom>
          <a:noFill/>
        </p:spPr>
        <p:txBody>
          <a:bodyPr wrap="square" rtlCol="0">
            <a:spAutoFit/>
          </a:bodyPr>
          <a:lstStyle/>
          <a:p>
            <a:r>
              <a:rPr lang="nl-NL" dirty="0"/>
              <a:t>Wens voor politiek ingrijpen</a:t>
            </a:r>
          </a:p>
        </p:txBody>
      </p:sp>
      <p:sp>
        <p:nvSpPr>
          <p:cNvPr id="8" name="Rechthoek: afgeronde hoeken 7">
            <a:extLst>
              <a:ext uri="{FF2B5EF4-FFF2-40B4-BE49-F238E27FC236}">
                <a16:creationId xmlns:a16="http://schemas.microsoft.com/office/drawing/2014/main" xmlns="" id="{096CDC0F-5E6F-4E61-9962-2550100BAA7C}"/>
              </a:ext>
            </a:extLst>
          </p:cNvPr>
          <p:cNvSpPr/>
          <p:nvPr/>
        </p:nvSpPr>
        <p:spPr>
          <a:xfrm>
            <a:off x="4506937" y="3004802"/>
            <a:ext cx="1824065" cy="1097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Creëren van verzorgingsstaat</a:t>
            </a:r>
          </a:p>
        </p:txBody>
      </p:sp>
      <p:sp>
        <p:nvSpPr>
          <p:cNvPr id="9" name="Rechthoek: afgeronde hoeken 8">
            <a:extLst>
              <a:ext uri="{FF2B5EF4-FFF2-40B4-BE49-F238E27FC236}">
                <a16:creationId xmlns:a16="http://schemas.microsoft.com/office/drawing/2014/main" xmlns="" id="{CDA7F741-1DAB-400F-9C43-ABDE3146C612}"/>
              </a:ext>
            </a:extLst>
          </p:cNvPr>
          <p:cNvSpPr/>
          <p:nvPr/>
        </p:nvSpPr>
        <p:spPr>
          <a:xfrm>
            <a:off x="6757025" y="3009788"/>
            <a:ext cx="2032001" cy="1097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Institutionalisering</a:t>
            </a:r>
          </a:p>
        </p:txBody>
      </p:sp>
      <p:sp>
        <p:nvSpPr>
          <p:cNvPr id="10" name="Pijl: rechts 9">
            <a:extLst>
              <a:ext uri="{FF2B5EF4-FFF2-40B4-BE49-F238E27FC236}">
                <a16:creationId xmlns:a16="http://schemas.microsoft.com/office/drawing/2014/main" xmlns="" id="{E7C2E34B-A07E-48FA-8FF0-8D1BB06FDF21}"/>
              </a:ext>
            </a:extLst>
          </p:cNvPr>
          <p:cNvSpPr/>
          <p:nvPr/>
        </p:nvSpPr>
        <p:spPr>
          <a:xfrm>
            <a:off x="1952853" y="3364227"/>
            <a:ext cx="327548" cy="378431"/>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Pijl: rechts 10">
            <a:extLst>
              <a:ext uri="{FF2B5EF4-FFF2-40B4-BE49-F238E27FC236}">
                <a16:creationId xmlns:a16="http://schemas.microsoft.com/office/drawing/2014/main" xmlns="" id="{63C3FA06-9333-43C2-95C9-57F46726E198}"/>
              </a:ext>
            </a:extLst>
          </p:cNvPr>
          <p:cNvSpPr/>
          <p:nvPr/>
        </p:nvSpPr>
        <p:spPr>
          <a:xfrm>
            <a:off x="4166811" y="3396704"/>
            <a:ext cx="292676" cy="378431"/>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 rechts 11">
            <a:extLst>
              <a:ext uri="{FF2B5EF4-FFF2-40B4-BE49-F238E27FC236}">
                <a16:creationId xmlns:a16="http://schemas.microsoft.com/office/drawing/2014/main" xmlns="" id="{32C6B65D-BCF0-422D-B431-6291AA82E50A}"/>
              </a:ext>
            </a:extLst>
          </p:cNvPr>
          <p:cNvSpPr/>
          <p:nvPr/>
        </p:nvSpPr>
        <p:spPr>
          <a:xfrm>
            <a:off x="6360909" y="3400739"/>
            <a:ext cx="359062" cy="326906"/>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353331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9.4 Institutionalisering</a:t>
            </a:r>
          </a:p>
        </p:txBody>
      </p:sp>
      <p:sp>
        <p:nvSpPr>
          <p:cNvPr id="3" name="Tijdelijke aanduiding voor inhoud 2"/>
          <p:cNvSpPr>
            <a:spLocks noGrp="1"/>
          </p:cNvSpPr>
          <p:nvPr>
            <p:ph idx="1"/>
          </p:nvPr>
        </p:nvSpPr>
        <p:spPr>
          <a:xfrm>
            <a:off x="633845" y="1503123"/>
            <a:ext cx="7886700" cy="5260932"/>
          </a:xfrm>
        </p:spPr>
        <p:txBody>
          <a:bodyPr>
            <a:normAutofit/>
          </a:bodyPr>
          <a:lstStyle/>
          <a:p>
            <a:pPr marL="0" indent="0">
              <a:buNone/>
            </a:pPr>
            <a:r>
              <a:rPr lang="nl-NL" sz="2400" dirty="0"/>
              <a:t>Verzorgingsstaat</a:t>
            </a:r>
          </a:p>
          <a:p>
            <a:pPr marL="0" indent="0">
              <a:buNone/>
            </a:pPr>
            <a:endParaRPr lang="nl-NL" sz="2400" dirty="0"/>
          </a:p>
          <a:p>
            <a:pPr>
              <a:buFontTx/>
              <a:buChar char="-"/>
            </a:pPr>
            <a:r>
              <a:rPr lang="nl-NL" dirty="0"/>
              <a:t>Sociale ongelijkheid was ontstaan door de Industriële Revolutie</a:t>
            </a:r>
          </a:p>
          <a:p>
            <a:pPr>
              <a:buFontTx/>
              <a:buChar char="-"/>
            </a:pPr>
            <a:r>
              <a:rPr lang="nl-NL" dirty="0"/>
              <a:t>Arbeiders wilden veranderingen</a:t>
            </a:r>
          </a:p>
          <a:p>
            <a:pPr>
              <a:buFontTx/>
              <a:buChar char="-"/>
            </a:pPr>
            <a:r>
              <a:rPr lang="nl-NL" dirty="0"/>
              <a:t>Het debat leidde tot het begin van de verzorgingsstaat</a:t>
            </a:r>
          </a:p>
          <a:p>
            <a:pPr marL="0" indent="0">
              <a:buNone/>
            </a:pPr>
            <a:endParaRPr lang="nl-NL" dirty="0"/>
          </a:p>
          <a:p>
            <a:pPr marL="0" indent="0">
              <a:buNone/>
            </a:pPr>
            <a:r>
              <a:rPr lang="nl-NL" dirty="0" smtClean="0"/>
              <a:t>Verzorgingsstaat: </a:t>
            </a:r>
            <a:r>
              <a:rPr lang="nl-NL" sz="1800" dirty="0"/>
              <a:t>een systeem waarbij de overheid zorgt voor het welzijn van de inwoners</a:t>
            </a:r>
          </a:p>
          <a:p>
            <a:pPr marL="0" indent="0">
              <a:buNone/>
            </a:pPr>
            <a:endParaRPr lang="nl-NL" sz="1800" dirty="0"/>
          </a:p>
          <a:p>
            <a:pPr marL="0" indent="0">
              <a:buNone/>
            </a:pPr>
            <a:r>
              <a:rPr lang="nl-NL" sz="1800" dirty="0"/>
              <a:t>	- Ontstaan van sociale wetten</a:t>
            </a:r>
          </a:p>
          <a:p>
            <a:pPr marL="0" indent="0">
              <a:buNone/>
            </a:pPr>
            <a:r>
              <a:rPr lang="nl-NL" sz="1800" dirty="0"/>
              <a:t>	- 1</a:t>
            </a:r>
            <a:r>
              <a:rPr lang="nl-NL" sz="1800" baseline="30000" dirty="0"/>
              <a:t>e</a:t>
            </a:r>
            <a:r>
              <a:rPr lang="nl-NL" sz="1800" dirty="0"/>
              <a:t> Nederlandse sociale </a:t>
            </a:r>
            <a:r>
              <a:rPr lang="nl-NL" sz="1800" dirty="0" smtClean="0"/>
              <a:t>wet: </a:t>
            </a:r>
            <a:r>
              <a:rPr lang="nl-NL" sz="1800" dirty="0"/>
              <a:t>Kinderwetje van </a:t>
            </a:r>
            <a:r>
              <a:rPr lang="nl-NL" sz="1800" dirty="0" err="1"/>
              <a:t>Van</a:t>
            </a:r>
            <a:r>
              <a:rPr lang="nl-NL" sz="1800" dirty="0"/>
              <a:t> Houten </a:t>
            </a:r>
          </a:p>
          <a:p>
            <a:pPr marL="0" indent="0">
              <a:buNone/>
            </a:pPr>
            <a:r>
              <a:rPr lang="nl-NL" sz="1800" dirty="0"/>
              <a:t>	- Nederland veranderde van een gesloten in een open samenleving</a:t>
            </a:r>
            <a:endParaRPr lang="nl-NL" dirty="0"/>
          </a:p>
        </p:txBody>
      </p:sp>
    </p:spTree>
    <p:extLst>
      <p:ext uri="{BB962C8B-B14F-4D97-AF65-F5344CB8AC3E}">
        <p14:creationId xmlns:p14="http://schemas.microsoft.com/office/powerpoint/2010/main" val="1383151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9.4 Institutionalisering</a:t>
            </a:r>
          </a:p>
        </p:txBody>
      </p:sp>
      <p:sp>
        <p:nvSpPr>
          <p:cNvPr id="3" name="Tijdelijke aanduiding voor inhoud 2"/>
          <p:cNvSpPr>
            <a:spLocks noGrp="1"/>
          </p:cNvSpPr>
          <p:nvPr>
            <p:ph idx="1"/>
          </p:nvPr>
        </p:nvSpPr>
        <p:spPr>
          <a:xfrm>
            <a:off x="633845" y="1554162"/>
            <a:ext cx="8317230" cy="5166679"/>
          </a:xfrm>
        </p:spPr>
        <p:txBody>
          <a:bodyPr>
            <a:noAutofit/>
          </a:bodyPr>
          <a:lstStyle/>
          <a:p>
            <a:pPr marL="0" indent="0">
              <a:buNone/>
            </a:pPr>
            <a:r>
              <a:rPr lang="nl-NL" sz="2400" dirty="0"/>
              <a:t>Institutionalisering</a:t>
            </a:r>
          </a:p>
          <a:p>
            <a:pPr marL="0" indent="0">
              <a:buNone/>
            </a:pPr>
            <a:endParaRPr lang="nl-NL" dirty="0"/>
          </a:p>
          <a:p>
            <a:pPr marL="0" indent="0">
              <a:buNone/>
            </a:pPr>
            <a:r>
              <a:rPr lang="nl-NL" dirty="0" smtClean="0"/>
              <a:t>Institutionalisering: </a:t>
            </a:r>
            <a:r>
              <a:rPr lang="nl-NL" sz="1800" dirty="0"/>
              <a:t>het proces waarbij sociale en politieke instituties worden vastgelegd in standaardgedragspatronen. </a:t>
            </a:r>
          </a:p>
          <a:p>
            <a:pPr marL="0" indent="0">
              <a:buNone/>
            </a:pPr>
            <a:endParaRPr lang="nl-NL" sz="1800" dirty="0"/>
          </a:p>
          <a:p>
            <a:pPr marL="0" indent="0">
              <a:buNone/>
            </a:pPr>
            <a:r>
              <a:rPr lang="nl-NL" sz="1800" i="1" dirty="0" smtClean="0"/>
              <a:t>Voorbeeld </a:t>
            </a:r>
            <a:r>
              <a:rPr lang="nl-NL" sz="1800" i="1" dirty="0"/>
              <a:t>van een </a:t>
            </a:r>
            <a:r>
              <a:rPr lang="nl-NL" sz="1800" b="1" i="1" dirty="0"/>
              <a:t>formele</a:t>
            </a:r>
            <a:r>
              <a:rPr lang="nl-NL" sz="1800" i="1" dirty="0"/>
              <a:t> institutie:</a:t>
            </a:r>
          </a:p>
          <a:p>
            <a:pPr>
              <a:buFontTx/>
              <a:buChar char="-"/>
            </a:pPr>
            <a:r>
              <a:rPr lang="nl-NL" sz="1800" dirty="0"/>
              <a:t>Het Kinderwetje zorgde ervoor dat kinderen niet meer op jonge leeftijd in de fabriek werken</a:t>
            </a:r>
          </a:p>
          <a:p>
            <a:pPr marL="0" indent="0">
              <a:buNone/>
            </a:pPr>
            <a:endParaRPr lang="nl-NL" sz="1800" dirty="0"/>
          </a:p>
          <a:p>
            <a:pPr marL="0" indent="0">
              <a:buNone/>
            </a:pPr>
            <a:r>
              <a:rPr lang="nl-NL" sz="1800" i="1" dirty="0"/>
              <a:t>Voorbeeld van een </a:t>
            </a:r>
            <a:r>
              <a:rPr lang="nl-NL" sz="1800" b="1" i="1" dirty="0"/>
              <a:t>informele</a:t>
            </a:r>
            <a:r>
              <a:rPr lang="nl-NL" sz="1800" i="1" dirty="0"/>
              <a:t> institutie:</a:t>
            </a:r>
          </a:p>
          <a:p>
            <a:pPr>
              <a:buFontTx/>
              <a:buChar char="-"/>
            </a:pPr>
            <a:r>
              <a:rPr lang="nl-NL" sz="1800" dirty="0" smtClean="0"/>
              <a:t>De manier </a:t>
            </a:r>
            <a:r>
              <a:rPr lang="nl-NL" sz="1800" dirty="0"/>
              <a:t>waarop een huwelijk of overlijden wordt </a:t>
            </a:r>
            <a:r>
              <a:rPr lang="nl-NL" sz="1800" dirty="0" smtClean="0"/>
              <a:t>geregeld</a:t>
            </a:r>
          </a:p>
          <a:p>
            <a:pPr>
              <a:buFontTx/>
              <a:buChar char="-"/>
            </a:pPr>
            <a:endParaRPr lang="nl-NL" sz="1800" dirty="0" smtClean="0"/>
          </a:p>
          <a:p>
            <a:pPr marL="0" indent="0">
              <a:buNone/>
            </a:pPr>
            <a:r>
              <a:rPr lang="nl-NL" sz="1800" i="1" dirty="0" smtClean="0"/>
              <a:t>Voorbeeld </a:t>
            </a:r>
            <a:r>
              <a:rPr lang="nl-NL" sz="1800" i="1" dirty="0"/>
              <a:t>van een </a:t>
            </a:r>
            <a:r>
              <a:rPr lang="nl-NL" sz="1800" i="1" dirty="0" smtClean="0"/>
              <a:t>actuele bron: </a:t>
            </a:r>
            <a:r>
              <a:rPr lang="nl-NL" sz="1800" i="1" dirty="0" smtClean="0">
                <a:hlinkClick r:id="rId3"/>
              </a:rPr>
              <a:t>regeldruk GGZ</a:t>
            </a:r>
            <a:endParaRPr lang="nl-NL" sz="1800" i="1" dirty="0"/>
          </a:p>
          <a:p>
            <a:pPr>
              <a:buFontTx/>
              <a:buChar char="-"/>
            </a:pPr>
            <a:r>
              <a:rPr lang="nl-NL" sz="1800" dirty="0" smtClean="0"/>
              <a:t>Gaat het om formele of informele institutionalisering?</a:t>
            </a:r>
            <a:endParaRPr lang="nl-NL" sz="1800" dirty="0"/>
          </a:p>
          <a:p>
            <a:pPr marL="0" indent="0">
              <a:buNone/>
            </a:pPr>
            <a:endParaRPr lang="nl-NL" sz="1800" dirty="0"/>
          </a:p>
          <a:p>
            <a:pPr>
              <a:buFontTx/>
              <a:buChar char="-"/>
            </a:pPr>
            <a:endParaRPr lang="nl-NL" sz="1800" dirty="0"/>
          </a:p>
        </p:txBody>
      </p:sp>
    </p:spTree>
    <p:extLst>
      <p:ext uri="{BB962C8B-B14F-4D97-AF65-F5344CB8AC3E}">
        <p14:creationId xmlns:p14="http://schemas.microsoft.com/office/powerpoint/2010/main" val="135837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9.4 Institutionalisering</a:t>
            </a:r>
          </a:p>
        </p:txBody>
      </p:sp>
      <p:sp>
        <p:nvSpPr>
          <p:cNvPr id="3" name="Tijdelijke aanduiding voor inhoud 2"/>
          <p:cNvSpPr>
            <a:spLocks noGrp="1"/>
          </p:cNvSpPr>
          <p:nvPr>
            <p:ph idx="1"/>
          </p:nvPr>
        </p:nvSpPr>
        <p:spPr>
          <a:xfrm>
            <a:off x="633845" y="1691322"/>
            <a:ext cx="7886700" cy="4877118"/>
          </a:xfrm>
        </p:spPr>
        <p:txBody>
          <a:bodyPr>
            <a:normAutofit lnSpcReduction="10000"/>
          </a:bodyPr>
          <a:lstStyle/>
          <a:p>
            <a:pPr marL="0" indent="0">
              <a:buNone/>
            </a:pPr>
            <a:r>
              <a:rPr lang="nl-NL" sz="2400" dirty="0"/>
              <a:t>Institutionalisering</a:t>
            </a:r>
          </a:p>
          <a:p>
            <a:pPr marL="0" indent="0">
              <a:buNone/>
            </a:pPr>
            <a:endParaRPr lang="nl-NL" dirty="0"/>
          </a:p>
          <a:p>
            <a:pPr>
              <a:buFontTx/>
              <a:buChar char="-"/>
            </a:pPr>
            <a:r>
              <a:rPr lang="nl-NL" dirty="0"/>
              <a:t>Instituties </a:t>
            </a:r>
            <a:r>
              <a:rPr lang="nl-NL" dirty="0" smtClean="0"/>
              <a:t>-&gt; </a:t>
            </a:r>
            <a:r>
              <a:rPr lang="nl-NL" dirty="0"/>
              <a:t>uitingen van waarden die belangrijk zijn in een cultuur</a:t>
            </a:r>
          </a:p>
          <a:p>
            <a:pPr>
              <a:buFontTx/>
              <a:buChar char="-"/>
            </a:pPr>
            <a:r>
              <a:rPr lang="nl-NL" dirty="0"/>
              <a:t>Vakbonden werden opgericht</a:t>
            </a:r>
          </a:p>
          <a:p>
            <a:pPr>
              <a:buFontTx/>
              <a:buChar char="-"/>
            </a:pPr>
            <a:r>
              <a:rPr lang="nl-NL" dirty="0"/>
              <a:t>Mensen weten hoe ze zich moeten gedragen en wat er van hen wordt verwacht in bepaalde situaties </a:t>
            </a:r>
          </a:p>
          <a:p>
            <a:pPr>
              <a:buFontTx/>
              <a:buChar char="-"/>
            </a:pPr>
            <a:endParaRPr lang="nl-NL" dirty="0"/>
          </a:p>
          <a:p>
            <a:pPr>
              <a:buFontTx/>
              <a:buChar char="-"/>
            </a:pPr>
            <a:endParaRPr lang="nl-NL" i="1" dirty="0"/>
          </a:p>
          <a:p>
            <a:pPr marL="0" indent="0">
              <a:buNone/>
            </a:pPr>
            <a:r>
              <a:rPr lang="nl-NL" sz="1800" i="1" dirty="0"/>
              <a:t>Instellingen die belangrijke waarden beschermen:</a:t>
            </a:r>
          </a:p>
          <a:p>
            <a:pPr>
              <a:buFontTx/>
              <a:buChar char="-"/>
            </a:pPr>
            <a:r>
              <a:rPr lang="nl-NL" sz="1800" dirty="0"/>
              <a:t>Vakbonden</a:t>
            </a:r>
          </a:p>
          <a:p>
            <a:pPr>
              <a:buFontTx/>
              <a:buChar char="-"/>
            </a:pPr>
            <a:r>
              <a:rPr lang="nl-NL" sz="1800" dirty="0"/>
              <a:t>Politieke partijen</a:t>
            </a:r>
          </a:p>
          <a:p>
            <a:pPr>
              <a:buFontTx/>
              <a:buChar char="-"/>
            </a:pPr>
            <a:r>
              <a:rPr lang="nl-NL" sz="1800" dirty="0"/>
              <a:t>De Kiesraad</a:t>
            </a:r>
          </a:p>
          <a:p>
            <a:pPr>
              <a:buFontTx/>
              <a:buChar char="-"/>
            </a:pPr>
            <a:r>
              <a:rPr lang="nl-NL" sz="1800" dirty="0"/>
              <a:t>College voor de Rechten van de Mens</a:t>
            </a:r>
          </a:p>
          <a:p>
            <a:pPr>
              <a:buFontTx/>
              <a:buChar char="-"/>
            </a:pPr>
            <a:r>
              <a:rPr lang="nl-NL" sz="1800" dirty="0"/>
              <a:t>Raad voor de Journalistiek</a:t>
            </a:r>
          </a:p>
          <a:p>
            <a:pPr marL="0" indent="0">
              <a:buNone/>
            </a:pPr>
            <a:endParaRPr lang="nl-NL" sz="2400" dirty="0"/>
          </a:p>
          <a:p>
            <a:pPr marL="0" indent="0">
              <a:buNone/>
            </a:pPr>
            <a:endParaRPr lang="nl-NL" sz="2400" dirty="0"/>
          </a:p>
        </p:txBody>
      </p:sp>
    </p:spTree>
    <p:extLst>
      <p:ext uri="{BB962C8B-B14F-4D97-AF65-F5344CB8AC3E}">
        <p14:creationId xmlns:p14="http://schemas.microsoft.com/office/powerpoint/2010/main" val="3499772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Tot slot een samenvatting..</a:t>
            </a:r>
          </a:p>
        </p:txBody>
      </p:sp>
      <p:sp>
        <p:nvSpPr>
          <p:cNvPr id="3" name="Tijdelijke aanduiding voor inhoud 2"/>
          <p:cNvSpPr>
            <a:spLocks noGrp="1"/>
          </p:cNvSpPr>
          <p:nvPr>
            <p:ph idx="1"/>
          </p:nvPr>
        </p:nvSpPr>
        <p:spPr>
          <a:xfrm>
            <a:off x="633845" y="1691323"/>
            <a:ext cx="7886700" cy="4938078"/>
          </a:xfrm>
        </p:spPr>
        <p:txBody>
          <a:bodyPr>
            <a:normAutofit fontScale="92500" lnSpcReduction="20000"/>
          </a:bodyPr>
          <a:lstStyle/>
          <a:p>
            <a:pPr marL="0" indent="0">
              <a:buNone/>
            </a:pPr>
            <a:r>
              <a:rPr lang="nl-NL" dirty="0"/>
              <a:t>9.1 De Industriële Revolutie zorgde voor een stijging van de productiviteit in de landbouw. Door innovatie waren er steeds minder werknemers nodig in de landbouw. Arbeiders vertrokken naar de stad om daar te werken in de industriële sector. De Industriële Revolutie zorgde voor sociale ongelijkheid in de samenleving. Arbeiders werden uitgebuit door fabriekseigenaren en maakten lange dagen. Kinderen moesten ook aan het werk om genoeg geld te verdienen om rond te kunnen komen. </a:t>
            </a:r>
          </a:p>
          <a:p>
            <a:pPr marL="0" indent="0">
              <a:buNone/>
            </a:pPr>
            <a:endParaRPr lang="nl-NL" dirty="0"/>
          </a:p>
          <a:p>
            <a:pPr marL="0" indent="0">
              <a:buNone/>
            </a:pPr>
            <a:r>
              <a:rPr lang="nl-NL" dirty="0"/>
              <a:t>9.2 De Industriële Revolutie zorgde ervoor dat de standenmaatschappij veranderde in een klassenmaatschappij. Het bezit van productiemiddelen werd hierdoor allesbepalend. Dit leidde tot een verschil tussen de vorst en het volk, sociale ongelijkheid. De verschillen in sociale ongelijkheid komen naar voren in de ongelijke verdeling in macht, bezit en status. De maatschappij bestaat uit verschillende sociale lagen waar tussen sociale ongelijkheid plaats vindt, ook wel sociale stratificatie genoemd. Wanneer de sociale lagen boven elkaar worden geplaatst, is er sprake van een maatschappelijke ladder. De plaats die iemand inneemt op de maatschappelijke ladder staat niet voor altijd vast (sociale mobiliteit). Bij het stijgen of dalen op deze ladder spelen de processen positietoewijzing en positieverwerving een grote rol. Dat er sprake is van sociale mobiliteit geldt niet voor alle samenlevingen, zo is er in gesloten samenlevingen niet tot nauwelijks sprake van sociale mobiliteit. </a:t>
            </a:r>
          </a:p>
        </p:txBody>
      </p:sp>
    </p:spTree>
    <p:extLst>
      <p:ext uri="{BB962C8B-B14F-4D97-AF65-F5344CB8AC3E}">
        <p14:creationId xmlns:p14="http://schemas.microsoft.com/office/powerpoint/2010/main" val="13784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Paragrafen</a:t>
            </a:r>
          </a:p>
        </p:txBody>
      </p:sp>
      <p:sp>
        <p:nvSpPr>
          <p:cNvPr id="3" name="Tijdelijke aanduiding voor inhoud 2"/>
          <p:cNvSpPr>
            <a:spLocks noGrp="1"/>
          </p:cNvSpPr>
          <p:nvPr>
            <p:ph idx="1"/>
          </p:nvPr>
        </p:nvSpPr>
        <p:spPr/>
        <p:txBody>
          <a:bodyPr>
            <a:normAutofit/>
          </a:bodyPr>
          <a:lstStyle/>
          <a:p>
            <a:pPr marL="0" indent="0">
              <a:buNone/>
            </a:pPr>
            <a:r>
              <a:rPr lang="nl-NL" sz="2400" dirty="0"/>
              <a:t>9.1 Industriële Revolutie</a:t>
            </a:r>
          </a:p>
          <a:p>
            <a:pPr marL="0" indent="0">
              <a:buNone/>
            </a:pPr>
            <a:r>
              <a:rPr lang="nl-NL" sz="2400" dirty="0"/>
              <a:t>9.2 Sociale ongelijkheid</a:t>
            </a:r>
          </a:p>
          <a:p>
            <a:pPr marL="0" indent="0">
              <a:buNone/>
            </a:pPr>
            <a:r>
              <a:rPr lang="nl-NL" sz="2400" dirty="0"/>
              <a:t>9.3 Theorie en ideologie</a:t>
            </a:r>
          </a:p>
          <a:p>
            <a:pPr marL="0" indent="0">
              <a:buNone/>
            </a:pPr>
            <a:r>
              <a:rPr lang="nl-NL" sz="2400" dirty="0"/>
              <a:t>9.4 Institutionalisering</a:t>
            </a:r>
          </a:p>
        </p:txBody>
      </p:sp>
    </p:spTree>
    <p:extLst>
      <p:ext uri="{BB962C8B-B14F-4D97-AF65-F5344CB8AC3E}">
        <p14:creationId xmlns:p14="http://schemas.microsoft.com/office/powerpoint/2010/main" val="2451894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Samenvatting…</a:t>
            </a:r>
          </a:p>
        </p:txBody>
      </p:sp>
      <p:sp>
        <p:nvSpPr>
          <p:cNvPr id="3" name="Tijdelijke aanduiding voor inhoud 2"/>
          <p:cNvSpPr>
            <a:spLocks noGrp="1"/>
          </p:cNvSpPr>
          <p:nvPr>
            <p:ph idx="1"/>
          </p:nvPr>
        </p:nvSpPr>
        <p:spPr>
          <a:xfrm>
            <a:off x="633845" y="1828801"/>
            <a:ext cx="7886700" cy="4678679"/>
          </a:xfrm>
        </p:spPr>
        <p:txBody>
          <a:bodyPr>
            <a:normAutofit fontScale="92500" lnSpcReduction="10000"/>
          </a:bodyPr>
          <a:lstStyle/>
          <a:p>
            <a:pPr marL="0" indent="0">
              <a:buNone/>
            </a:pPr>
            <a:r>
              <a:rPr lang="nl-NL" dirty="0"/>
              <a:t>9.3 Volgens sommige benaderingen kan sociale ongelijkheid leiden tot conflicten. Marx was het hier niet mee eens en vond dat arbeiders een revolutie moesten beginnen tegen de bezitters van kapitaalgoederen. Huntington was het er ook niet mee eens dat sociale ongelijkheid aan de basis lag van conflicten, maar zag wel dat sociale en culturele verschillen ook de oorzaak kunnen zijn van maatschappelijke conflicten. Ook de verschillende ideologieën hebben een eigen visie op sociale ongelijkheid.</a:t>
            </a:r>
          </a:p>
          <a:p>
            <a:pPr marL="0" indent="0">
              <a:buNone/>
            </a:pPr>
            <a:endParaRPr lang="nl-NL" sz="800" dirty="0"/>
          </a:p>
          <a:p>
            <a:pPr marL="0" indent="0">
              <a:buNone/>
            </a:pPr>
            <a:r>
              <a:rPr lang="nl-NL" dirty="0"/>
              <a:t>9.4 De sociale ongelijkheid in de samenleving heeft geleidt tot de wens voor politiek ingrijpen. Dit leidde tot het creëren van een verzorgingsstaat wat uiteindelijk heeft geleid tot institutionalisering. Als het gaat om institutionalisering dan gaat het om het proces waarbij sociale en politieke instituties worden vastgelegd in standaardgedragspatronen. Voorbeelden hier van zijn: het Kinderwetje of de Ongevallenwet. Hierbij gaat het om formele instituties, maar er bestaan ook informele instituties. Daarbij kan gedacht worden aan de regels en gewoontes bij een huwelijk of een overlijden. Instituties kunnen veranderen en zijn vaak uitingen van waarden die belangrijk zijn in een cultuur.</a:t>
            </a:r>
          </a:p>
        </p:txBody>
      </p:sp>
    </p:spTree>
    <p:extLst>
      <p:ext uri="{BB962C8B-B14F-4D97-AF65-F5344CB8AC3E}">
        <p14:creationId xmlns:p14="http://schemas.microsoft.com/office/powerpoint/2010/main" val="1954026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837" y="-185260"/>
            <a:ext cx="9365837" cy="6621230"/>
          </a:xfrm>
          <a:prstGeom prst="rect">
            <a:avLst/>
          </a:prstGeom>
        </p:spPr>
      </p:pic>
    </p:spTree>
    <p:extLst>
      <p:ext uri="{BB962C8B-B14F-4D97-AF65-F5344CB8AC3E}">
        <p14:creationId xmlns:p14="http://schemas.microsoft.com/office/powerpoint/2010/main" val="2757246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9.1 Industriële Revolutie </a:t>
            </a:r>
          </a:p>
        </p:txBody>
      </p:sp>
      <p:sp>
        <p:nvSpPr>
          <p:cNvPr id="3" name="Tijdelijke aanduiding voor inhoud 2"/>
          <p:cNvSpPr>
            <a:spLocks noGrp="1"/>
          </p:cNvSpPr>
          <p:nvPr>
            <p:ph idx="1"/>
          </p:nvPr>
        </p:nvSpPr>
        <p:spPr>
          <a:xfrm>
            <a:off x="441960" y="1828801"/>
            <a:ext cx="8549639" cy="4351337"/>
          </a:xfrm>
        </p:spPr>
        <p:txBody>
          <a:bodyPr/>
          <a:lstStyle/>
          <a:p>
            <a:pPr marL="0" indent="0">
              <a:buNone/>
            </a:pPr>
            <a:r>
              <a:rPr lang="nl-NL" sz="2400" b="1" dirty="0"/>
              <a:t>Industriële Revolutie</a:t>
            </a:r>
          </a:p>
          <a:p>
            <a:pPr marL="0" indent="0">
              <a:buNone/>
            </a:pPr>
            <a:r>
              <a:rPr lang="nl-NL" dirty="0"/>
              <a:t>	&gt; In de 19</a:t>
            </a:r>
            <a:r>
              <a:rPr lang="nl-NL" baseline="30000" dirty="0"/>
              <a:t>e</a:t>
            </a:r>
            <a:r>
              <a:rPr lang="nl-NL" dirty="0"/>
              <a:t> eeuw volgden technologische ontwikkelingen			   	zich heel snel op.</a:t>
            </a:r>
          </a:p>
          <a:p>
            <a:pPr marL="0" indent="0">
              <a:buNone/>
            </a:pPr>
            <a:endParaRPr lang="nl-NL" dirty="0"/>
          </a:p>
          <a:p>
            <a:pPr marL="0" indent="0">
              <a:buNone/>
            </a:pPr>
            <a:r>
              <a:rPr lang="nl-NL" dirty="0"/>
              <a:t>			-&gt; Stijging productiviteit landbouw (door innovatie)</a:t>
            </a:r>
          </a:p>
          <a:p>
            <a:pPr marL="0" indent="0">
              <a:buNone/>
            </a:pPr>
            <a:r>
              <a:rPr lang="nl-NL" dirty="0"/>
              <a:t>			-&gt; Meer voedsel waardoor bevolking toenam</a:t>
            </a:r>
          </a:p>
          <a:p>
            <a:pPr marL="0" indent="0">
              <a:buNone/>
            </a:pPr>
            <a:r>
              <a:rPr lang="nl-NL" dirty="0"/>
              <a:t>			-&gt; Minder werknemers nodig </a:t>
            </a:r>
            <a:r>
              <a:rPr lang="nl-NL" dirty="0" smtClean="0">
                <a:sym typeface="Wingdings" panose="05000000000000000000" pitchFamily="2" charset="2"/>
              </a:rPr>
              <a:t>-&gt;</a:t>
            </a:r>
            <a:r>
              <a:rPr lang="nl-NL" dirty="0" smtClean="0">
                <a:sym typeface="Wingdings" panose="05000000000000000000" pitchFamily="2" charset="2"/>
              </a:rPr>
              <a:t> </a:t>
            </a:r>
            <a:r>
              <a:rPr lang="nl-NL" dirty="0">
                <a:sym typeface="Wingdings" panose="05000000000000000000" pitchFamily="2" charset="2"/>
              </a:rPr>
              <a:t>werkloze arbeiders</a:t>
            </a:r>
          </a:p>
          <a:p>
            <a:pPr marL="0" indent="0">
              <a:buNone/>
            </a:pPr>
            <a:r>
              <a:rPr lang="nl-NL" dirty="0">
                <a:sym typeface="Wingdings" panose="05000000000000000000" pitchFamily="2" charset="2"/>
              </a:rPr>
              <a:t>			-&gt; Landarbeiders vonden een baan in de industriële sector</a:t>
            </a:r>
          </a:p>
          <a:p>
            <a:pPr marL="0" indent="0">
              <a:buNone/>
            </a:pPr>
            <a:r>
              <a:rPr lang="nl-NL" dirty="0">
                <a:sym typeface="Wingdings" panose="05000000000000000000" pitchFamily="2" charset="2"/>
              </a:rPr>
              <a:t>			-&gt; Productie en welvaart namen toe. </a:t>
            </a:r>
            <a:endParaRPr lang="nl-NL" dirty="0"/>
          </a:p>
        </p:txBody>
      </p:sp>
    </p:spTree>
    <p:extLst>
      <p:ext uri="{BB962C8B-B14F-4D97-AF65-F5344CB8AC3E}">
        <p14:creationId xmlns:p14="http://schemas.microsoft.com/office/powerpoint/2010/main" val="30163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9.1 Industriële Revolutie</a:t>
            </a:r>
          </a:p>
        </p:txBody>
      </p:sp>
      <p:sp>
        <p:nvSpPr>
          <p:cNvPr id="3" name="Tijdelijke aanduiding voor inhoud 2"/>
          <p:cNvSpPr>
            <a:spLocks noGrp="1"/>
          </p:cNvSpPr>
          <p:nvPr>
            <p:ph idx="1"/>
          </p:nvPr>
        </p:nvSpPr>
        <p:spPr/>
        <p:txBody>
          <a:bodyPr/>
          <a:lstStyle/>
          <a:p>
            <a:pPr>
              <a:buFont typeface="Courier New" panose="02070309020205020404" pitchFamily="49" charset="0"/>
              <a:buChar char="o"/>
            </a:pPr>
            <a:r>
              <a:rPr lang="nl-NL" dirty="0"/>
              <a:t> De Industriële Revolutie had grote gevolgen voor de gelijkheid in de samenleven.</a:t>
            </a:r>
          </a:p>
          <a:p>
            <a:pPr>
              <a:buFont typeface="Courier New" panose="02070309020205020404" pitchFamily="49" charset="0"/>
              <a:buChar char="o"/>
            </a:pPr>
            <a:endParaRPr lang="nl-NL" dirty="0"/>
          </a:p>
          <a:p>
            <a:pPr marL="0" indent="0">
              <a:buNone/>
            </a:pPr>
            <a:r>
              <a:rPr lang="nl-NL" dirty="0"/>
              <a:t>	&gt; Het leidde namelijk tot meer sociale ongelijkheid. </a:t>
            </a:r>
          </a:p>
          <a:p>
            <a:pPr>
              <a:buFont typeface="Courier New" panose="02070309020205020404" pitchFamily="49" charset="0"/>
              <a:buChar char="o"/>
            </a:pPr>
            <a:endParaRPr lang="nl-NL" dirty="0"/>
          </a:p>
          <a:p>
            <a:pPr>
              <a:buFont typeface="Courier New" panose="02070309020205020404" pitchFamily="49" charset="0"/>
              <a:buChar char="o"/>
            </a:pPr>
            <a:endParaRPr lang="nl-NL" dirty="0"/>
          </a:p>
          <a:p>
            <a:pPr>
              <a:buFont typeface="Courier New" panose="02070309020205020404" pitchFamily="49" charset="0"/>
              <a:buChar char="o"/>
            </a:pPr>
            <a:r>
              <a:rPr lang="nl-NL" dirty="0"/>
              <a:t> Lagerhuis: ‘Kinderen gaan aan het werk of kinderen gaan dood van de honger’.</a:t>
            </a:r>
          </a:p>
          <a:p>
            <a:pPr>
              <a:buFont typeface="Courier New" panose="02070309020205020404" pitchFamily="49" charset="0"/>
              <a:buChar char="o"/>
            </a:pPr>
            <a:endParaRPr lang="nl-NL" dirty="0"/>
          </a:p>
          <a:p>
            <a:pPr>
              <a:buFont typeface="Courier New" panose="02070309020205020404" pitchFamily="49" charset="0"/>
              <a:buChar char="o"/>
            </a:pPr>
            <a:endParaRPr lang="nl-NL" dirty="0"/>
          </a:p>
        </p:txBody>
      </p:sp>
    </p:spTree>
    <p:extLst>
      <p:ext uri="{BB962C8B-B14F-4D97-AF65-F5344CB8AC3E}">
        <p14:creationId xmlns:p14="http://schemas.microsoft.com/office/powerpoint/2010/main" val="305457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9.2 Sociale ongelijkheid</a:t>
            </a:r>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sz="2600" b="1" dirty="0"/>
              <a:t>Sociale ongelijkheid</a:t>
            </a:r>
          </a:p>
          <a:p>
            <a:pPr marL="0" indent="0">
              <a:buNone/>
            </a:pPr>
            <a:endParaRPr lang="nl-NL" sz="2400" b="1" dirty="0"/>
          </a:p>
          <a:p>
            <a:pPr marL="0" indent="0">
              <a:buNone/>
            </a:pPr>
            <a:r>
              <a:rPr lang="nl-NL" dirty="0"/>
              <a:t>Een standenmaatschappij veranderde naar een </a:t>
            </a:r>
            <a:r>
              <a:rPr lang="nl-NL" i="1" dirty="0"/>
              <a:t>klassenmaatschappij</a:t>
            </a:r>
          </a:p>
          <a:p>
            <a:pPr lvl="2">
              <a:buFontTx/>
              <a:buChar char="-"/>
            </a:pPr>
            <a:r>
              <a:rPr lang="nl-NL" sz="1800" i="1" dirty="0"/>
              <a:t>Het bezit van productiemiddelen werd allesbepalend</a:t>
            </a:r>
          </a:p>
          <a:p>
            <a:pPr marL="685800" lvl="2" indent="0">
              <a:buNone/>
            </a:pPr>
            <a:endParaRPr lang="nl-NL" i="1" dirty="0"/>
          </a:p>
          <a:p>
            <a:pPr>
              <a:buFontTx/>
              <a:buChar char="-"/>
            </a:pPr>
            <a:endParaRPr lang="nl-NL" dirty="0"/>
          </a:p>
          <a:p>
            <a:pPr marL="0" indent="0">
              <a:buNone/>
            </a:pPr>
            <a:r>
              <a:rPr lang="nl-NL" sz="2300" dirty="0"/>
              <a:t>Sociale ongelijkheid</a:t>
            </a:r>
          </a:p>
          <a:p>
            <a:pPr marL="0" indent="0">
              <a:buNone/>
            </a:pPr>
            <a:r>
              <a:rPr lang="nl-NL" sz="2000" dirty="0"/>
              <a:t>	1. </a:t>
            </a:r>
            <a:r>
              <a:rPr lang="nl-NL" sz="1900" dirty="0"/>
              <a:t>Verschillen tussen mensen kunnen aangeboren en niet-aangeboren 	     	     zijn</a:t>
            </a:r>
          </a:p>
          <a:p>
            <a:pPr marL="0" indent="0">
              <a:buNone/>
            </a:pPr>
            <a:r>
              <a:rPr lang="nl-NL" sz="1900" dirty="0"/>
              <a:t>	2. Verschillen hebben consequenties voor iemands maatschappelijke 		     positie	</a:t>
            </a:r>
          </a:p>
          <a:p>
            <a:pPr marL="0" indent="0">
              <a:buNone/>
            </a:pPr>
            <a:r>
              <a:rPr lang="nl-NL" sz="1900" dirty="0"/>
              <a:t>	3. Verschillen leiden tot</a:t>
            </a:r>
          </a:p>
          <a:p>
            <a:pPr marL="342900" lvl="1" indent="0">
              <a:buNone/>
            </a:pPr>
            <a:r>
              <a:rPr lang="nl-NL" sz="1900" dirty="0"/>
              <a:t>		- </a:t>
            </a:r>
            <a:r>
              <a:rPr lang="nl-NL" dirty="0"/>
              <a:t>Ongelijke verdeling van schaarse en hooggewaardeerde zaken</a:t>
            </a:r>
          </a:p>
          <a:p>
            <a:pPr marL="342900" lvl="1" indent="0">
              <a:buNone/>
            </a:pPr>
            <a:r>
              <a:rPr lang="nl-NL" dirty="0"/>
              <a:t>		- Ongelijke waardering</a:t>
            </a:r>
          </a:p>
          <a:p>
            <a:pPr marL="342900" lvl="1" indent="0">
              <a:buNone/>
            </a:pPr>
            <a:r>
              <a:rPr lang="nl-NL" dirty="0"/>
              <a:t>		- Ongelijke behandeling </a:t>
            </a:r>
          </a:p>
          <a:p>
            <a:pPr marL="342900" lvl="1" indent="0">
              <a:buNone/>
            </a:pPr>
            <a:endParaRPr lang="nl-NL" i="1" dirty="0"/>
          </a:p>
          <a:p>
            <a:pPr>
              <a:buFontTx/>
              <a:buChar char="-"/>
            </a:pPr>
            <a:endParaRPr lang="nl-NL" dirty="0"/>
          </a:p>
        </p:txBody>
      </p:sp>
    </p:spTree>
    <p:extLst>
      <p:ext uri="{BB962C8B-B14F-4D97-AF65-F5344CB8AC3E}">
        <p14:creationId xmlns:p14="http://schemas.microsoft.com/office/powerpoint/2010/main" val="158488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9.2 Sociale ongelijkheid</a:t>
            </a:r>
          </a:p>
        </p:txBody>
      </p:sp>
      <p:sp>
        <p:nvSpPr>
          <p:cNvPr id="3" name="Tijdelijke aanduiding voor inhoud 2"/>
          <p:cNvSpPr>
            <a:spLocks noGrp="1"/>
          </p:cNvSpPr>
          <p:nvPr>
            <p:ph idx="1"/>
          </p:nvPr>
        </p:nvSpPr>
        <p:spPr>
          <a:xfrm>
            <a:off x="633845" y="1869143"/>
            <a:ext cx="7886700" cy="4351337"/>
          </a:xfrm>
        </p:spPr>
        <p:txBody>
          <a:bodyPr>
            <a:normAutofit/>
          </a:bodyPr>
          <a:lstStyle/>
          <a:p>
            <a:pPr marL="0" indent="0">
              <a:buNone/>
            </a:pPr>
            <a:r>
              <a:rPr lang="nl-NL" i="1" dirty="0"/>
              <a:t>1. Verschillen tussen mensen kunnen aangeboren en niet-aangeboren zijn</a:t>
            </a:r>
          </a:p>
          <a:p>
            <a:pPr marL="0" indent="0">
              <a:buNone/>
            </a:pPr>
            <a:r>
              <a:rPr lang="nl-NL" dirty="0"/>
              <a:t> </a:t>
            </a:r>
          </a:p>
          <a:p>
            <a:pPr marL="0" indent="0">
              <a:buNone/>
            </a:pPr>
            <a:r>
              <a:rPr lang="nl-NL" dirty="0"/>
              <a:t>- Voorbeelden aangeboren verschillen: </a:t>
            </a:r>
          </a:p>
          <a:p>
            <a:pPr marL="0" indent="0">
              <a:buNone/>
            </a:pPr>
            <a:r>
              <a:rPr lang="nl-NL" dirty="0"/>
              <a:t>			geslacht, huidskleur en handicap</a:t>
            </a:r>
          </a:p>
          <a:p>
            <a:pPr marL="0" indent="0">
              <a:buNone/>
            </a:pPr>
            <a:endParaRPr lang="nl-NL" dirty="0"/>
          </a:p>
          <a:p>
            <a:pPr marL="0" indent="0">
              <a:buNone/>
            </a:pPr>
            <a:r>
              <a:rPr lang="nl-NL" dirty="0"/>
              <a:t>- Voorbeelden niet-aangeboren verschillen:</a:t>
            </a:r>
          </a:p>
          <a:p>
            <a:pPr marL="0" indent="0">
              <a:buNone/>
            </a:pPr>
            <a:r>
              <a:rPr lang="nl-NL" dirty="0"/>
              <a:t>			werk, plaats waar je woont.</a:t>
            </a:r>
          </a:p>
          <a:p>
            <a:pPr marL="0" indent="0">
              <a:buNone/>
            </a:pPr>
            <a:endParaRPr lang="nl-NL" dirty="0"/>
          </a:p>
          <a:p>
            <a:pPr marL="0" indent="0">
              <a:buNone/>
            </a:pPr>
            <a:r>
              <a:rPr lang="nl-NL" dirty="0"/>
              <a:t> </a:t>
            </a:r>
            <a:r>
              <a:rPr lang="nl-NL" dirty="0">
                <a:sym typeface="Wingdings" panose="05000000000000000000" pitchFamily="2" charset="2"/>
              </a:rPr>
              <a:t> </a:t>
            </a:r>
            <a:r>
              <a:rPr lang="nl-NL" dirty="0"/>
              <a:t>Vraag: Waar valt intelligentie onder? </a:t>
            </a:r>
          </a:p>
        </p:txBody>
      </p:sp>
    </p:spTree>
    <p:extLst>
      <p:ext uri="{BB962C8B-B14F-4D97-AF65-F5344CB8AC3E}">
        <p14:creationId xmlns:p14="http://schemas.microsoft.com/office/powerpoint/2010/main" val="247044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4221" y="285078"/>
            <a:ext cx="7407496" cy="1325562"/>
          </a:xfrm>
        </p:spPr>
        <p:txBody>
          <a:bodyPr/>
          <a:lstStyle/>
          <a:p>
            <a:r>
              <a:rPr lang="nl-NL" dirty="0">
                <a:solidFill>
                  <a:schemeClr val="bg1">
                    <a:lumMod val="95000"/>
                  </a:schemeClr>
                </a:solidFill>
              </a:rPr>
              <a:t>9.2 Sociale ongelijkheid</a:t>
            </a:r>
          </a:p>
        </p:txBody>
      </p:sp>
      <p:sp>
        <p:nvSpPr>
          <p:cNvPr id="3" name="Tijdelijke aanduiding voor inhoud 2"/>
          <p:cNvSpPr>
            <a:spLocks noGrp="1"/>
          </p:cNvSpPr>
          <p:nvPr>
            <p:ph idx="1"/>
          </p:nvPr>
        </p:nvSpPr>
        <p:spPr/>
        <p:txBody>
          <a:bodyPr>
            <a:normAutofit/>
          </a:bodyPr>
          <a:lstStyle/>
          <a:p>
            <a:pPr marL="0" indent="0">
              <a:buNone/>
            </a:pPr>
            <a:r>
              <a:rPr lang="nl-NL" sz="2400" i="1" dirty="0"/>
              <a:t>2. Verschillen hebben consequenties voor iemand maatschappelijke positie	</a:t>
            </a:r>
          </a:p>
          <a:p>
            <a:pPr marL="0" indent="0">
              <a:buNone/>
            </a:pPr>
            <a:endParaRPr lang="nl-NL" sz="2400" dirty="0"/>
          </a:p>
          <a:p>
            <a:pPr marL="0" indent="0">
              <a:buNone/>
            </a:pPr>
            <a:r>
              <a:rPr lang="nl-NL" sz="2400" dirty="0"/>
              <a:t>Voorbeelden:</a:t>
            </a:r>
          </a:p>
          <a:p>
            <a:pPr marL="0" indent="0">
              <a:buNone/>
            </a:pPr>
            <a:r>
              <a:rPr lang="nl-NL" sz="2400" dirty="0"/>
              <a:t>	- Mannen krijgen over het algemeen meer betaald dan 		  vrouwen</a:t>
            </a:r>
          </a:p>
          <a:p>
            <a:pPr marL="0" indent="0">
              <a:buNone/>
            </a:pPr>
            <a:r>
              <a:rPr lang="nl-NL" sz="2400" dirty="0"/>
              <a:t>	- Voor ouderen is het vaak moeilijker om een baan te 	   	  vinden dan voor jongeren </a:t>
            </a:r>
          </a:p>
          <a:p>
            <a:pPr marL="0" indent="0">
              <a:buNone/>
            </a:pPr>
            <a:r>
              <a:rPr lang="nl-NL" sz="2400" dirty="0" smtClean="0"/>
              <a:t>-&gt; </a:t>
            </a:r>
            <a:r>
              <a:rPr lang="nl-NL" sz="2400" dirty="0" smtClean="0">
                <a:hlinkClick r:id="rId2"/>
              </a:rPr>
              <a:t>Actueel</a:t>
            </a:r>
            <a:endParaRPr lang="nl-NL" sz="2400" dirty="0"/>
          </a:p>
        </p:txBody>
      </p:sp>
    </p:spTree>
    <p:extLst>
      <p:ext uri="{BB962C8B-B14F-4D97-AF65-F5344CB8AC3E}">
        <p14:creationId xmlns:p14="http://schemas.microsoft.com/office/powerpoint/2010/main" val="44576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9.2 Sociale ongelijkheid </a:t>
            </a:r>
          </a:p>
        </p:txBody>
      </p:sp>
      <p:sp>
        <p:nvSpPr>
          <p:cNvPr id="3" name="Tijdelijke aanduiding voor inhoud 2"/>
          <p:cNvSpPr>
            <a:spLocks noGrp="1"/>
          </p:cNvSpPr>
          <p:nvPr>
            <p:ph idx="1"/>
          </p:nvPr>
        </p:nvSpPr>
        <p:spPr/>
        <p:txBody>
          <a:bodyPr>
            <a:normAutofit/>
          </a:bodyPr>
          <a:lstStyle/>
          <a:p>
            <a:pPr marL="0" indent="0">
              <a:buNone/>
            </a:pPr>
            <a:r>
              <a:rPr lang="nl-NL" i="1" dirty="0"/>
              <a:t>3. Verschillen leiden tot: on</a:t>
            </a:r>
            <a:r>
              <a:rPr lang="nl-NL" sz="2100" i="1" dirty="0"/>
              <a:t>gelijke verdeling van schaarse en hooggewaardeerde zaken, ongelijke waardering of ongelijke behandeling </a:t>
            </a:r>
          </a:p>
          <a:p>
            <a:pPr marL="0" indent="0">
              <a:buNone/>
            </a:pPr>
            <a:endParaRPr lang="nl-NL" sz="1800" dirty="0"/>
          </a:p>
          <a:p>
            <a:pPr marL="0" indent="0">
              <a:buNone/>
            </a:pPr>
            <a:r>
              <a:rPr lang="nl-NL" sz="2000" dirty="0"/>
              <a:t>Voorbeelden:</a:t>
            </a:r>
          </a:p>
          <a:p>
            <a:pPr>
              <a:buFontTx/>
              <a:buChar char="-"/>
            </a:pPr>
            <a:r>
              <a:rPr lang="nl-NL" sz="1800" dirty="0"/>
              <a:t>Ongelijke machtsverdeling: mensen met meer macht hebben meer hulpbronnen zoals geld en connecties.</a:t>
            </a:r>
          </a:p>
          <a:p>
            <a:pPr>
              <a:buFontTx/>
              <a:buChar char="-"/>
            </a:pPr>
            <a:r>
              <a:rPr lang="nl-NL" sz="1800" dirty="0"/>
              <a:t>Ongelijke verdeling van bezit (schaarse en hooggewaardeerde zaken): verschillen in kennis en vermogen (geld)</a:t>
            </a:r>
          </a:p>
          <a:p>
            <a:pPr>
              <a:buFontTx/>
              <a:buChar char="-"/>
            </a:pPr>
            <a:r>
              <a:rPr lang="nl-NL" sz="1800" dirty="0"/>
              <a:t>Mensen met een hogere status worden anders behandeld dan mensen met een lagere status (minder luxe)</a:t>
            </a:r>
          </a:p>
        </p:txBody>
      </p:sp>
    </p:spTree>
    <p:extLst>
      <p:ext uri="{BB962C8B-B14F-4D97-AF65-F5344CB8AC3E}">
        <p14:creationId xmlns:p14="http://schemas.microsoft.com/office/powerpoint/2010/main" val="80307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9.2 Sociale ongelijkheid</a:t>
            </a:r>
          </a:p>
        </p:txBody>
      </p:sp>
      <p:sp>
        <p:nvSpPr>
          <p:cNvPr id="3" name="Tijdelijke aanduiding voor inhoud 2"/>
          <p:cNvSpPr>
            <a:spLocks noGrp="1"/>
          </p:cNvSpPr>
          <p:nvPr>
            <p:ph idx="1"/>
          </p:nvPr>
        </p:nvSpPr>
        <p:spPr/>
        <p:txBody>
          <a:bodyPr>
            <a:normAutofit/>
          </a:bodyPr>
          <a:lstStyle/>
          <a:p>
            <a:pPr marL="0" indent="0">
              <a:buNone/>
            </a:pPr>
            <a:r>
              <a:rPr lang="nl-NL" sz="2400" b="1" dirty="0"/>
              <a:t>Maatschappelijke ladder</a:t>
            </a:r>
          </a:p>
          <a:p>
            <a:pPr marL="0" indent="0">
              <a:buNone/>
            </a:pPr>
            <a:endParaRPr lang="nl-NL" dirty="0"/>
          </a:p>
          <a:p>
            <a:pPr marL="0" indent="0">
              <a:buNone/>
            </a:pPr>
            <a:r>
              <a:rPr lang="nl-NL" dirty="0"/>
              <a:t>Sociale stratificatie; </a:t>
            </a:r>
            <a:r>
              <a:rPr lang="nl-NL" sz="1800" dirty="0"/>
              <a:t>de verdeling van de maatschappij in groepen waartussen sociale ongelijkheid bestaat.  </a:t>
            </a:r>
          </a:p>
          <a:p>
            <a:pPr marL="0" indent="0">
              <a:buNone/>
            </a:pPr>
            <a:r>
              <a:rPr lang="nl-NL" sz="1800" dirty="0"/>
              <a:t>		&gt; </a:t>
            </a:r>
            <a:r>
              <a:rPr lang="nl-NL" sz="2000" dirty="0"/>
              <a:t>Sociale lagen</a:t>
            </a:r>
          </a:p>
          <a:p>
            <a:pPr marL="0" indent="0">
              <a:buNone/>
            </a:pPr>
            <a:r>
              <a:rPr lang="nl-NL" sz="1800" dirty="0"/>
              <a:t/>
            </a:r>
            <a:br>
              <a:rPr lang="nl-NL" sz="1800" dirty="0"/>
            </a:br>
            <a:r>
              <a:rPr lang="nl-NL" dirty="0"/>
              <a:t>Wanneer de sociale lagen boven elkaar worden geplaatst ontstaat de </a:t>
            </a:r>
            <a:r>
              <a:rPr lang="nl-NL" i="1" dirty="0"/>
              <a:t>maatschappelijke ladder </a:t>
            </a:r>
            <a:r>
              <a:rPr lang="nl-NL" sz="1800" dirty="0"/>
              <a:t>(mensen met meer bezit, status, of macht staan hoger dan anderen)</a:t>
            </a:r>
          </a:p>
          <a:p>
            <a:pPr marL="0" indent="0">
              <a:buNone/>
            </a:pPr>
            <a:endParaRPr lang="nl-NL" sz="1800" dirty="0"/>
          </a:p>
          <a:p>
            <a:pPr marL="0" indent="0">
              <a:buNone/>
            </a:pPr>
            <a:r>
              <a:rPr lang="nl-NL" i="1" dirty="0"/>
              <a:t>		</a:t>
            </a:r>
            <a:r>
              <a:rPr lang="nl-NL" sz="1800" dirty="0" smtClean="0"/>
              <a:t>&gt;</a:t>
            </a:r>
            <a:r>
              <a:rPr lang="nl-NL" i="1" dirty="0" smtClean="0"/>
              <a:t> </a:t>
            </a:r>
            <a:r>
              <a:rPr lang="nl-NL" dirty="0"/>
              <a:t>‘Beroepsprestigeladder’</a:t>
            </a:r>
          </a:p>
          <a:p>
            <a:pPr marL="0" indent="0">
              <a:buNone/>
            </a:pPr>
            <a:endParaRPr lang="nl-NL" i="1" dirty="0"/>
          </a:p>
        </p:txBody>
      </p:sp>
    </p:spTree>
    <p:extLst>
      <p:ext uri="{BB962C8B-B14F-4D97-AF65-F5344CB8AC3E}">
        <p14:creationId xmlns:p14="http://schemas.microsoft.com/office/powerpoint/2010/main" val="1818729715"/>
      </p:ext>
    </p:extLst>
  </p:cSld>
  <p:clrMapOvr>
    <a:masterClrMapping/>
  </p:clrMapOvr>
</p:sld>
</file>

<file path=ppt/theme/theme1.xml><?xml version="1.0" encoding="utf-8"?>
<a:theme xmlns:a="http://schemas.openxmlformats.org/drawingml/2006/main" name="HDOfficeLightV0">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1018</TotalTime>
  <Words>999</Words>
  <Application>Microsoft Office PowerPoint</Application>
  <PresentationFormat>Diavoorstelling (4:3)</PresentationFormat>
  <Paragraphs>191</Paragraphs>
  <Slides>21</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21</vt:i4>
      </vt:variant>
    </vt:vector>
  </HeadingPairs>
  <TitlesOfParts>
    <vt:vector size="27" baseType="lpstr">
      <vt:lpstr>Calibri</vt:lpstr>
      <vt:lpstr>Calibri Light</vt:lpstr>
      <vt:lpstr>Courier New</vt:lpstr>
      <vt:lpstr>Wingdings</vt:lpstr>
      <vt:lpstr>Wingdings 2</vt:lpstr>
      <vt:lpstr>HDOfficeLightV0</vt:lpstr>
      <vt:lpstr>Sociale veranderingen in het verhoudingsvraagstuk</vt:lpstr>
      <vt:lpstr>Paragrafen</vt:lpstr>
      <vt:lpstr>9.1 Industriële Revolutie </vt:lpstr>
      <vt:lpstr>9.1 Industriële Revolutie</vt:lpstr>
      <vt:lpstr>9.2 Sociale ongelijkheid</vt:lpstr>
      <vt:lpstr>9.2 Sociale ongelijkheid</vt:lpstr>
      <vt:lpstr>9.2 Sociale ongelijkheid</vt:lpstr>
      <vt:lpstr>9.2 Sociale ongelijkheid </vt:lpstr>
      <vt:lpstr>9.2 Sociale ongelijkheid</vt:lpstr>
      <vt:lpstr>9.2 Sociale ongelijkheid</vt:lpstr>
      <vt:lpstr>9.2 Sociale ongelijkheid</vt:lpstr>
      <vt:lpstr>9.3 Theorie en ideologie </vt:lpstr>
      <vt:lpstr>9.3 Theorie en ideologie</vt:lpstr>
      <vt:lpstr>9.3 Theorie en ideologie</vt:lpstr>
      <vt:lpstr>9.4 Institutionalisering </vt:lpstr>
      <vt:lpstr>9.4 Institutionalisering</vt:lpstr>
      <vt:lpstr>9.4 Institutionalisering</vt:lpstr>
      <vt:lpstr>9.4 Institutionalisering</vt:lpstr>
      <vt:lpstr>Tot slot een samenvatting..</vt:lpstr>
      <vt:lpstr>Samenvatting…</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samenleving en ik</dc:title>
  <dc:creator>User</dc:creator>
  <cp:lastModifiedBy>M.C. Veldman</cp:lastModifiedBy>
  <cp:revision>67</cp:revision>
  <cp:lastPrinted>2017-07-06T06:36:43Z</cp:lastPrinted>
  <dcterms:created xsi:type="dcterms:W3CDTF">2017-07-05T17:25:16Z</dcterms:created>
  <dcterms:modified xsi:type="dcterms:W3CDTF">2018-04-24T13:01:43Z</dcterms:modified>
</cp:coreProperties>
</file>