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6" r:id="rId5"/>
    <p:sldId id="260" r:id="rId6"/>
    <p:sldId id="259" r:id="rId7"/>
    <p:sldId id="264" r:id="rId8"/>
    <p:sldId id="268" r:id="rId9"/>
    <p:sldId id="261" r:id="rId10"/>
    <p:sldId id="265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82404" autoAdjust="0"/>
  </p:normalViewPr>
  <p:slideViewPr>
    <p:cSldViewPr snapToGrid="0">
      <p:cViewPr varScale="1">
        <p:scale>
          <a:sx n="94" d="100"/>
          <a:sy n="94" d="100"/>
        </p:scale>
        <p:origin x="3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61FA4-5E11-4CB1-9239-C06B946CF52F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138D-CE2F-436B-9055-B4BAEDA0D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2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ECF5-C53F-4B95-A9BD-6FC71E3DE139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3478-317E-402C-A70A-952BBB0FA0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4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https://www.hln.be/nieuws/buitenland/egypte-verstrengt-straffen-voor-homo-s-en-ook-in-deze-landen-is-homoseksualiteit-strafbaar~a81104b7/?referer=https%3A%2F%2Fwww.google.nl%2F &gt; Artikel uit november 2017.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47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88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/>
              <a:t>Veranderende functie</a:t>
            </a:r>
          </a:p>
          <a:p>
            <a:pPr marL="228600" indent="-228600">
              <a:buAutoNum type="arabicPeriod"/>
            </a:pPr>
            <a:r>
              <a:rPr lang="nl-NL" dirty="0"/>
              <a:t>Bindende functie</a:t>
            </a:r>
          </a:p>
          <a:p>
            <a:pPr marL="228600" indent="-228600">
              <a:buAutoNum type="arabicPeriod"/>
            </a:pPr>
            <a:r>
              <a:rPr lang="nl-NL" dirty="0"/>
              <a:t>Gedragsregulerende functie</a:t>
            </a:r>
          </a:p>
          <a:p>
            <a:pPr marL="228600" indent="-228600">
              <a:buAutoNum type="arabicPeriod"/>
            </a:pPr>
            <a:r>
              <a:rPr lang="nl-NL" dirty="0"/>
              <a:t>Continuerende functie</a:t>
            </a:r>
          </a:p>
          <a:p>
            <a:pPr marL="228600" indent="-228600">
              <a:buAutoNum type="arabicPeriod"/>
            </a:pPr>
            <a:r>
              <a:rPr lang="nl-NL" dirty="0"/>
              <a:t>Identificerende functie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0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57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27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36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62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3478-317E-402C-A70A-952BBB0FA02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04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60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8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23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4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2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04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2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3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79CFE-4931-4CD0-B740-E3DF17EC4D7C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F0B8-7E3B-4D65-BCB5-C6B7BB4E1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AzIve-L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LyWBU00Be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Vormingsvraagstuk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HAVO ~ Deel 2 ~ H12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533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12.3 Ontwikkelingen samenlevingsvormen</a:t>
            </a:r>
            <a:endParaRPr lang="nl-NL" sz="3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0" cy="48553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b="1" dirty="0"/>
              <a:t>Zestiger jaren tot en met de tachtiger jaren</a:t>
            </a:r>
            <a:endParaRPr lang="nl-NL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/>
              <a:t>Socialisatoren: rol kerk kleiner (secularisering), peergroup, onderwijs, media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NL" dirty="0"/>
              <a:t>Rol onderwijs groter: meer tijd op school, maatschappij verwacht meer opvoedingstaken van school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/>
              <a:t>Ontzuiling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/>
              <a:t> Vrouwenemancipatie &gt; sociale gelijkheid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Verandering in cultuur	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nl-NL" dirty="0">
                <a:sym typeface="Wingdings" panose="05000000000000000000" pitchFamily="2" charset="2"/>
              </a:rPr>
              <a:t>- VB: ongehuwd samenwonen, meer echtscheidingen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Echtscheiding opgenomen in wet  institutionalisering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Komst van immigranten  multiculturele samenleving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427962D-1B39-493B-9CD2-F193BB34C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54" y="3313218"/>
            <a:ext cx="2438400" cy="162458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B271AB-B5B1-40CB-8603-3E085CE80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t="7694" r="2816" b="5053"/>
          <a:stretch/>
        </p:blipFill>
        <p:spPr>
          <a:xfrm>
            <a:off x="6929372" y="5133641"/>
            <a:ext cx="2060082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2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12.3 Ontwikkelingen samenlevingsvormen</a:t>
            </a:r>
            <a:endParaRPr lang="nl-NL" sz="3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528175"/>
            <a:ext cx="7886700" cy="523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Na de tachtiger jaren</a:t>
            </a:r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r>
              <a:rPr lang="nl-NL" dirty="0"/>
              <a:t>Kostwinnersgezin &amp; moderne gezin</a:t>
            </a:r>
          </a:p>
          <a:p>
            <a:pPr lvl="7">
              <a:buFontTx/>
              <a:buChar char="-"/>
            </a:pPr>
            <a:r>
              <a:rPr lang="nl-NL" sz="1800" dirty="0"/>
              <a:t>Egalitair &amp; geïndividualiseerd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6DD39E-C487-4EA9-B1EE-C35F5936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96778"/>
            <a:ext cx="7620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12.3 Ontwikkelingen samenlevingsvormen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455" y="1691322"/>
            <a:ext cx="788670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Na tachtig jaren</a:t>
            </a:r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r>
              <a:rPr lang="nl-NL" dirty="0"/>
              <a:t>Proces van individualisering ontwikkelt verder </a:t>
            </a:r>
          </a:p>
          <a:p>
            <a:pPr>
              <a:buFontTx/>
              <a:buChar char="-"/>
            </a:pPr>
            <a:r>
              <a:rPr lang="nl-NL" dirty="0"/>
              <a:t>Socialisatoren: onderwijs &amp; media</a:t>
            </a:r>
          </a:p>
          <a:p>
            <a:pPr>
              <a:buFontTx/>
              <a:buChar char="-"/>
            </a:pPr>
            <a:r>
              <a:rPr lang="nl-NL" dirty="0"/>
              <a:t>Contacten worden via sociale media gelegd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Veranderingen:</a:t>
            </a:r>
          </a:p>
          <a:p>
            <a:pPr lvl="1">
              <a:buFontTx/>
              <a:buChar char="-"/>
            </a:pPr>
            <a:r>
              <a:rPr lang="nl-NL" dirty="0"/>
              <a:t>Samenlevingscontracten</a:t>
            </a:r>
          </a:p>
          <a:p>
            <a:pPr lvl="1">
              <a:buFontTx/>
              <a:buChar char="-"/>
            </a:pPr>
            <a:r>
              <a:rPr lang="nl-NL" dirty="0"/>
              <a:t>Twee mensen van zelfde geslacht mogen trouwen</a:t>
            </a:r>
          </a:p>
          <a:p>
            <a:pPr lvl="1">
              <a:buFontTx/>
              <a:buChar char="-"/>
            </a:pPr>
            <a:r>
              <a:rPr lang="nl-NL" dirty="0"/>
              <a:t>Twee vrouwen kunnen gezag over een kind krijgen			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2100" dirty="0">
                <a:sym typeface="Wingdings" panose="05000000000000000000" pitchFamily="2" charset="2"/>
              </a:rPr>
              <a:t>Voorbeelden van institutionalisering van samenlevingsvormen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Multiculturele samenleving blijft </a:t>
            </a:r>
          </a:p>
          <a:p>
            <a:pPr marL="342900" lvl="1" indent="0">
              <a:buNone/>
            </a:pPr>
            <a:endParaRPr lang="nl-NL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17DCFF-D531-4059-B7CF-A3C3DE73D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63" y="2196921"/>
            <a:ext cx="2905796" cy="19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12.4 Politiek en overheidsbeleid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815922"/>
            <a:ext cx="7886700" cy="4351337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Ideologieën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2A4C5D-5334-489B-9A23-8842BDEC0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217"/>
            <a:ext cx="9144000" cy="32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12.4 Politiek en overheidsbeleid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455" y="1691322"/>
            <a:ext cx="7886700" cy="50700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Overheidsbeleid</a:t>
            </a:r>
            <a:endParaRPr lang="nl-NL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dirty="0"/>
              <a:t>Nederlandse overheid is terughoudend op het gebied van opvoeding (oorzaak: verzuiling)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dirty="0"/>
              <a:t>Wettelijke plichten vanuit overheid: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/>
              <a:t>Tot het 21</a:t>
            </a:r>
            <a:r>
              <a:rPr lang="nl-NL" baseline="30000" dirty="0"/>
              <a:t>e</a:t>
            </a:r>
            <a:r>
              <a:rPr lang="nl-NL" dirty="0"/>
              <a:t> jaar moeten ouders zorgen voor hun kind, ook na echtscheiding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/>
              <a:t>Overheid heeft randvoorwaarden om voor iedereen financieel mogelijk te maken kinderen te krijgen</a:t>
            </a:r>
          </a:p>
          <a:p>
            <a:pPr marL="3429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61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12.4 Politiek en overheidsbeleid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691322"/>
            <a:ext cx="7886700" cy="43513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Overheidsbeleid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dirty="0"/>
              <a:t>Vrijheid van onderwijs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/>
              <a:t>Overheid financiert onderwijs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/>
              <a:t>Scholen mogen zelfinvulling geven aan pedagogische, didactische, religieuze en algemene vorming van leerlingen.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dirty="0"/>
              <a:t>In de zestiger en zeventiger jaren </a:t>
            </a:r>
            <a:r>
              <a:rPr lang="nl-NL" dirty="0">
                <a:sym typeface="Wingdings" panose="05000000000000000000" pitchFamily="2" charset="2"/>
              </a:rPr>
              <a:t> welvaart nam toe  vrouwen gingen werken, omdat ze nodig waren en vanwege emancipatie.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Impliciet gezinsbeleid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VB: seksuele voorlichting</a:t>
            </a:r>
          </a:p>
        </p:txBody>
      </p:sp>
    </p:spTree>
    <p:extLst>
      <p:ext uri="{BB962C8B-B14F-4D97-AF65-F5344CB8AC3E}">
        <p14:creationId xmlns:p14="http://schemas.microsoft.com/office/powerpoint/2010/main" val="135333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12.4 Politiek en overheidsbeleid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691321"/>
            <a:ext cx="5391035" cy="50727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>
                <a:sym typeface="Wingdings" panose="05000000000000000000" pitchFamily="2" charset="2"/>
              </a:rPr>
              <a:t>Overheidsbeleid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Jaren negentiger meer belangstelling gezinsbeleid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Meer aandacht financiële positie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Ondersteuning waar nodig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Aandacht voor combinatie werk &amp; gezinsleven</a:t>
            </a:r>
            <a:endParaRPr lang="nl-NL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dirty="0"/>
              <a:t>Laatste jaren veranderingen: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/>
              <a:t>Discussie vaderschapsverlof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l-NL" dirty="0"/>
              <a:t>Adviesrapport ‘vechtscheidingen’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8A28E8-0146-43EA-B9CF-CA5F6A305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55" y="3429000"/>
            <a:ext cx="1933085" cy="29106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0DFE7CD-5580-4E9F-9E2B-24C069C9B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20" y="1493288"/>
            <a:ext cx="2865120" cy="18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Interessante filmpjes passend bij H12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554162"/>
            <a:ext cx="8317230" cy="516667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Verzuiling (en ontzuiling): 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https://www.youtube.com/watch?v=4ZAzIve-LtY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Vrijheid van onderwijs (tot 0:58, daarna wordt het een eigen mening)</a:t>
            </a:r>
          </a:p>
          <a:p>
            <a:pPr marL="0" indent="0">
              <a:buNone/>
            </a:pPr>
            <a:r>
              <a:rPr lang="nl-NL" dirty="0">
                <a:hlinkClick r:id="rId4"/>
              </a:rPr>
              <a:t>https://www.youtube.com/watch?v=LLyWBU00Be4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3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37" y="-185260"/>
            <a:ext cx="9365837" cy="66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4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Paragrafen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12.1 Context: samenlevingsvormen in de wereld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2400" dirty="0"/>
              <a:t>12.2 Analyse: functies van socialisatie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2400" dirty="0"/>
              <a:t>12.3 Ontwikkelingen samenlevingsvormen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2400" dirty="0"/>
              <a:t>12.4 Politiek en overheidsbeleid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89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845" y="447005"/>
            <a:ext cx="6745749" cy="132556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>
                    <a:lumMod val="95000"/>
                  </a:schemeClr>
                </a:solidFill>
              </a:rPr>
              <a:t>12.1 Context: samenlevingsvormen in de wereld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4309" y="1651017"/>
            <a:ext cx="5942971" cy="4759978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nl-NL" sz="2100" dirty="0"/>
          </a:p>
          <a:p>
            <a:pPr marL="342900" lvl="1" indent="0">
              <a:buNone/>
            </a:pPr>
            <a:r>
              <a:rPr lang="nl-NL" sz="2100" dirty="0"/>
              <a:t>Samenlevingsvormen verschillen per cultuur en in de tijd.</a:t>
            </a:r>
          </a:p>
          <a:p>
            <a:pPr marL="342900" lvl="1" indent="0">
              <a:buNone/>
            </a:pPr>
            <a:endParaRPr lang="nl-NL" sz="800" dirty="0"/>
          </a:p>
          <a:p>
            <a:pPr marL="342900" lvl="1" indent="0">
              <a:buNone/>
            </a:pPr>
            <a:r>
              <a:rPr lang="nl-NL" sz="2100" dirty="0"/>
              <a:t>Voorbeelden:</a:t>
            </a:r>
          </a:p>
          <a:p>
            <a:pPr marL="342900" lvl="1" indent="0">
              <a:buNone/>
            </a:pPr>
            <a:endParaRPr lang="nl-NL" sz="800" dirty="0"/>
          </a:p>
          <a:p>
            <a:pPr lvl="1">
              <a:buFontTx/>
              <a:buChar char="-"/>
            </a:pPr>
            <a:r>
              <a:rPr lang="nl-NL" sz="2100" dirty="0"/>
              <a:t>Over het algemeen wordt in Nederland tegen 1 à 2 personen ‘vader’ gezegd, terwijl in Haïti kinderen meerdere vaders hebben. Alle ooms worden daar namelijk ook ‘vader’ genoemd.</a:t>
            </a:r>
          </a:p>
          <a:p>
            <a:pPr lvl="1">
              <a:buFontTx/>
              <a:buChar char="-"/>
            </a:pPr>
            <a:endParaRPr lang="nl-NL" sz="800" dirty="0"/>
          </a:p>
          <a:p>
            <a:pPr lvl="1">
              <a:buFontTx/>
              <a:buChar char="-"/>
            </a:pPr>
            <a:r>
              <a:rPr lang="nl-NL" sz="2100" dirty="0"/>
              <a:t>Sinds 1791 is homoseksualiteit in Nederland niet meer strafbaar. Dit geldt niet voor alle landen zo staat in verschillende landen nog een zware straf of zelfs de doodstraf op homoseksualiteit.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21F37C-C78A-4031-BDE3-20278FBB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0" y="2894584"/>
            <a:ext cx="2878191" cy="19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12.2 Analyse: functie van socialisatie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Mensen worden gevormd door verschillende aspecten.</a:t>
            </a:r>
          </a:p>
          <a:p>
            <a:pPr marL="0" indent="0">
              <a:buNone/>
            </a:pPr>
            <a:r>
              <a:rPr lang="nl-NL" dirty="0"/>
              <a:t>Een aantal voorbeelden zijn:				</a:t>
            </a:r>
          </a:p>
          <a:p>
            <a:pPr>
              <a:buFontTx/>
              <a:buChar char="-"/>
            </a:pPr>
            <a:r>
              <a:rPr lang="nl-NL" dirty="0"/>
              <a:t>Het gezin waarin je opgroeit</a:t>
            </a:r>
          </a:p>
          <a:p>
            <a:pPr>
              <a:buFontTx/>
              <a:buChar char="-"/>
            </a:pPr>
            <a:r>
              <a:rPr lang="nl-NL" dirty="0"/>
              <a:t>De plaats</a:t>
            </a:r>
          </a:p>
          <a:p>
            <a:pPr>
              <a:buFontTx/>
              <a:buChar char="-"/>
            </a:pPr>
            <a:r>
              <a:rPr lang="nl-NL" dirty="0"/>
              <a:t>De tijdsperiode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Er bestaan 5 functies voor socialisaties:</a:t>
            </a:r>
          </a:p>
          <a:p>
            <a:pPr marL="342900" indent="-342900">
              <a:buAutoNum type="arabicPeriod"/>
            </a:pPr>
            <a:r>
              <a:rPr lang="nl-NL" dirty="0"/>
              <a:t>Het continueren van de cultuur in de samenleving</a:t>
            </a:r>
          </a:p>
          <a:p>
            <a:pPr marL="342900" indent="-342900">
              <a:buAutoNum type="arabicPeriod"/>
            </a:pPr>
            <a:r>
              <a:rPr lang="nl-NL" dirty="0"/>
              <a:t>Het veranderen van de cultuur in de samenleving</a:t>
            </a:r>
          </a:p>
          <a:p>
            <a:pPr marL="342900" indent="-342900">
              <a:buAutoNum type="arabicPeriod"/>
            </a:pPr>
            <a:r>
              <a:rPr lang="nl-NL" dirty="0"/>
              <a:t>Het binden van mensen met de groep en de cultuur</a:t>
            </a:r>
          </a:p>
          <a:p>
            <a:pPr marL="342900" indent="-342900">
              <a:buAutoNum type="arabicPeriod"/>
            </a:pPr>
            <a:r>
              <a:rPr lang="nl-NL" dirty="0"/>
              <a:t>Het ontwikkelen van een identiteit per individu</a:t>
            </a:r>
          </a:p>
          <a:p>
            <a:pPr marL="342900" indent="-342900">
              <a:buAutoNum type="arabicPeriod"/>
            </a:pPr>
            <a:r>
              <a:rPr lang="nl-NL" dirty="0"/>
              <a:t>Het gedrag van mensen voorspelbaar maken (gedragsregulering)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3D3193-B82F-4448-8FA7-1B4CDFF42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76" y="2243474"/>
            <a:ext cx="2643145" cy="1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7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312420" cy="1325562"/>
          </a:xfrm>
        </p:spPr>
        <p:txBody>
          <a:bodyPr>
            <a:normAutofit/>
          </a:bodyPr>
          <a:lstStyle/>
          <a:p>
            <a:r>
              <a:rPr lang="nl-NL" sz="3100" dirty="0">
                <a:solidFill>
                  <a:schemeClr val="bg1">
                    <a:lumMod val="95000"/>
                  </a:schemeClr>
                </a:solidFill>
              </a:rPr>
              <a:t>12.2 Analyse: functie van socialisatie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845" y="1869143"/>
            <a:ext cx="7886700" cy="4467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Uitleg functies van socialisatie: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Door het overdragen van opvattingen, waarden en normen wordt een cultuur in standgehouden (continuerende functie)</a:t>
            </a:r>
          </a:p>
          <a:p>
            <a:pPr marL="0" indent="0">
              <a:buNone/>
            </a:pPr>
            <a:r>
              <a:rPr lang="nl-NL" dirty="0"/>
              <a:t>2. Acculturatie zorgt er voor dat een oude en een nieuwe cultuur worden samengevoegd. Naast acculturatie zorgt ook </a:t>
            </a:r>
            <a:r>
              <a:rPr lang="nl-NL" dirty="0" err="1"/>
              <a:t>social</a:t>
            </a:r>
            <a:r>
              <a:rPr lang="nl-NL" dirty="0"/>
              <a:t> media ervoor dat culturen veranderen (veranderende functie)</a:t>
            </a:r>
          </a:p>
          <a:p>
            <a:pPr marL="0" indent="0">
              <a:buNone/>
            </a:pPr>
            <a:r>
              <a:rPr lang="nl-NL" dirty="0"/>
              <a:t>3. Het identificeren met een groep zorgt voor binding (bindende functie)</a:t>
            </a:r>
          </a:p>
          <a:p>
            <a:pPr marL="0" indent="0">
              <a:buNone/>
            </a:pPr>
            <a:r>
              <a:rPr lang="nl-NL" dirty="0"/>
              <a:t>4. Het opgroeien in een bepaalde cultuur zorgt voor het ontwikkelen van een identiteit (identificerende functie)</a:t>
            </a:r>
          </a:p>
          <a:p>
            <a:pPr marL="0" indent="0">
              <a:buNone/>
            </a:pPr>
            <a:r>
              <a:rPr lang="nl-NL" dirty="0"/>
              <a:t>5. Gedrag wordt aangeleerd zodat gedrag voorspelbaar wordt (</a:t>
            </a:r>
            <a:r>
              <a:rPr lang="nl-NL" dirty="0" err="1"/>
              <a:t>gedragsregulerende</a:t>
            </a:r>
            <a:r>
              <a:rPr lang="nl-NL" dirty="0"/>
              <a:t> functie)</a:t>
            </a:r>
          </a:p>
        </p:txBody>
      </p:sp>
    </p:spTree>
    <p:extLst>
      <p:ext uri="{BB962C8B-B14F-4D97-AF65-F5344CB8AC3E}">
        <p14:creationId xmlns:p14="http://schemas.microsoft.com/office/powerpoint/2010/main" val="247044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6782955" cy="132556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>
                    <a:lumMod val="95000"/>
                  </a:schemeClr>
                </a:solidFill>
              </a:rPr>
              <a:t>12.2 Welke functies van socialisatie passen bij de onderstaande zinnen?</a:t>
            </a:r>
            <a:br>
              <a:rPr lang="nl-NL" dirty="0">
                <a:solidFill>
                  <a:schemeClr val="bg1">
                    <a:lumMod val="95000"/>
                  </a:schemeClr>
                </a:solidFill>
              </a:rPr>
            </a:b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91323"/>
            <a:ext cx="5323840" cy="50650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nl-NL" sz="2400" dirty="0"/>
              <a:t>Lessen geven op scholen over cybercriminaliteit</a:t>
            </a:r>
            <a:endParaRPr lang="nl-NL" sz="9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l-NL" sz="2400" dirty="0"/>
              <a:t>Samen vuurwerk afsteken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l-NL" sz="2400" dirty="0"/>
              <a:t>Wanneer je een nieuw persoon ontmoet geef je die een hand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l-NL" sz="2400" dirty="0"/>
              <a:t>Friese ouders leren hun kinderen om Fries te spreken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l-NL" sz="2400" dirty="0"/>
              <a:t>Nederlandse kinderen groeien op met het vieren van Koningsdag en sinterklaas (twijfel of deze juist is geformuleerd)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0DC761-6403-4A7B-AD98-46E613E7B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40" y="2777681"/>
            <a:ext cx="3716692" cy="24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845" y="285078"/>
            <a:ext cx="7057872" cy="1325562"/>
          </a:xfrm>
        </p:spPr>
        <p:txBody>
          <a:bodyPr>
            <a:normAutofit/>
          </a:bodyPr>
          <a:lstStyle/>
          <a:p>
            <a:r>
              <a:rPr lang="nl-NL" sz="3100" dirty="0">
                <a:solidFill>
                  <a:schemeClr val="bg1">
                    <a:lumMod val="95000"/>
                  </a:schemeClr>
                </a:solidFill>
              </a:rPr>
              <a:t>12.3 Ontwikkelingen samenlevingsvormen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3 Verschillende perioden: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Tot de zestiger jaren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Zestiger jaren tot en met de tachtiger jaren 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Na de tachtiger jaren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AFDAB8-1C9A-4A43-8681-CDB771DEF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0" y="1600199"/>
            <a:ext cx="2954528" cy="2296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E9A05D3-DC32-4264-AECB-E63B840F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01" y="4114625"/>
            <a:ext cx="3267595" cy="2168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576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12.3 Ontwikkelingen samenlevingsvormen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Voor de zestiger jaren</a:t>
            </a:r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r>
              <a:rPr lang="nl-NL" dirty="0"/>
              <a:t>Gezin is hoeksteen </a:t>
            </a:r>
          </a:p>
          <a:p>
            <a:pPr lvl="1">
              <a:buFontTx/>
              <a:buChar char="-"/>
            </a:pPr>
            <a:r>
              <a:rPr lang="nl-NL" dirty="0"/>
              <a:t>Kostwinnersgezin (traditioneel gezin)</a:t>
            </a:r>
          </a:p>
          <a:p>
            <a:pPr lvl="1">
              <a:buFontTx/>
              <a:buChar char="-"/>
            </a:pPr>
            <a:r>
              <a:rPr lang="nl-NL" dirty="0"/>
              <a:t>Sociale institutie</a:t>
            </a:r>
          </a:p>
          <a:p>
            <a:pPr marL="342900" lvl="1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Ongelijke verdeling macht</a:t>
            </a:r>
          </a:p>
          <a:p>
            <a:pPr lvl="1">
              <a:buFontTx/>
              <a:buChar char="-"/>
            </a:pPr>
            <a:r>
              <a:rPr lang="nl-NL" dirty="0"/>
              <a:t>Dimensies Hofstede: grote machtafstand</a:t>
            </a:r>
          </a:p>
          <a:p>
            <a:pPr lvl="1">
              <a:buFontTx/>
              <a:buChar char="-"/>
            </a:pPr>
            <a:r>
              <a:rPr lang="nl-NL" dirty="0"/>
              <a:t>Bevelshuishouding</a:t>
            </a:r>
          </a:p>
          <a:p>
            <a:pPr marL="342900" lvl="1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Socialisatoren: gezin, kerk, vereniging 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Verzuiling </a:t>
            </a:r>
            <a:r>
              <a:rPr lang="nl-NL" sz="1600" dirty="0"/>
              <a:t>(filmpje laatste dia)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61E5DA7-563F-4D17-8BBC-2E6E26CF3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54" y="2680929"/>
            <a:ext cx="2258301" cy="26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100" dirty="0">
                <a:solidFill>
                  <a:schemeClr val="bg1"/>
                </a:solidFill>
              </a:rPr>
              <a:t>12.3 Ontwikkelingen samenlevingsvormen</a:t>
            </a:r>
            <a:endParaRPr lang="nl-NL" sz="3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Zestiger jaren tot en met de tachtiger jaren</a:t>
            </a:r>
          </a:p>
          <a:p>
            <a:pPr marL="0" indent="0">
              <a:buNone/>
            </a:pPr>
            <a:endParaRPr lang="nl-NL" sz="8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/>
              <a:t>Meer variatie in type gezin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NL" dirty="0"/>
              <a:t>VB: woongroepen, homoseksuele en lesbische relaties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NL" dirty="0"/>
              <a:t>Kinderen krijgen meer te zeggen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NL" dirty="0"/>
              <a:t>Centraal komt te staan dat kind eigen identiteit ontwikkel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/>
              <a:t>Veranderingen veroorzaakt door democratisering &amp; individualisering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/>
              <a:t>Anticonceptiepil &gt; Kinderen krijgen wordt bewuste keuze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NL" dirty="0"/>
              <a:t>Onderhandelingshuishouden ontstaat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NL" dirty="0"/>
              <a:t>Anderhalfverdienergezin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NL" dirty="0"/>
              <a:t>Taken gelijk verdeeld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A0324AC-A4CF-4370-BDBA-9ECE17899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5334" r="5608" b="14742"/>
          <a:stretch/>
        </p:blipFill>
        <p:spPr>
          <a:xfrm>
            <a:off x="7333053" y="1555212"/>
            <a:ext cx="1527612" cy="23261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FF6304D-C5D8-44AB-8220-C1BD2EA1F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28571" r="47887" b="13120"/>
          <a:stretch/>
        </p:blipFill>
        <p:spPr>
          <a:xfrm>
            <a:off x="6757565" y="4698232"/>
            <a:ext cx="2103100" cy="2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2971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768</Words>
  <Application>Microsoft Office PowerPoint</Application>
  <PresentationFormat>Diavoorstelling (4:3)</PresentationFormat>
  <Paragraphs>159</Paragraphs>
  <Slides>18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Wingdings</vt:lpstr>
      <vt:lpstr>Wingdings 2</vt:lpstr>
      <vt:lpstr>HDOfficeLightV0</vt:lpstr>
      <vt:lpstr>Vormingsvraagstuk</vt:lpstr>
      <vt:lpstr>Paragrafen</vt:lpstr>
      <vt:lpstr>12.1 Context: samenlevingsvormen in de wereld</vt:lpstr>
      <vt:lpstr>12.2 Analyse: functie van socialisatie</vt:lpstr>
      <vt:lpstr>12.2 Analyse: functie van socialisatie</vt:lpstr>
      <vt:lpstr>12.2 Welke functies van socialisatie passen bij de onderstaande zinnen? </vt:lpstr>
      <vt:lpstr>12.3 Ontwikkelingen samenlevingsvormen</vt:lpstr>
      <vt:lpstr>12.3 Ontwikkelingen samenlevingsvormen</vt:lpstr>
      <vt:lpstr>12.3 Ontwikkelingen samenlevingsvormen</vt:lpstr>
      <vt:lpstr>12.3 Ontwikkelingen samenlevingsvormen</vt:lpstr>
      <vt:lpstr>12.3 Ontwikkelingen samenlevingsvormen</vt:lpstr>
      <vt:lpstr>12.3 Ontwikkelingen samenlevingsvormen</vt:lpstr>
      <vt:lpstr>12.4 Politiek en overheidsbeleid</vt:lpstr>
      <vt:lpstr>12.4 Politiek en overheidsbeleid</vt:lpstr>
      <vt:lpstr>12.4 Politiek en overheidsbeleid</vt:lpstr>
      <vt:lpstr>12.4 Politiek en overheidsbeleid</vt:lpstr>
      <vt:lpstr>Interessante filmpjes passend bij H12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samenleving en ik</dc:title>
  <dc:creator>User</dc:creator>
  <cp:lastModifiedBy>Marco Veldman</cp:lastModifiedBy>
  <cp:revision>74</cp:revision>
  <cp:lastPrinted>2017-07-06T06:36:43Z</cp:lastPrinted>
  <dcterms:created xsi:type="dcterms:W3CDTF">2017-07-05T17:25:16Z</dcterms:created>
  <dcterms:modified xsi:type="dcterms:W3CDTF">2018-09-29T09:25:20Z</dcterms:modified>
</cp:coreProperties>
</file>