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48" r:id="rId2"/>
    <p:sldMasterId id="2147483704" r:id="rId3"/>
  </p:sldMasterIdLst>
  <p:notesMasterIdLst>
    <p:notesMasterId r:id="rId78"/>
  </p:notesMasterIdLst>
  <p:handoutMasterIdLst>
    <p:handoutMasterId r:id="rId79"/>
  </p:handoutMasterIdLst>
  <p:sldIdLst>
    <p:sldId id="298" r:id="rId4"/>
    <p:sldId id="304" r:id="rId5"/>
    <p:sldId id="305" r:id="rId6"/>
    <p:sldId id="306" r:id="rId7"/>
    <p:sldId id="307" r:id="rId8"/>
    <p:sldId id="308" r:id="rId9"/>
    <p:sldId id="309" r:id="rId10"/>
    <p:sldId id="357" r:id="rId11"/>
    <p:sldId id="364" r:id="rId12"/>
    <p:sldId id="363" r:id="rId13"/>
    <p:sldId id="358" r:id="rId14"/>
    <p:sldId id="359" r:id="rId15"/>
    <p:sldId id="365" r:id="rId16"/>
    <p:sldId id="360" r:id="rId17"/>
    <p:sldId id="361" r:id="rId18"/>
    <p:sldId id="366" r:id="rId19"/>
    <p:sldId id="367" r:id="rId20"/>
    <p:sldId id="368" r:id="rId21"/>
    <p:sldId id="362" r:id="rId22"/>
    <p:sldId id="370" r:id="rId23"/>
    <p:sldId id="369" r:id="rId24"/>
    <p:sldId id="371" r:id="rId25"/>
    <p:sldId id="374" r:id="rId26"/>
    <p:sldId id="376" r:id="rId27"/>
    <p:sldId id="311" r:id="rId28"/>
    <p:sldId id="312" r:id="rId29"/>
    <p:sldId id="313" r:id="rId30"/>
    <p:sldId id="314" r:id="rId31"/>
    <p:sldId id="310"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73" r:id="rId51"/>
    <p:sldId id="333" r:id="rId52"/>
    <p:sldId id="334" r:id="rId53"/>
    <p:sldId id="335" r:id="rId54"/>
    <p:sldId id="336" r:id="rId55"/>
    <p:sldId id="337" r:id="rId56"/>
    <p:sldId id="340" r:id="rId57"/>
    <p:sldId id="341" r:id="rId58"/>
    <p:sldId id="342" r:id="rId59"/>
    <p:sldId id="338" r:id="rId60"/>
    <p:sldId id="339" r:id="rId61"/>
    <p:sldId id="37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0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2404" autoAdjust="0"/>
  </p:normalViewPr>
  <p:slideViewPr>
    <p:cSldViewPr snapToGrid="0">
      <p:cViewPr varScale="1">
        <p:scale>
          <a:sx n="90" d="100"/>
          <a:sy n="90" d="100"/>
        </p:scale>
        <p:origin x="-59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661FA4-5E11-4CB1-9239-C06B946CF52F}" type="datetimeFigureOut">
              <a:rPr lang="nl-NL" smtClean="0"/>
              <a:t>10-11-19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3138D-CE2F-436B-9055-B4BAEDA0DDFB}" type="slidenum">
              <a:rPr lang="nl-NL" smtClean="0"/>
              <a:t>‹nr.›</a:t>
            </a:fld>
            <a:endParaRPr lang="nl-NL"/>
          </a:p>
        </p:txBody>
      </p:sp>
    </p:spTree>
    <p:extLst>
      <p:ext uri="{BB962C8B-B14F-4D97-AF65-F5344CB8AC3E}">
        <p14:creationId xmlns:p14="http://schemas.microsoft.com/office/powerpoint/2010/main" val="384782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2ECF5-C53F-4B95-A9BD-6FC71E3DE139}" type="datetimeFigureOut">
              <a:rPr lang="nl-NL" smtClean="0"/>
              <a:t>10-11-19</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E3478-317E-402C-A70A-952BBB0FA022}" type="slidenum">
              <a:rPr lang="nl-NL" smtClean="0"/>
              <a:t>‹nr.›</a:t>
            </a:fld>
            <a:endParaRPr lang="nl-NL"/>
          </a:p>
        </p:txBody>
      </p:sp>
    </p:spTree>
    <p:extLst>
      <p:ext uri="{BB962C8B-B14F-4D97-AF65-F5344CB8AC3E}">
        <p14:creationId xmlns:p14="http://schemas.microsoft.com/office/powerpoint/2010/main" val="381049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335371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14</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15</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16</a:t>
            </a:fld>
            <a:endParaRPr lang="nl-NL"/>
          </a:p>
        </p:txBody>
      </p:sp>
    </p:spTree>
    <p:extLst>
      <p:ext uri="{BB962C8B-B14F-4D97-AF65-F5344CB8AC3E}">
        <p14:creationId xmlns:p14="http://schemas.microsoft.com/office/powerpoint/2010/main" val="428497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a:t>Waaruit blijkt de verminderde politieke betrokkenheid?</a:t>
            </a:r>
          </a:p>
          <a:p>
            <a:endParaRPr lang="nl-NL" dirty="0"/>
          </a:p>
          <a:p>
            <a:r>
              <a:rPr lang="nl-NL" dirty="0"/>
              <a:t>Wilders spreekt de taal van het volk. Hoe komt het dat zijn populariteit verminderd is ten gunste van </a:t>
            </a:r>
            <a:r>
              <a:rPr lang="nl-NL" dirty="0" err="1"/>
              <a:t>Baudet</a:t>
            </a:r>
            <a:r>
              <a:rPr lang="nl-NL" dirty="0"/>
              <a:t>?</a:t>
            </a:r>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17</a:t>
            </a:fld>
            <a:endParaRPr lang="nl-NL"/>
          </a:p>
        </p:txBody>
      </p:sp>
    </p:spTree>
    <p:extLst>
      <p:ext uri="{BB962C8B-B14F-4D97-AF65-F5344CB8AC3E}">
        <p14:creationId xmlns:p14="http://schemas.microsoft.com/office/powerpoint/2010/main" val="305317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a:t>Welk model van vertegenwoordiging zien we in Nederland terug?</a:t>
            </a:r>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18</a:t>
            </a:fld>
            <a:endParaRPr lang="nl-NL"/>
          </a:p>
        </p:txBody>
      </p:sp>
    </p:spTree>
    <p:extLst>
      <p:ext uri="{BB962C8B-B14F-4D97-AF65-F5344CB8AC3E}">
        <p14:creationId xmlns:p14="http://schemas.microsoft.com/office/powerpoint/2010/main" val="364694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a:t>Rutte-II had geen meerderheid in de Tweede Kamer; Rutte-III heeft geen meerderheid in de Eerste Kamer. Wat betekent dit voor de samenwerking tussen coalitie </a:t>
            </a:r>
            <a:r>
              <a:rPr lang="nl-NL"/>
              <a:t>en oppositie?</a:t>
            </a:r>
            <a:endParaRPr lang="nl-NL" dirty="0"/>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dirty="0"/>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20</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331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7411" name="Tijdelijke aanduiding voor dianumm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8DA5B03F-E2A2-4316-B918-D58B6E74E6E0}" type="slidenum">
              <a:rPr lang="nl-NL" sz="1200">
                <a:latin typeface="+mn-lt"/>
              </a:rPr>
              <a:pPr algn="r">
                <a:defRPr/>
              </a:pPr>
              <a:t>21</a:t>
            </a:fld>
            <a:endParaRPr lang="nl-NL" sz="120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dirty="0"/>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22</a:t>
            </a:fld>
            <a:endParaRPr lang="nl-NL"/>
          </a:p>
        </p:txBody>
      </p:sp>
    </p:spTree>
    <p:extLst>
      <p:ext uri="{BB962C8B-B14F-4D97-AF65-F5344CB8AC3E}">
        <p14:creationId xmlns:p14="http://schemas.microsoft.com/office/powerpoint/2010/main" val="167076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24</a:t>
            </a:fld>
            <a:endParaRPr 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331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7411" name="Tijdelijke aanduiding voor dianumm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8DA5B03F-E2A2-4316-B918-D58B6E74E6E0}" type="slidenum">
              <a:rPr lang="nl-NL" sz="1200">
                <a:latin typeface="+mn-lt"/>
              </a:rPr>
              <a:pPr algn="r">
                <a:defRPr/>
              </a:pPr>
              <a:t>5</a:t>
            </a:fld>
            <a:endParaRPr lang="nl-NL"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25</a:t>
            </a:fld>
            <a:endParaRPr lang="nl-NL"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29</a:t>
            </a:fld>
            <a:endParaRPr lang="nl-NL"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33</a:t>
            </a:fld>
            <a:endParaRPr lang="nl-NL"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34</a:t>
            </a:fld>
            <a:endParaRPr lang="nl-NL"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35</a:t>
            </a:fld>
            <a:endParaRPr lang="nl-NL"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87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7411" name="Tijdelijke aanduiding voor dianummer 3"/>
          <p:cNvSpPr txBox="1">
            <a:spLocks noGrp="1"/>
          </p:cNvSpPr>
          <p:nvPr/>
        </p:nvSpPr>
        <p:spPr bwMode="auto">
          <a:xfrm>
            <a:off x="3884027" y="8684926"/>
            <a:ext cx="2972421" cy="457513"/>
          </a:xfrm>
          <a:prstGeom prst="rect">
            <a:avLst/>
          </a:prstGeom>
          <a:noFill/>
          <a:ln>
            <a:miter lim="800000"/>
            <a:headEnd/>
            <a:tailEnd/>
          </a:ln>
        </p:spPr>
        <p:txBody>
          <a:bodyPr lIns="91435" tIns="45718" rIns="91435" bIns="45718" anchor="b"/>
          <a:lstStyle/>
          <a:p>
            <a:pPr algn="r">
              <a:defRPr/>
            </a:pPr>
            <a:fld id="{0EC4DA6F-5E90-49DF-AAA0-7D66E23B5A78}" type="slidenum">
              <a:rPr lang="nl-NL" sz="1200"/>
              <a:pPr algn="r">
                <a:defRPr/>
              </a:pPr>
              <a:t>36</a:t>
            </a:fld>
            <a:endParaRPr lang="nl-NL"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249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DF85F133-2ABE-4458-998F-424978BDF012}" type="slidenum">
              <a:rPr lang="nl-NL" sz="1200"/>
              <a:pPr algn="r">
                <a:defRPr/>
              </a:pPr>
              <a:t>37</a:t>
            </a:fld>
            <a:endParaRPr lang="nl-NL"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228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C173F556-8588-4409-8045-11563FF99BFB}" type="slidenum">
              <a:rPr lang="nl-NL" sz="1200"/>
              <a:pPr algn="r">
                <a:defRPr/>
              </a:pPr>
              <a:t>38</a:t>
            </a:fld>
            <a:endParaRPr lang="nl-NL"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228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C173F556-8588-4409-8045-11563FF99BFB}" type="slidenum">
              <a:rPr lang="nl-NL" sz="1200"/>
              <a:pPr algn="r">
                <a:defRPr/>
              </a:pPr>
              <a:t>39</a:t>
            </a:fld>
            <a:endParaRPr lang="nl-NL"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249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DF85F133-2ABE-4458-998F-424978BDF012}" type="slidenum">
              <a:rPr lang="nl-NL" sz="1200"/>
              <a:pPr algn="r">
                <a:defRPr/>
              </a:pPr>
              <a:t>40</a:t>
            </a:fld>
            <a:endParaRPr 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7</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01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EFD24BCB-8BA4-4BF9-A6C1-5A71B9D6A290}" type="slidenum">
              <a:rPr lang="nl-NL" sz="1200"/>
              <a:pPr algn="r">
                <a:defRPr/>
              </a:pPr>
              <a:t>42</a:t>
            </a:fld>
            <a:endParaRPr lang="nl-NL"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01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EFD24BCB-8BA4-4BF9-A6C1-5A71B9D6A290}" type="slidenum">
              <a:rPr lang="nl-NL" sz="1200"/>
              <a:pPr algn="r">
                <a:defRPr/>
              </a:pPr>
              <a:t>43</a:t>
            </a:fld>
            <a:endParaRPr lang="nl-NL"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21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DE992C7C-1A5C-43A8-8912-D59B6ADE8DC9}" type="slidenum">
              <a:rPr lang="nl-NL" sz="1200"/>
              <a:pPr algn="r">
                <a:defRPr/>
              </a:pPr>
              <a:t>44</a:t>
            </a:fld>
            <a:endParaRPr lang="nl-NL"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34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D9480DD7-9380-4C1C-AC06-EA285DAE2CE7}" type="slidenum">
              <a:rPr lang="nl-NL" sz="1200"/>
              <a:pPr algn="r">
                <a:defRPr/>
              </a:pPr>
              <a:t>45</a:t>
            </a:fld>
            <a:endParaRPr lang="nl-NL"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54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8877BFFD-1AEF-4652-B293-A963ED51E9B5}" type="slidenum">
              <a:rPr lang="nl-NL" sz="1200">
                <a:solidFill>
                  <a:prstClr val="black"/>
                </a:solidFill>
                <a:latin typeface="Calibri"/>
              </a:rPr>
              <a:pPr algn="r">
                <a:defRPr/>
              </a:pPr>
              <a:t>46</a:t>
            </a:fld>
            <a:endParaRPr lang="nl-NL" sz="1200">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54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8877BFFD-1AEF-4652-B293-A963ED51E9B5}" type="slidenum">
              <a:rPr lang="nl-NL" sz="1200"/>
              <a:pPr algn="r">
                <a:defRPr/>
              </a:pPr>
              <a:t>47</a:t>
            </a:fld>
            <a:endParaRPr lang="nl-NL"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54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8877BFFD-1AEF-4652-B293-A963ED51E9B5}" type="slidenum">
              <a:rPr lang="nl-NL" sz="1200"/>
              <a:pPr algn="r">
                <a:defRPr/>
              </a:pPr>
              <a:t>48</a:t>
            </a:fld>
            <a:endParaRPr lang="nl-NL" sz="1200"/>
          </a:p>
        </p:txBody>
      </p:sp>
    </p:spTree>
    <p:extLst>
      <p:ext uri="{BB962C8B-B14F-4D97-AF65-F5344CB8AC3E}">
        <p14:creationId xmlns:p14="http://schemas.microsoft.com/office/powerpoint/2010/main" val="180264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54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8877BFFD-1AEF-4652-B293-A963ED51E9B5}" type="slidenum">
              <a:rPr lang="nl-NL" sz="1200"/>
              <a:pPr algn="r">
                <a:defRPr/>
              </a:pPr>
              <a:t>49</a:t>
            </a:fld>
            <a:endParaRPr lang="nl-NL"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95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A9D5EC94-4963-4BC3-909D-690FD86DAAB2}" type="slidenum">
              <a:rPr lang="nl-NL" sz="1200"/>
              <a:pPr algn="r">
                <a:defRPr/>
              </a:pPr>
              <a:t>53</a:t>
            </a:fld>
            <a:endParaRPr lang="nl-NL"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830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5F7C9011-BB16-4B44-8F62-1D8530420E21}" type="slidenum">
              <a:rPr lang="nl-NL" sz="1200"/>
              <a:pPr algn="r">
                <a:defRPr/>
              </a:pPr>
              <a:t>54</a:t>
            </a:fld>
            <a:endParaRPr 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8</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13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CA2666BC-CAE8-4FD8-846D-3C84EA9BCD47}" type="slidenum">
              <a:rPr lang="nl-NL" sz="1200"/>
              <a:pPr algn="r">
                <a:defRPr/>
              </a:pPr>
              <a:t>56</a:t>
            </a:fld>
            <a:endParaRPr lang="nl-NL"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146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6CE338A1-31A2-4E98-8041-6E4FDF8EE93F}" type="slidenum">
              <a:rPr lang="nl-NL" sz="1200"/>
              <a:pPr algn="r">
                <a:defRPr/>
              </a:pPr>
              <a:t>58</a:t>
            </a:fld>
            <a:endParaRPr lang="nl-NL"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13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txBox="1">
            <a:spLocks noGrp="1"/>
          </p:cNvSpPr>
          <p:nvPr/>
        </p:nvSpPr>
        <p:spPr>
          <a:xfrm>
            <a:off x="3884027" y="8684926"/>
            <a:ext cx="2972421" cy="457513"/>
          </a:xfrm>
          <a:prstGeom prst="rect">
            <a:avLst/>
          </a:prstGeom>
          <a:noFill/>
        </p:spPr>
        <p:txBody>
          <a:bodyPr lIns="91435" tIns="45718" rIns="91435" bIns="45718" anchor="b"/>
          <a:lstStyle/>
          <a:p>
            <a:pPr algn="r">
              <a:defRPr/>
            </a:pPr>
            <a:fld id="{CA2666BC-CAE8-4FD8-846D-3C84EA9BCD47}" type="slidenum">
              <a:rPr lang="nl-NL" sz="1200"/>
              <a:pPr algn="r">
                <a:defRPr/>
              </a:pPr>
              <a:t>59</a:t>
            </a:fld>
            <a:endParaRPr lang="nl-NL" sz="1200"/>
          </a:p>
        </p:txBody>
      </p:sp>
    </p:spTree>
    <p:extLst>
      <p:ext uri="{BB962C8B-B14F-4D97-AF65-F5344CB8AC3E}">
        <p14:creationId xmlns:p14="http://schemas.microsoft.com/office/powerpoint/2010/main" val="2552164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0E3478-317E-402C-A70A-952BBB0FA022}" type="slidenum">
              <a:rPr lang="nl-NL" smtClean="0"/>
              <a:t>69</a:t>
            </a:fld>
            <a:endParaRPr lang="nl-NL"/>
          </a:p>
        </p:txBody>
      </p:sp>
    </p:spTree>
    <p:extLst>
      <p:ext uri="{BB962C8B-B14F-4D97-AF65-F5344CB8AC3E}">
        <p14:creationId xmlns:p14="http://schemas.microsoft.com/office/powerpoint/2010/main" val="379184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9</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10</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12</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a:t>Grote</a:t>
            </a:r>
            <a:r>
              <a:rPr lang="nl-NL" baseline="0" dirty="0"/>
              <a:t> </a:t>
            </a:r>
            <a:r>
              <a:rPr lang="nl-NL" baseline="0"/>
              <a:t>s</a:t>
            </a:r>
            <a:r>
              <a:rPr lang="nl-NL"/>
              <a:t>takingsbereidheid in Frankrijk. </a:t>
            </a:r>
            <a:r>
              <a:rPr lang="nl-NL" dirty="0"/>
              <a:t>(Gele hesjes) </a:t>
            </a:r>
          </a:p>
        </p:txBody>
      </p:sp>
      <p:sp>
        <p:nvSpPr>
          <p:cNvPr id="4" name="Tijdelijke aanduiding voor dianummer 3"/>
          <p:cNvSpPr>
            <a:spLocks noGrp="1"/>
          </p:cNvSpPr>
          <p:nvPr>
            <p:ph type="sldNum" sz="quarter" idx="5"/>
          </p:nvPr>
        </p:nvSpPr>
        <p:spPr/>
        <p:txBody>
          <a:bodyPr/>
          <a:lstStyle/>
          <a:p>
            <a:pPr>
              <a:defRPr/>
            </a:pPr>
            <a:fld id="{074A46A5-9803-4456-8B26-266F268A1B21}" type="slidenum">
              <a:rPr lang="nl-NL" smtClean="0"/>
              <a:pPr>
                <a:defRPr/>
              </a:pPr>
              <a:t>13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66360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85286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407123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616D22-321F-DB4D-9646-D103F984EA17}" type="datetime1">
              <a:rPr lang="nl-NL" smtClean="0"/>
              <a:t>10-11-19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47316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79CFE-4931-4CD0-B740-E3DF17EC4D7C}" type="datetimeFigureOut">
              <a:rPr lang="nl-NL" smtClean="0"/>
              <a:t>10-11-19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29904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55576" y="1196752"/>
            <a:ext cx="7992888" cy="866527"/>
          </a:xfrm>
        </p:spPr>
        <p:txBody>
          <a:bodyPr/>
          <a:lstStyle>
            <a:lvl1pPr algn="r">
              <a:defRPr baseline="0">
                <a:solidFill>
                  <a:srgbClr val="007C93"/>
                </a:solidFill>
              </a:defRPr>
            </a:lvl1pPr>
          </a:lstStyle>
          <a:p>
            <a:r>
              <a:rPr lang="nl-NL" dirty="0"/>
              <a:t>H1 Wat is politiek?</a:t>
            </a:r>
          </a:p>
        </p:txBody>
      </p:sp>
      <p:sp>
        <p:nvSpPr>
          <p:cNvPr id="18" name="Rechthoek 17"/>
          <p:cNvSpPr/>
          <p:nvPr/>
        </p:nvSpPr>
        <p:spPr>
          <a:xfrm>
            <a:off x="0" y="0"/>
            <a:ext cx="9144000" cy="1196752"/>
          </a:xfrm>
          <a:prstGeom prst="rect">
            <a:avLst/>
          </a:prstGeom>
          <a:solidFill>
            <a:srgbClr val="00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latin typeface="Calibri"/>
            </a:endParaRPr>
          </a:p>
        </p:txBody>
      </p:sp>
      <p:sp>
        <p:nvSpPr>
          <p:cNvPr id="19" name="Tekstvak 18"/>
          <p:cNvSpPr txBox="1"/>
          <p:nvPr/>
        </p:nvSpPr>
        <p:spPr>
          <a:xfrm>
            <a:off x="467544" y="188640"/>
            <a:ext cx="6433171" cy="523220"/>
          </a:xfrm>
          <a:prstGeom prst="rect">
            <a:avLst/>
          </a:prstGeom>
          <a:noFill/>
        </p:spPr>
        <p:txBody>
          <a:bodyPr wrap="none" rtlCol="0">
            <a:spAutoFit/>
          </a:bodyPr>
          <a:lstStyle/>
          <a:p>
            <a:r>
              <a:rPr lang="nl-NL" sz="2800" b="1" dirty="0">
                <a:solidFill>
                  <a:prstClr val="white"/>
                </a:solidFill>
                <a:latin typeface="Verdana" panose="020B0604030504040204" pitchFamily="34" charset="0"/>
                <a:ea typeface="Verdana" panose="020B0604030504040204" pitchFamily="34" charset="0"/>
                <a:cs typeface="Verdana" panose="020B0604030504040204" pitchFamily="34" charset="0"/>
              </a:rPr>
              <a:t>PARLEMENTAIRE DEMOCRATIE</a:t>
            </a:r>
          </a:p>
        </p:txBody>
      </p:sp>
      <p:pic>
        <p:nvPicPr>
          <p:cNvPr id="20" name="Afbeelding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2" y="332656"/>
            <a:ext cx="1224136" cy="356230"/>
          </a:xfrm>
          <a:prstGeom prst="rect">
            <a:avLst/>
          </a:prstGeom>
        </p:spPr>
      </p:pic>
      <p:cxnSp>
        <p:nvCxnSpPr>
          <p:cNvPr id="21" name="Rechte verbindingslijn 20"/>
          <p:cNvCxnSpPr/>
          <p:nvPr/>
        </p:nvCxnSpPr>
        <p:spPr>
          <a:xfrm flipH="1">
            <a:off x="1259632" y="1916832"/>
            <a:ext cx="7416824" cy="0"/>
          </a:xfrm>
          <a:prstGeom prst="line">
            <a:avLst/>
          </a:prstGeom>
          <a:ln>
            <a:solidFill>
              <a:srgbClr val="007C93"/>
            </a:solidFill>
          </a:ln>
        </p:spPr>
        <p:style>
          <a:lnRef idx="3">
            <a:schemeClr val="accent2"/>
          </a:lnRef>
          <a:fillRef idx="0">
            <a:schemeClr val="accent2"/>
          </a:fillRef>
          <a:effectRef idx="2">
            <a:schemeClr val="accent2"/>
          </a:effectRef>
          <a:fontRef idx="minor">
            <a:schemeClr val="tx1"/>
          </a:fontRef>
        </p:style>
      </p:cxnSp>
      <p:sp>
        <p:nvSpPr>
          <p:cNvPr id="7" name="Rechthoek 6"/>
          <p:cNvSpPr/>
          <p:nvPr userDrawn="1"/>
        </p:nvSpPr>
        <p:spPr>
          <a:xfrm>
            <a:off x="0" y="0"/>
            <a:ext cx="9144000"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latin typeface="Calibri"/>
            </a:endParaRPr>
          </a:p>
        </p:txBody>
      </p:sp>
      <p:sp>
        <p:nvSpPr>
          <p:cNvPr id="8" name="Tekstvak 7"/>
          <p:cNvSpPr txBox="1"/>
          <p:nvPr userDrawn="1"/>
        </p:nvSpPr>
        <p:spPr>
          <a:xfrm>
            <a:off x="467544" y="188640"/>
            <a:ext cx="6433171" cy="523220"/>
          </a:xfrm>
          <a:prstGeom prst="rect">
            <a:avLst/>
          </a:prstGeom>
          <a:noFill/>
        </p:spPr>
        <p:txBody>
          <a:bodyPr wrap="none" rtlCol="0">
            <a:spAutoFit/>
          </a:bodyPr>
          <a:lstStyle/>
          <a:p>
            <a:r>
              <a:rPr lang="nl-NL" sz="2800" b="1" dirty="0">
                <a:solidFill>
                  <a:prstClr val="white"/>
                </a:solidFill>
                <a:latin typeface="Verdana" panose="020B0604030504040204" pitchFamily="34" charset="0"/>
                <a:ea typeface="Verdana" panose="020B0604030504040204" pitchFamily="34" charset="0"/>
                <a:cs typeface="Verdana" panose="020B0604030504040204" pitchFamily="34" charset="0"/>
              </a:rPr>
              <a:t>PARLEMENTAIRE DEMOCRATIE</a:t>
            </a:r>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0312" y="332656"/>
            <a:ext cx="1224136" cy="356230"/>
          </a:xfrm>
          <a:prstGeom prst="rect">
            <a:avLst/>
          </a:prstGeom>
        </p:spPr>
      </p:pic>
      <p:cxnSp>
        <p:nvCxnSpPr>
          <p:cNvPr id="10" name="Rechte verbindingslijn 9"/>
          <p:cNvCxnSpPr/>
          <p:nvPr userDrawn="1"/>
        </p:nvCxnSpPr>
        <p:spPr>
          <a:xfrm flipH="1">
            <a:off x="1259632" y="1916832"/>
            <a:ext cx="7416824" cy="0"/>
          </a:xfrm>
          <a:prstGeom prst="line">
            <a:avLst/>
          </a:prstGeom>
          <a:ln>
            <a:no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97896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457200" y="1412776"/>
            <a:ext cx="8229600" cy="4525963"/>
          </a:xfrm>
        </p:spPr>
        <p:txBody>
          <a:bodyPr>
            <a:normAutofit/>
          </a:bodyPr>
          <a:lstStyle>
            <a:lvl1pPr>
              <a:defRPr sz="2800"/>
            </a:lvl1pPr>
            <a:lvl2pPr>
              <a:defRPr sz="2400"/>
            </a:lvl2pPr>
            <a:lvl3pPr>
              <a:defRPr sz="20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23596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41036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84318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latin typeface="Calibri"/>
            </a:endParaRPr>
          </a:p>
        </p:txBody>
      </p:sp>
      <p:sp>
        <p:nvSpPr>
          <p:cNvPr id="9" name="Tijdelijke aanduiding voor dianummer 8"/>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96541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latin typeface="Calibri"/>
            </a:endParaRPr>
          </a:p>
        </p:txBody>
      </p:sp>
      <p:sp>
        <p:nvSpPr>
          <p:cNvPr id="5" name="Tijdelijke aanduiding voor dianummer 4"/>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0449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2300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latin typeface="Calibri"/>
            </a:endParaRPr>
          </a:p>
        </p:txBody>
      </p:sp>
      <p:sp>
        <p:nvSpPr>
          <p:cNvPr id="4" name="Tijdelijke aanduiding voor dianummer 3"/>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33667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28407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latin typeface="Calibri"/>
            </a:endParaRPr>
          </a:p>
        </p:txBody>
      </p:sp>
      <p:sp>
        <p:nvSpPr>
          <p:cNvPr id="7" name="Tijdelijke aanduiding voor dianummer 6"/>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3418884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4086652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12"/>
          </p:nvPr>
        </p:nvSpPr>
        <p:spPr/>
        <p:txBody>
          <a:body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9767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55576" y="1196752"/>
            <a:ext cx="7992888" cy="866527"/>
          </a:xfrm>
        </p:spPr>
        <p:txBody>
          <a:bodyPr/>
          <a:lstStyle>
            <a:lvl1pPr algn="r">
              <a:defRPr baseline="0">
                <a:solidFill>
                  <a:srgbClr val="343683"/>
                </a:solidFill>
              </a:defRPr>
            </a:lvl1pPr>
          </a:lstStyle>
          <a:p>
            <a:r>
              <a:rPr lang="nl-NL" dirty="0"/>
              <a:t>H1 Wat is politiek?</a:t>
            </a:r>
          </a:p>
        </p:txBody>
      </p:sp>
      <p:sp>
        <p:nvSpPr>
          <p:cNvPr id="18" name="Rechthoek 17"/>
          <p:cNvSpPr/>
          <p:nvPr userDrawn="1"/>
        </p:nvSpPr>
        <p:spPr>
          <a:xfrm>
            <a:off x="0" y="0"/>
            <a:ext cx="9144000" cy="1196752"/>
          </a:xfrm>
          <a:prstGeom prst="rect">
            <a:avLst/>
          </a:prstGeom>
          <a:solidFill>
            <a:srgbClr val="343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latin typeface="Calibri"/>
            </a:endParaRPr>
          </a:p>
        </p:txBody>
      </p:sp>
      <p:sp>
        <p:nvSpPr>
          <p:cNvPr id="19" name="Tekstvak 18"/>
          <p:cNvSpPr txBox="1"/>
          <p:nvPr userDrawn="1"/>
        </p:nvSpPr>
        <p:spPr>
          <a:xfrm>
            <a:off x="467544" y="188640"/>
            <a:ext cx="6433171" cy="523220"/>
          </a:xfrm>
          <a:prstGeom prst="rect">
            <a:avLst/>
          </a:prstGeom>
          <a:noFill/>
        </p:spPr>
        <p:txBody>
          <a:bodyPr wrap="none" rtlCol="0">
            <a:spAutoFit/>
          </a:bodyPr>
          <a:lstStyle/>
          <a:p>
            <a:r>
              <a:rPr lang="nl-NL" sz="2800" b="1" dirty="0">
                <a:solidFill>
                  <a:prstClr val="white"/>
                </a:solidFill>
                <a:latin typeface="Verdana" panose="020B0604030504040204" pitchFamily="34" charset="0"/>
                <a:ea typeface="Verdana" panose="020B0604030504040204" pitchFamily="34" charset="0"/>
                <a:cs typeface="Verdana" panose="020B0604030504040204" pitchFamily="34" charset="0"/>
              </a:rPr>
              <a:t>PARLEMENTAIRE DEMOCRATIE</a:t>
            </a:r>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332656"/>
            <a:ext cx="1224136" cy="356230"/>
          </a:xfrm>
          <a:prstGeom prst="rect">
            <a:avLst/>
          </a:prstGeom>
        </p:spPr>
      </p:pic>
      <p:cxnSp>
        <p:nvCxnSpPr>
          <p:cNvPr id="21" name="Rechte verbindingslijn 20"/>
          <p:cNvCxnSpPr/>
          <p:nvPr userDrawn="1"/>
        </p:nvCxnSpPr>
        <p:spPr>
          <a:xfrm flipH="1">
            <a:off x="1259632" y="1916832"/>
            <a:ext cx="7416824" cy="0"/>
          </a:xfrm>
          <a:prstGeom prst="line">
            <a:avLst/>
          </a:prstGeom>
          <a:ln>
            <a:solidFill>
              <a:srgbClr val="343683"/>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9789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10-11-19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41574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F579CFE-4931-4CD0-B740-E3DF17EC4D7C}" type="datetimeFigureOut">
              <a:rPr lang="nl-NL" smtClean="0"/>
              <a:t>10-11-19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278628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F579CFE-4931-4CD0-B740-E3DF17EC4D7C}" type="datetimeFigureOut">
              <a:rPr lang="nl-NL" smtClean="0"/>
              <a:t>10-11-19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31F0B8-7E3B-4D65-BCB5-C6B7BB4E1414}"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114776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579CFE-4931-4CD0-B740-E3DF17EC4D7C}" type="datetimeFigureOut">
              <a:rPr lang="nl-NL" smtClean="0"/>
              <a:t>10-11-19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31F0B8-7E3B-4D65-BCB5-C6B7BB4E1414}"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97683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79CFE-4931-4CD0-B740-E3DF17EC4D7C}" type="datetimeFigureOut">
              <a:rPr lang="nl-NL" smtClean="0"/>
              <a:t>10-11-19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29904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10-11-19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53762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10-11-19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793326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F579CFE-4931-4CD0-B740-E3DF17EC4D7C}" type="datetimeFigureOut">
              <a:rPr lang="nl-NL" smtClean="0"/>
              <a:t>10-11-19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231F0B8-7E3B-4D65-BCB5-C6B7BB4E1414}" type="slidenum">
              <a:rPr lang="nl-NL" smtClean="0"/>
              <a:t>‹nr.›</a:t>
            </a:fld>
            <a:endParaRPr lang="nl-NL"/>
          </a:p>
        </p:txBody>
      </p:sp>
    </p:spTree>
    <p:extLst>
      <p:ext uri="{BB962C8B-B14F-4D97-AF65-F5344CB8AC3E}">
        <p14:creationId xmlns:p14="http://schemas.microsoft.com/office/powerpoint/2010/main" val="7555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4C996-7A57-7549-B683-CA5445813EF4}" type="datetime1">
              <a:rPr lang="nl-NL" smtClean="0"/>
              <a:t>10-11-19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0E5D9-449F-4B42-B3E0-E1CBD523203D}" type="slidenum">
              <a:rPr lang="nl-NL" smtClean="0"/>
              <a:t>‹nr.›</a:t>
            </a:fld>
            <a:endParaRPr lang="nl-NL"/>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650" r:id="rId1"/>
    <p:sldLayoutId id="214748370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nl-NL" dirty="0"/>
              <a:t>Titel van dia</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369AA-24F6-401E-AA27-DD855C4F39B3}" type="datetimeFigureOut">
              <a:rPr lang="nl-NL" smtClean="0">
                <a:solidFill>
                  <a:prstClr val="black">
                    <a:tint val="75000"/>
                  </a:prstClr>
                </a:solidFill>
                <a:latin typeface="Calibri"/>
              </a:rPr>
              <a:pPr/>
              <a:t>10-11-19</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05427-56BA-4BC5-878F-1A34C5C16368}"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
        <p:nvSpPr>
          <p:cNvPr id="7" name="Rechthoek 6"/>
          <p:cNvSpPr/>
          <p:nvPr/>
        </p:nvSpPr>
        <p:spPr>
          <a:xfrm>
            <a:off x="0" y="0"/>
            <a:ext cx="9144000" cy="342145"/>
          </a:xfrm>
          <a:prstGeom prst="rect">
            <a:avLst/>
          </a:prstGeom>
          <a:solidFill>
            <a:srgbClr val="00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8" name="Titel 1"/>
          <p:cNvSpPr txBox="1">
            <a:spLocks/>
          </p:cNvSpPr>
          <p:nvPr/>
        </p:nvSpPr>
        <p:spPr>
          <a:xfrm>
            <a:off x="518864" y="11785"/>
            <a:ext cx="8229600"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100" b="1" dirty="0">
                <a:solidFill>
                  <a:prstClr val="white"/>
                </a:solidFill>
                <a:latin typeface="Verdana" panose="020B0604030504040204" pitchFamily="34" charset="0"/>
                <a:ea typeface="Verdana" panose="020B0604030504040204" pitchFamily="34" charset="0"/>
                <a:cs typeface="Verdana" panose="020B0604030504040204" pitchFamily="34" charset="0"/>
              </a:rPr>
              <a:t>Parlementaire democratie</a:t>
            </a:r>
          </a:p>
        </p:txBody>
      </p:sp>
      <p:cxnSp>
        <p:nvCxnSpPr>
          <p:cNvPr id="10" name="Rechte verbindingslijn 9"/>
          <p:cNvCxnSpPr/>
          <p:nvPr/>
        </p:nvCxnSpPr>
        <p:spPr>
          <a:xfrm flipH="1">
            <a:off x="1043608" y="1052736"/>
            <a:ext cx="6840760" cy="0"/>
          </a:xfrm>
          <a:prstGeom prst="line">
            <a:avLst/>
          </a:prstGeom>
          <a:ln>
            <a:solidFill>
              <a:srgbClr val="007C93"/>
            </a:solidFill>
          </a:ln>
        </p:spPr>
        <p:style>
          <a:lnRef idx="3">
            <a:schemeClr val="accent2"/>
          </a:lnRef>
          <a:fillRef idx="0">
            <a:schemeClr val="accent2"/>
          </a:fillRef>
          <a:effectRef idx="2">
            <a:schemeClr val="accent2"/>
          </a:effectRef>
          <a:fontRef idx="minor">
            <a:schemeClr val="tx1"/>
          </a:fontRef>
        </p:style>
      </p:cxnSp>
      <p:sp>
        <p:nvSpPr>
          <p:cNvPr id="11" name="Rechthoek 10"/>
          <p:cNvSpPr/>
          <p:nvPr/>
        </p:nvSpPr>
        <p:spPr>
          <a:xfrm>
            <a:off x="0" y="115526"/>
            <a:ext cx="315144" cy="6769858"/>
          </a:xfrm>
          <a:prstGeom prst="rect">
            <a:avLst/>
          </a:prstGeom>
          <a:solidFill>
            <a:srgbClr val="00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12" name="Rechthoek 11"/>
          <p:cNvSpPr/>
          <p:nvPr/>
        </p:nvSpPr>
        <p:spPr>
          <a:xfrm>
            <a:off x="8843712" y="342145"/>
            <a:ext cx="300288" cy="6515855"/>
          </a:xfrm>
          <a:prstGeom prst="rect">
            <a:avLst/>
          </a:prstGeom>
          <a:solidFill>
            <a:srgbClr val="00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13" name="Rechthoek 12"/>
          <p:cNvSpPr/>
          <p:nvPr/>
        </p:nvSpPr>
        <p:spPr>
          <a:xfrm>
            <a:off x="0" y="6515855"/>
            <a:ext cx="9144000" cy="342145"/>
          </a:xfrm>
          <a:prstGeom prst="rect">
            <a:avLst/>
          </a:prstGeom>
          <a:solidFill>
            <a:srgbClr val="00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14" name="Ovaal 13"/>
          <p:cNvSpPr/>
          <p:nvPr/>
        </p:nvSpPr>
        <p:spPr>
          <a:xfrm>
            <a:off x="467544" y="116632"/>
            <a:ext cx="78759" cy="78759"/>
          </a:xfrm>
          <a:prstGeom prst="ellipse">
            <a:avLst/>
          </a:prstGeom>
          <a:solidFill>
            <a:srgbClr val="007C9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pic>
        <p:nvPicPr>
          <p:cNvPr id="17" name="Afbeelding 1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22921" y="38194"/>
            <a:ext cx="809722" cy="235633"/>
          </a:xfrm>
          <a:prstGeom prst="rect">
            <a:avLst/>
          </a:prstGeom>
        </p:spPr>
      </p:pic>
      <p:pic>
        <p:nvPicPr>
          <p:cNvPr id="15" name="Afbeelding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22921" y="38194"/>
            <a:ext cx="809722" cy="235633"/>
          </a:xfrm>
          <a:prstGeom prst="rect">
            <a:avLst/>
          </a:prstGeom>
        </p:spPr>
      </p:pic>
    </p:spTree>
    <p:extLst>
      <p:ext uri="{BB962C8B-B14F-4D97-AF65-F5344CB8AC3E}">
        <p14:creationId xmlns:p14="http://schemas.microsoft.com/office/powerpoint/2010/main" val="32111864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volkskrant.nl/nieuws-achtergrond/kabinet-rutte-iii-krijgt-vandaag-zijn-vuurdoop-wat-wordt-de-strategie-van-de-oppositie~b16b2c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emdL5HfdsIw" TargetMode="Externa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hyperlink" Target="http://www.rtvnh.nl/nieuws/169093/actiegroep-wil-kindvrije-horeca" TargetMode="External"/><Relationship Id="rId1" Type="http://schemas.openxmlformats.org/officeDocument/2006/relationships/slideLayout" Target="../slideLayouts/slideLayout13.xml"/><Relationship Id="rId2"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jp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9OKJZI5F4IQ" TargetMode="External"/><Relationship Id="rId4" Type="http://schemas.openxmlformats.org/officeDocument/2006/relationships/hyperlink" Target="https://www.schooltv.nl/video/nederland-van-boven-in-de-klas-de-strijd-tegen-het-water/playlist/181/" TargetMode="External"/><Relationship Id="rId5" Type="http://schemas.openxmlformats.org/officeDocument/2006/relationships/hyperlink" Target="https://www.youtube.com/watch?v=ODFd4b_HBfQ" TargetMode="External"/><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image" Target="../media/image4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4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600200"/>
            <a:ext cx="8229600" cy="4983480"/>
          </a:xfrm>
        </p:spPr>
        <p:txBody>
          <a:bodyPr>
            <a:normAutofit/>
          </a:bodyPr>
          <a:lstStyle/>
          <a:p>
            <a:pPr marL="0" indent="0">
              <a:lnSpc>
                <a:spcPct val="160000"/>
              </a:lnSpc>
              <a:buNone/>
            </a:pPr>
            <a:endParaRPr lang="nl-NL" sz="2000" dirty="0">
              <a:latin typeface="Helvetica" charset="0"/>
              <a:ea typeface="Helvetica" charset="0"/>
              <a:cs typeface="Helvetica" charset="0"/>
            </a:endParaRPr>
          </a:p>
          <a:p>
            <a:pPr marL="0" indent="0">
              <a:lnSpc>
                <a:spcPct val="160000"/>
              </a:lnSpc>
              <a:buNone/>
            </a:pPr>
            <a:endParaRPr lang="nl-NL" sz="2000" dirty="0">
              <a:latin typeface="Helvetica" charset="0"/>
              <a:ea typeface="Helvetica" charset="0"/>
              <a:cs typeface="Helvetica" charset="0"/>
            </a:endParaRPr>
          </a:p>
          <a:p>
            <a:pPr marL="0" indent="0" algn="ctr">
              <a:lnSpc>
                <a:spcPct val="160000"/>
              </a:lnSpc>
              <a:buNone/>
            </a:pPr>
            <a:r>
              <a:rPr lang="nl-NL" sz="4000" dirty="0"/>
              <a:t>Politiek</a:t>
            </a:r>
            <a:endParaRPr lang="nl-NL" sz="4000" dirty="0">
              <a:latin typeface="Helvetica" charset="0"/>
              <a:ea typeface="Helvetica" charset="0"/>
              <a:cs typeface="Helvetica" charset="0"/>
            </a:endParaRPr>
          </a:p>
          <a:p>
            <a:pPr marL="0" indent="0">
              <a:lnSpc>
                <a:spcPct val="160000"/>
              </a:lnSpc>
              <a:buNone/>
            </a:pPr>
            <a:r>
              <a:rPr lang="nl-NL" sz="2000" dirty="0">
                <a:latin typeface="Helvetica" charset="0"/>
                <a:ea typeface="Helvetica" charset="0"/>
                <a:cs typeface="Helvetica" charset="0"/>
              </a:rPr>
              <a:t>					</a:t>
            </a:r>
            <a:r>
              <a:rPr lang="nl-NL" sz="1800" dirty="0">
                <a:latin typeface="Helvetica" charset="0"/>
                <a:ea typeface="Helvetica" charset="0"/>
                <a:cs typeface="Helvetica" charset="0"/>
              </a:rPr>
              <a:t>VWO lesboek deel 3  ~ hoofdstuk 12 </a:t>
            </a:r>
            <a:endParaRPr lang="nl-NL" sz="2000" dirty="0">
              <a:latin typeface="Helvetica" charset="0"/>
              <a:ea typeface="Helvetica" charset="0"/>
              <a:cs typeface="Helvetica" charset="0"/>
            </a:endParaRPr>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1</a:t>
            </a:fld>
            <a:endParaRPr lang="nl-NL"/>
          </a:p>
        </p:txBody>
      </p:sp>
    </p:spTree>
    <p:extLst>
      <p:ext uri="{BB962C8B-B14F-4D97-AF65-F5344CB8AC3E}">
        <p14:creationId xmlns:p14="http://schemas.microsoft.com/office/powerpoint/2010/main" val="373724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10</a:t>
            </a:fld>
            <a:endParaRPr lang="nl-NL"/>
          </a:p>
        </p:txBody>
      </p:sp>
      <p:sp>
        <p:nvSpPr>
          <p:cNvPr id="18435" name="Rectangle 3"/>
          <p:cNvSpPr>
            <a:spLocks noGrp="1"/>
          </p:cNvSpPr>
          <p:nvPr>
            <p:ph type="body" idx="1"/>
          </p:nvPr>
        </p:nvSpPr>
        <p:spPr>
          <a:xfrm>
            <a:off x="270933" y="1600200"/>
            <a:ext cx="8568267" cy="4925144"/>
          </a:xfrm>
        </p:spPr>
        <p:txBody>
          <a:bodyPr>
            <a:normAutofit/>
          </a:bodyPr>
          <a:lstStyle/>
          <a:p>
            <a:pPr marL="0" indent="0">
              <a:buNone/>
            </a:pPr>
            <a:r>
              <a:rPr lang="nl-NL" sz="2800" b="1" dirty="0">
                <a:solidFill>
                  <a:srgbClr val="0000FF"/>
                </a:solidFill>
              </a:rPr>
              <a:t>KERNCONCEPT: (POLITIEKE) SOCIALISATIE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nl-NL" sz="2800" i="1" dirty="0"/>
              <a:t>Het proces van overdracht en verwerving van de (politieke) cultuur van de groep en de samenleving waar mensen toe behoren. Het proces bestaat uit opvoeding, opleiding en andere vormen van omgang met anderen. </a:t>
            </a:r>
          </a:p>
          <a:p>
            <a:pPr marL="0" indent="0">
              <a:buNone/>
            </a:pPr>
            <a:endParaRPr lang="en-US" sz="3200" dirty="0"/>
          </a:p>
          <a:p>
            <a:pPr marL="0" indent="0">
              <a:buNone/>
            </a:pPr>
            <a:r>
              <a:rPr lang="en-US" dirty="0" err="1"/>
              <a:t>Dit</a:t>
            </a:r>
            <a:r>
              <a:rPr lang="en-US" dirty="0"/>
              <a:t> </a:t>
            </a:r>
            <a:r>
              <a:rPr lang="en-US" dirty="0" err="1"/>
              <a:t>proces</a:t>
            </a:r>
            <a:r>
              <a:rPr lang="en-US" dirty="0"/>
              <a:t> is </a:t>
            </a:r>
            <a:r>
              <a:rPr lang="en-US" dirty="0" err="1"/>
              <a:t>afhankelijk</a:t>
            </a:r>
            <a:r>
              <a:rPr lang="en-US" dirty="0"/>
              <a:t> van de </a:t>
            </a:r>
            <a:r>
              <a:rPr lang="en-US" dirty="0" err="1"/>
              <a:t>dominante</a:t>
            </a:r>
            <a:r>
              <a:rPr lang="en-US" dirty="0"/>
              <a:t> </a:t>
            </a:r>
            <a:r>
              <a:rPr lang="en-US" dirty="0" err="1"/>
              <a:t>cultuur</a:t>
            </a:r>
            <a:r>
              <a:rPr lang="en-US" dirty="0"/>
              <a:t> in </a:t>
            </a:r>
            <a:r>
              <a:rPr lang="en-US" dirty="0" err="1"/>
              <a:t>een</a:t>
            </a:r>
            <a:r>
              <a:rPr lang="en-US" dirty="0"/>
              <a:t> </a:t>
            </a:r>
            <a:r>
              <a:rPr lang="en-US" dirty="0" err="1"/>
              <a:t>samenleving</a:t>
            </a:r>
            <a:r>
              <a:rPr lang="en-US" dirty="0"/>
              <a:t>.</a:t>
            </a:r>
          </a:p>
          <a:p>
            <a:pPr marL="0" indent="0">
              <a:buNone/>
            </a:pPr>
            <a:r>
              <a:rPr lang="en-US" sz="3200" dirty="0" err="1"/>
              <a:t>Een</a:t>
            </a:r>
            <a:r>
              <a:rPr lang="en-US" sz="3200" dirty="0"/>
              <a:t> </a:t>
            </a:r>
            <a:r>
              <a:rPr lang="en-US" sz="3200" dirty="0" err="1"/>
              <a:t>succesvolle</a:t>
            </a:r>
            <a:r>
              <a:rPr lang="en-US" sz="3200" dirty="0"/>
              <a:t> </a:t>
            </a:r>
            <a:r>
              <a:rPr lang="en-US" sz="3200" dirty="0" err="1"/>
              <a:t>socialisatie</a:t>
            </a:r>
            <a:r>
              <a:rPr lang="en-US" sz="3200" dirty="0"/>
              <a:t> </a:t>
            </a:r>
            <a:r>
              <a:rPr lang="en-US" sz="3200" dirty="0" err="1"/>
              <a:t>leidt</a:t>
            </a:r>
            <a:r>
              <a:rPr lang="en-US" sz="3200" dirty="0"/>
              <a:t> tot </a:t>
            </a:r>
            <a:r>
              <a:rPr lang="en-US" sz="3200" i="1" dirty="0" err="1">
                <a:solidFill>
                  <a:srgbClr val="FF0000"/>
                </a:solidFill>
              </a:rPr>
              <a:t>internalisatie</a:t>
            </a:r>
            <a:r>
              <a:rPr lang="en-US" sz="3200" dirty="0"/>
              <a:t>.</a:t>
            </a:r>
          </a:p>
        </p:txBody>
      </p:sp>
      <p:sp>
        <p:nvSpPr>
          <p:cNvPr id="7" name="Titel 1"/>
          <p:cNvSpPr>
            <a:spLocks noGrp="1"/>
          </p:cNvSpPr>
          <p:nvPr>
            <p:ph type="title" idx="4294967295"/>
          </p:nvPr>
        </p:nvSpPr>
        <p:spPr>
          <a:xfrm>
            <a:off x="626533" y="365760"/>
            <a:ext cx="6654800" cy="988907"/>
          </a:xfrm>
        </p:spPr>
        <p:txBody>
          <a:bodyPr/>
          <a:lstStyle/>
          <a:p>
            <a:pPr algn="l"/>
            <a:r>
              <a:rPr lang="nl-NL" dirty="0">
                <a:solidFill>
                  <a:schemeClr val="bg1"/>
                </a:solidFill>
              </a:rPr>
              <a:t>SOCIALISATIE</a:t>
            </a:r>
            <a:endParaRPr lang="nl-NL" dirty="0"/>
          </a:p>
        </p:txBody>
      </p:sp>
    </p:spTree>
    <p:extLst>
      <p:ext uri="{BB962C8B-B14F-4D97-AF65-F5344CB8AC3E}">
        <p14:creationId xmlns:p14="http://schemas.microsoft.com/office/powerpoint/2010/main" val="125173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11</a:t>
            </a:fld>
            <a:endParaRPr lang="nl-NL"/>
          </a:p>
        </p:txBody>
      </p:sp>
      <p:sp>
        <p:nvSpPr>
          <p:cNvPr id="18435" name="Rectangle 3"/>
          <p:cNvSpPr>
            <a:spLocks noGrp="1"/>
          </p:cNvSpPr>
          <p:nvPr>
            <p:ph type="body" idx="1"/>
          </p:nvPr>
        </p:nvSpPr>
        <p:spPr>
          <a:xfrm>
            <a:off x="0" y="1600200"/>
            <a:ext cx="9144000" cy="4925144"/>
          </a:xfrm>
        </p:spPr>
        <p:txBody>
          <a:bodyPr>
            <a:normAutofit fontScale="92500" lnSpcReduction="10000"/>
          </a:bodyPr>
          <a:lstStyle/>
          <a:p>
            <a:pPr marL="0" indent="0">
              <a:buNone/>
            </a:pPr>
            <a:r>
              <a:rPr lang="en-US" sz="3000" i="1" dirty="0" err="1">
                <a:solidFill>
                  <a:srgbClr val="FF0000"/>
                </a:solidFill>
              </a:rPr>
              <a:t>Enculturatie</a:t>
            </a:r>
            <a:r>
              <a:rPr lang="en-US" sz="3000" dirty="0"/>
              <a:t>:	</a:t>
            </a:r>
            <a:r>
              <a:rPr lang="nl-NL" sz="3000" dirty="0">
                <a:solidFill>
                  <a:srgbClr val="0070C0"/>
                </a:solidFill>
                <a:latin typeface="Arial" charset="0"/>
                <a:ea typeface="MS PGothic" charset="0"/>
              </a:rPr>
              <a:t>→	</a:t>
            </a:r>
            <a:r>
              <a:rPr lang="en-US" sz="3000" dirty="0" err="1"/>
              <a:t>Overdracht</a:t>
            </a:r>
            <a:r>
              <a:rPr lang="en-US" sz="3000" dirty="0"/>
              <a:t> van de </a:t>
            </a:r>
            <a:r>
              <a:rPr lang="en-US" sz="3000" dirty="0" err="1"/>
              <a:t>moedercultuur</a:t>
            </a:r>
            <a:endParaRPr lang="en-US" sz="3000" dirty="0"/>
          </a:p>
          <a:p>
            <a:pPr marL="0" indent="0">
              <a:buNone/>
            </a:pPr>
            <a:endParaRPr lang="en-US" dirty="0"/>
          </a:p>
          <a:p>
            <a:pPr marL="0" indent="0">
              <a:buNone/>
            </a:pPr>
            <a:r>
              <a:rPr lang="nl-NL" sz="3000" b="1" dirty="0">
                <a:solidFill>
                  <a:srgbClr val="0000FF"/>
                </a:solidFill>
              </a:rPr>
              <a:t>KERNCONCEPT: ACCULTURATIE	</a:t>
            </a:r>
            <a:r>
              <a:rPr lang="nl-NL" sz="3000" dirty="0">
                <a:latin typeface="Arial" charset="0"/>
                <a:ea typeface="MS PGothic" charset="0"/>
              </a:rPr>
              <a:t> </a:t>
            </a:r>
            <a:r>
              <a:rPr lang="nl-NL" sz="3000" dirty="0">
                <a:solidFill>
                  <a:srgbClr val="0070C0"/>
                </a:solidFill>
                <a:latin typeface="Arial" charset="0"/>
                <a:ea typeface="MS PGothic" charset="0"/>
              </a:rPr>
              <a:t>→</a:t>
            </a:r>
            <a:endParaRPr lang="nl-NL" sz="3000" b="1" dirty="0">
              <a:solidFill>
                <a:srgbClr val="0000FF"/>
              </a:solidFill>
            </a:endParaRPr>
          </a:p>
          <a:p>
            <a:pPr marL="0" indent="0">
              <a:buNone/>
            </a:pPr>
            <a:r>
              <a:rPr lang="en-US" sz="3000" i="1" dirty="0"/>
              <a:t>het </a:t>
            </a:r>
            <a:r>
              <a:rPr lang="en-US" sz="3000" i="1" dirty="0" err="1"/>
              <a:t>aanleren</a:t>
            </a:r>
            <a:r>
              <a:rPr lang="en-US" sz="3000" i="1" dirty="0"/>
              <a:t> en </a:t>
            </a:r>
            <a:r>
              <a:rPr lang="en-US" sz="3000" i="1" dirty="0" err="1"/>
              <a:t>verwerven</a:t>
            </a:r>
            <a:r>
              <a:rPr lang="en-US" sz="3000" i="1" dirty="0"/>
              <a:t> van </a:t>
            </a:r>
            <a:r>
              <a:rPr lang="en-US" sz="3000" i="1" dirty="0" err="1"/>
              <a:t>een</a:t>
            </a:r>
            <a:r>
              <a:rPr lang="en-US" sz="3000" i="1" dirty="0"/>
              <a:t> </a:t>
            </a:r>
            <a:r>
              <a:rPr lang="en-US" sz="3000" i="1" dirty="0" err="1"/>
              <a:t>andere</a:t>
            </a:r>
            <a:r>
              <a:rPr lang="en-US" sz="3000" i="1" dirty="0"/>
              <a:t> </a:t>
            </a:r>
            <a:r>
              <a:rPr lang="en-US" sz="3000" i="1" dirty="0" err="1"/>
              <a:t>cultuur</a:t>
            </a:r>
            <a:r>
              <a:rPr lang="en-US" sz="3000" i="1" dirty="0"/>
              <a:t> of </a:t>
            </a:r>
            <a:r>
              <a:rPr lang="en-US" sz="3000" i="1" dirty="0" err="1"/>
              <a:t>elementen</a:t>
            </a:r>
            <a:r>
              <a:rPr lang="en-US" sz="3000" i="1" dirty="0"/>
              <a:t> </a:t>
            </a:r>
            <a:r>
              <a:rPr lang="en-US" sz="3000" i="1" dirty="0" err="1"/>
              <a:t>daaruit</a:t>
            </a:r>
            <a:r>
              <a:rPr lang="en-US" sz="3000" i="1" dirty="0"/>
              <a:t>, </a:t>
            </a:r>
            <a:r>
              <a:rPr lang="en-US" sz="3000" i="1" dirty="0" err="1"/>
              <a:t>dan</a:t>
            </a:r>
            <a:r>
              <a:rPr lang="en-US" sz="3000" i="1" dirty="0"/>
              <a:t> die </a:t>
            </a:r>
            <a:r>
              <a:rPr lang="en-US" sz="3000" i="1" dirty="0" err="1"/>
              <a:t>waarin</a:t>
            </a:r>
            <a:r>
              <a:rPr lang="en-US" sz="3000" i="1" dirty="0"/>
              <a:t> </a:t>
            </a:r>
            <a:r>
              <a:rPr lang="en-US" sz="3000" i="1" dirty="0" err="1"/>
              <a:t>iemand</a:t>
            </a:r>
            <a:r>
              <a:rPr lang="en-US" sz="3000" i="1" dirty="0"/>
              <a:t> is </a:t>
            </a:r>
            <a:r>
              <a:rPr lang="en-US" sz="3000" i="1" dirty="0" err="1"/>
              <a:t>opgegroeid</a:t>
            </a:r>
            <a:r>
              <a:rPr lang="en-US" i="1" dirty="0"/>
              <a:t>.</a:t>
            </a:r>
            <a:endParaRPr lang="en-US" sz="3200" i="1" dirty="0"/>
          </a:p>
          <a:p>
            <a:pPr marL="0" indent="0">
              <a:buNone/>
            </a:pPr>
            <a:endParaRPr lang="en-US" dirty="0"/>
          </a:p>
          <a:p>
            <a:pPr marL="0" indent="0">
              <a:buNone/>
            </a:pPr>
            <a:r>
              <a:rPr lang="en-US" sz="3000" dirty="0" err="1"/>
              <a:t>Socialisatieproces</a:t>
            </a:r>
            <a:r>
              <a:rPr lang="en-US" sz="3000" dirty="0"/>
              <a:t> </a:t>
            </a:r>
            <a:r>
              <a:rPr lang="en-US" sz="3000" dirty="0" err="1"/>
              <a:t>verschilt</a:t>
            </a:r>
            <a:r>
              <a:rPr lang="en-US" sz="3000" dirty="0"/>
              <a:t> door:</a:t>
            </a:r>
          </a:p>
          <a:p>
            <a:r>
              <a:rPr lang="en-US" sz="3000" i="1" dirty="0" err="1">
                <a:solidFill>
                  <a:srgbClr val="FF0000"/>
                </a:solidFill>
              </a:rPr>
              <a:t>Economisch</a:t>
            </a:r>
            <a:r>
              <a:rPr lang="en-US" sz="3000" i="1" dirty="0">
                <a:solidFill>
                  <a:srgbClr val="FF0000"/>
                </a:solidFill>
              </a:rPr>
              <a:t> </a:t>
            </a:r>
            <a:r>
              <a:rPr lang="en-US" sz="3000" i="1" dirty="0" err="1">
                <a:solidFill>
                  <a:srgbClr val="FF0000"/>
                </a:solidFill>
              </a:rPr>
              <a:t>kapitaal</a:t>
            </a:r>
            <a:endParaRPr lang="en-US" sz="3000" i="1" dirty="0">
              <a:solidFill>
                <a:srgbClr val="FF0000"/>
              </a:solidFill>
            </a:endParaRPr>
          </a:p>
          <a:p>
            <a:r>
              <a:rPr lang="en-US" sz="3000" i="1" dirty="0" err="1">
                <a:solidFill>
                  <a:srgbClr val="FF0000"/>
                </a:solidFill>
              </a:rPr>
              <a:t>Sociaal</a:t>
            </a:r>
            <a:r>
              <a:rPr lang="en-US" sz="3000" i="1" dirty="0">
                <a:solidFill>
                  <a:srgbClr val="FF0000"/>
                </a:solidFill>
              </a:rPr>
              <a:t> </a:t>
            </a:r>
            <a:r>
              <a:rPr lang="en-US" sz="3000" i="1" dirty="0" err="1">
                <a:solidFill>
                  <a:srgbClr val="FF0000"/>
                </a:solidFill>
              </a:rPr>
              <a:t>kapitaal</a:t>
            </a:r>
            <a:endParaRPr lang="en-US" sz="3000" i="1" dirty="0">
              <a:solidFill>
                <a:srgbClr val="FF0000"/>
              </a:solidFill>
            </a:endParaRPr>
          </a:p>
          <a:p>
            <a:r>
              <a:rPr lang="en-US" sz="3000" i="1" dirty="0" err="1">
                <a:solidFill>
                  <a:srgbClr val="FF0000"/>
                </a:solidFill>
              </a:rPr>
              <a:t>Cultureel</a:t>
            </a:r>
            <a:r>
              <a:rPr lang="en-US" sz="3000" i="1" dirty="0">
                <a:solidFill>
                  <a:srgbClr val="FF0000"/>
                </a:solidFill>
              </a:rPr>
              <a:t> </a:t>
            </a:r>
            <a:r>
              <a:rPr lang="en-US" sz="3000" i="1" dirty="0" err="1">
                <a:solidFill>
                  <a:srgbClr val="FF0000"/>
                </a:solidFill>
              </a:rPr>
              <a:t>kapitaal</a:t>
            </a:r>
            <a:endParaRPr lang="en-US" sz="3000" i="1" dirty="0">
              <a:solidFill>
                <a:srgbClr val="FF0000"/>
              </a:solidFill>
            </a:endParaRPr>
          </a:p>
        </p:txBody>
      </p:sp>
      <p:sp>
        <p:nvSpPr>
          <p:cNvPr id="7" name="Titel 1"/>
          <p:cNvSpPr>
            <a:spLocks noGrp="1"/>
          </p:cNvSpPr>
          <p:nvPr>
            <p:ph type="title" idx="4294967295"/>
          </p:nvPr>
        </p:nvSpPr>
        <p:spPr>
          <a:xfrm>
            <a:off x="633845" y="365760"/>
            <a:ext cx="6647488" cy="988907"/>
          </a:xfrm>
        </p:spPr>
        <p:txBody>
          <a:bodyPr/>
          <a:lstStyle/>
          <a:p>
            <a:pPr algn="l"/>
            <a:r>
              <a:rPr lang="nl-NL" dirty="0">
                <a:solidFill>
                  <a:schemeClr val="bg1"/>
                </a:solidFill>
              </a:rPr>
              <a:t>Socialisatie in culturen </a:t>
            </a:r>
            <a:endParaRPr lang="nl-NL" dirty="0"/>
          </a:p>
        </p:txBody>
      </p:sp>
    </p:spTree>
    <p:extLst>
      <p:ext uri="{BB962C8B-B14F-4D97-AF65-F5344CB8AC3E}">
        <p14:creationId xmlns:p14="http://schemas.microsoft.com/office/powerpoint/2010/main" val="120605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12</a:t>
            </a:fld>
            <a:endParaRPr lang="nl-NL"/>
          </a:p>
        </p:txBody>
      </p:sp>
      <p:sp>
        <p:nvSpPr>
          <p:cNvPr id="18435" name="Rectangle 3"/>
          <p:cNvSpPr>
            <a:spLocks noGrp="1"/>
          </p:cNvSpPr>
          <p:nvPr>
            <p:ph type="body" idx="1"/>
          </p:nvPr>
        </p:nvSpPr>
        <p:spPr>
          <a:xfrm>
            <a:off x="457200" y="1600200"/>
            <a:ext cx="8229600" cy="4925144"/>
          </a:xfrm>
        </p:spPr>
        <p:txBody>
          <a:bodyPr>
            <a:normAutofit lnSpcReduction="10000"/>
          </a:bodyPr>
          <a:lstStyle/>
          <a:p>
            <a:r>
              <a:rPr lang="en-US" sz="3200" dirty="0" err="1"/>
              <a:t>Continuering</a:t>
            </a:r>
            <a:r>
              <a:rPr lang="en-US" sz="3200" dirty="0"/>
              <a:t> van de </a:t>
            </a:r>
            <a:r>
              <a:rPr lang="en-US" sz="3200" dirty="0" err="1"/>
              <a:t>cultuur</a:t>
            </a:r>
            <a:endParaRPr lang="en-US" sz="3200" dirty="0"/>
          </a:p>
          <a:p>
            <a:endParaRPr lang="en-US" dirty="0"/>
          </a:p>
          <a:p>
            <a:r>
              <a:rPr lang="en-US" dirty="0" err="1"/>
              <a:t>Verandering</a:t>
            </a:r>
            <a:r>
              <a:rPr lang="en-US" dirty="0"/>
              <a:t> van de </a:t>
            </a:r>
            <a:r>
              <a:rPr lang="en-US" dirty="0" err="1"/>
              <a:t>cultuur</a:t>
            </a:r>
            <a:endParaRPr lang="en-US" dirty="0"/>
          </a:p>
          <a:p>
            <a:endParaRPr lang="en-US" sz="3200" dirty="0"/>
          </a:p>
          <a:p>
            <a:r>
              <a:rPr lang="en-US" sz="3200" dirty="0" err="1"/>
              <a:t>Identificatie</a:t>
            </a:r>
            <a:r>
              <a:rPr lang="en-US" sz="3200" dirty="0"/>
              <a:t> met de </a:t>
            </a:r>
            <a:r>
              <a:rPr lang="en-US" sz="3200" dirty="0" err="1"/>
              <a:t>cultuurgroep</a:t>
            </a:r>
            <a:endParaRPr lang="en-US" sz="3200" dirty="0"/>
          </a:p>
          <a:p>
            <a:endParaRPr lang="en-US" dirty="0"/>
          </a:p>
          <a:p>
            <a:r>
              <a:rPr lang="en-US" dirty="0" err="1"/>
              <a:t>Identiteitsontwikkeling</a:t>
            </a:r>
            <a:r>
              <a:rPr lang="en-US" dirty="0"/>
              <a:t> van het </a:t>
            </a:r>
            <a:r>
              <a:rPr lang="en-US" dirty="0" err="1"/>
              <a:t>individu</a:t>
            </a:r>
            <a:endParaRPr lang="en-US" dirty="0"/>
          </a:p>
          <a:p>
            <a:endParaRPr lang="en-US" sz="3200" dirty="0"/>
          </a:p>
          <a:p>
            <a:r>
              <a:rPr lang="en-US" sz="3200" dirty="0" err="1"/>
              <a:t>Gedragsregulering</a:t>
            </a:r>
            <a:r>
              <a:rPr lang="en-US" sz="3200" dirty="0"/>
              <a:t> </a:t>
            </a:r>
          </a:p>
        </p:txBody>
      </p:sp>
      <p:sp>
        <p:nvSpPr>
          <p:cNvPr id="7" name="Titel 1"/>
          <p:cNvSpPr>
            <a:spLocks noGrp="1"/>
          </p:cNvSpPr>
          <p:nvPr>
            <p:ph type="title" idx="4294967295"/>
          </p:nvPr>
        </p:nvSpPr>
        <p:spPr>
          <a:xfrm>
            <a:off x="633845" y="365760"/>
            <a:ext cx="6647488" cy="988907"/>
          </a:xfrm>
        </p:spPr>
        <p:txBody>
          <a:bodyPr/>
          <a:lstStyle/>
          <a:p>
            <a:pPr algn="l"/>
            <a:r>
              <a:rPr lang="nl-NL" dirty="0">
                <a:solidFill>
                  <a:schemeClr val="bg1"/>
                </a:solidFill>
              </a:rPr>
              <a:t>Functies van cultuur</a:t>
            </a:r>
            <a:endParaRPr lang="nl-NL" dirty="0"/>
          </a:p>
        </p:txBody>
      </p:sp>
    </p:spTree>
    <p:extLst>
      <p:ext uri="{BB962C8B-B14F-4D97-AF65-F5344CB8AC3E}">
        <p14:creationId xmlns:p14="http://schemas.microsoft.com/office/powerpoint/2010/main" val="290457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13</a:t>
            </a:fld>
            <a:endParaRPr lang="nl-NL"/>
          </a:p>
        </p:txBody>
      </p:sp>
      <p:sp>
        <p:nvSpPr>
          <p:cNvPr id="18435" name="Rectangle 3"/>
          <p:cNvSpPr>
            <a:spLocks noGrp="1"/>
          </p:cNvSpPr>
          <p:nvPr>
            <p:ph type="body" idx="1"/>
          </p:nvPr>
        </p:nvSpPr>
        <p:spPr>
          <a:xfrm>
            <a:off x="457200" y="1600200"/>
            <a:ext cx="8229600" cy="4925144"/>
          </a:xfrm>
        </p:spPr>
        <p:txBody>
          <a:bodyPr>
            <a:normAutofit/>
          </a:bodyPr>
          <a:lstStyle/>
          <a:p>
            <a:pPr marL="0" indent="0">
              <a:buNone/>
            </a:pPr>
            <a:r>
              <a:rPr lang="en-US" sz="3200" dirty="0" err="1"/>
              <a:t>Politieke</a:t>
            </a:r>
            <a:r>
              <a:rPr lang="en-US" sz="3200" dirty="0"/>
              <a:t> </a:t>
            </a:r>
            <a:r>
              <a:rPr lang="en-US" sz="3200" dirty="0" err="1"/>
              <a:t>socialisatie</a:t>
            </a:r>
            <a:r>
              <a:rPr lang="en-US" sz="3200" dirty="0"/>
              <a:t> </a:t>
            </a:r>
            <a:r>
              <a:rPr lang="en-US" sz="3200" dirty="0" err="1"/>
              <a:t>wordt</a:t>
            </a:r>
            <a:r>
              <a:rPr lang="en-US" sz="3200" dirty="0"/>
              <a:t> </a:t>
            </a:r>
            <a:r>
              <a:rPr lang="en-US" sz="3200" dirty="0" err="1"/>
              <a:t>beïnvloed</a:t>
            </a:r>
            <a:r>
              <a:rPr lang="en-US" sz="3200" dirty="0"/>
              <a:t> door:</a:t>
            </a:r>
          </a:p>
          <a:p>
            <a:pPr marL="0" indent="0">
              <a:buNone/>
            </a:pPr>
            <a:endParaRPr lang="en-US" sz="3200" dirty="0"/>
          </a:p>
          <a:p>
            <a:r>
              <a:rPr lang="en-US" dirty="0" err="1"/>
              <a:t>Sociale</a:t>
            </a:r>
            <a:r>
              <a:rPr lang="en-US" dirty="0"/>
              <a:t> </a:t>
            </a:r>
            <a:r>
              <a:rPr lang="en-US" dirty="0" err="1"/>
              <a:t>omgeving</a:t>
            </a:r>
            <a:endParaRPr lang="en-US" dirty="0"/>
          </a:p>
          <a:p>
            <a:pPr lvl="1"/>
            <a:r>
              <a:rPr lang="en-US" dirty="0" err="1"/>
              <a:t>Onderwijs</a:t>
            </a:r>
            <a:endParaRPr lang="en-US" dirty="0"/>
          </a:p>
          <a:p>
            <a:pPr lvl="1"/>
            <a:r>
              <a:rPr lang="en-US" dirty="0"/>
              <a:t>Media</a:t>
            </a:r>
          </a:p>
          <a:p>
            <a:pPr lvl="1"/>
            <a:r>
              <a:rPr lang="en-US" dirty="0" err="1"/>
              <a:t>Sociaaleconomische</a:t>
            </a:r>
            <a:r>
              <a:rPr lang="en-US" dirty="0"/>
              <a:t> </a:t>
            </a:r>
            <a:r>
              <a:rPr lang="en-US" dirty="0" err="1"/>
              <a:t>klasse</a:t>
            </a:r>
            <a:r>
              <a:rPr lang="en-US" dirty="0"/>
              <a:t> </a:t>
            </a:r>
          </a:p>
          <a:p>
            <a:r>
              <a:rPr lang="en-US" sz="3200" dirty="0" err="1"/>
              <a:t>Politieke</a:t>
            </a:r>
            <a:r>
              <a:rPr lang="en-US" sz="3200" dirty="0"/>
              <a:t> </a:t>
            </a:r>
            <a:r>
              <a:rPr lang="en-US" sz="3200" dirty="0" err="1"/>
              <a:t>systeem</a:t>
            </a:r>
            <a:endParaRPr lang="en-US" sz="3200" dirty="0"/>
          </a:p>
          <a:p>
            <a:pPr lvl="1"/>
            <a:r>
              <a:rPr lang="en-US" sz="2800" dirty="0" err="1"/>
              <a:t>Parlementaire</a:t>
            </a:r>
            <a:r>
              <a:rPr lang="en-US" sz="2800" dirty="0"/>
              <a:t> </a:t>
            </a:r>
            <a:r>
              <a:rPr lang="en-US" sz="2800" dirty="0" err="1"/>
              <a:t>democratie</a:t>
            </a:r>
            <a:endParaRPr lang="en-US" sz="2800" dirty="0"/>
          </a:p>
          <a:p>
            <a:pPr lvl="1"/>
            <a:r>
              <a:rPr lang="en-US" dirty="0"/>
              <a:t>De 4 C’s </a:t>
            </a:r>
            <a:r>
              <a:rPr lang="en-US" sz="2400" dirty="0"/>
              <a:t>(consensus, </a:t>
            </a:r>
            <a:r>
              <a:rPr lang="en-US" sz="2400" dirty="0" err="1"/>
              <a:t>coalitie</a:t>
            </a:r>
            <a:r>
              <a:rPr lang="en-US" sz="2400" dirty="0"/>
              <a:t>, </a:t>
            </a:r>
            <a:r>
              <a:rPr lang="en-US" sz="2400" dirty="0" err="1"/>
              <a:t>compromis</a:t>
            </a:r>
            <a:r>
              <a:rPr lang="en-US" sz="2400" dirty="0"/>
              <a:t>, </a:t>
            </a:r>
            <a:r>
              <a:rPr lang="en-US" sz="2400" dirty="0" err="1"/>
              <a:t>consultatie</a:t>
            </a:r>
            <a:r>
              <a:rPr lang="en-US" sz="2400" dirty="0"/>
              <a:t>)</a:t>
            </a:r>
          </a:p>
        </p:txBody>
      </p:sp>
      <p:sp>
        <p:nvSpPr>
          <p:cNvPr id="7" name="Titel 1"/>
          <p:cNvSpPr>
            <a:spLocks noGrp="1"/>
          </p:cNvSpPr>
          <p:nvPr>
            <p:ph type="title" idx="4294967295"/>
          </p:nvPr>
        </p:nvSpPr>
        <p:spPr>
          <a:xfrm>
            <a:off x="633845" y="365760"/>
            <a:ext cx="6647488" cy="988907"/>
          </a:xfrm>
        </p:spPr>
        <p:txBody>
          <a:bodyPr/>
          <a:lstStyle/>
          <a:p>
            <a:r>
              <a:rPr lang="nl-NL" dirty="0">
                <a:solidFill>
                  <a:schemeClr val="bg1"/>
                </a:solidFill>
              </a:rPr>
              <a:t>Politieke socialisatie </a:t>
            </a:r>
            <a:endParaRPr lang="nl-NL" dirty="0"/>
          </a:p>
        </p:txBody>
      </p:sp>
    </p:spTree>
    <p:extLst>
      <p:ext uri="{BB962C8B-B14F-4D97-AF65-F5344CB8AC3E}">
        <p14:creationId xmlns:p14="http://schemas.microsoft.com/office/powerpoint/2010/main" val="240283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14</a:t>
            </a:fld>
            <a:endParaRPr lang="nl-NL"/>
          </a:p>
        </p:txBody>
      </p:sp>
      <p:sp>
        <p:nvSpPr>
          <p:cNvPr id="18435" name="Rectangle 3"/>
          <p:cNvSpPr>
            <a:spLocks noGrp="1"/>
          </p:cNvSpPr>
          <p:nvPr>
            <p:ph type="body" idx="1"/>
          </p:nvPr>
        </p:nvSpPr>
        <p:spPr>
          <a:xfrm>
            <a:off x="0" y="1600200"/>
            <a:ext cx="8686800" cy="4925144"/>
          </a:xfrm>
        </p:spPr>
        <p:txBody>
          <a:bodyPr>
            <a:normAutofit fontScale="85000" lnSpcReduction="20000"/>
          </a:bodyPr>
          <a:lstStyle/>
          <a:p>
            <a:r>
              <a:rPr lang="en-US" sz="3000" dirty="0" err="1"/>
              <a:t>Functionalisme</a:t>
            </a:r>
            <a:endParaRPr lang="en-US" sz="3000" dirty="0"/>
          </a:p>
          <a:p>
            <a:pPr marL="457200" lvl="1" indent="0">
              <a:buNone/>
            </a:pPr>
            <a:r>
              <a:rPr lang="nl-NL" sz="3000" dirty="0">
                <a:solidFill>
                  <a:srgbClr val="0070C0"/>
                </a:solidFill>
                <a:latin typeface="Arial" charset="0"/>
                <a:ea typeface="MS PGothic" charset="0"/>
              </a:rPr>
              <a:t>→ </a:t>
            </a:r>
            <a:r>
              <a:rPr lang="nl-NL" sz="3000" dirty="0" err="1">
                <a:solidFill>
                  <a:srgbClr val="0070C0"/>
                </a:solidFill>
                <a:latin typeface="Arial" charset="0"/>
                <a:ea typeface="MS PGothic" charset="0"/>
              </a:rPr>
              <a:t>p.s.</a:t>
            </a:r>
            <a:r>
              <a:rPr lang="nl-NL" sz="3000" dirty="0">
                <a:solidFill>
                  <a:srgbClr val="0070C0"/>
                </a:solidFill>
                <a:latin typeface="Arial" charset="0"/>
                <a:ea typeface="MS PGothic" charset="0"/>
              </a:rPr>
              <a:t> is een middel om de politieke cultuur </a:t>
            </a:r>
            <a:r>
              <a:rPr lang="nl-NL" sz="3000" dirty="0" smtClean="0">
                <a:solidFill>
                  <a:srgbClr val="0070C0"/>
                </a:solidFill>
                <a:latin typeface="Arial" charset="0"/>
                <a:ea typeface="MS PGothic" charset="0"/>
              </a:rPr>
              <a:t>in </a:t>
            </a:r>
            <a:r>
              <a:rPr lang="nl-NL" sz="3000" dirty="0">
                <a:solidFill>
                  <a:srgbClr val="0070C0"/>
                </a:solidFill>
                <a:latin typeface="Arial" charset="0"/>
                <a:ea typeface="MS PGothic" charset="0"/>
              </a:rPr>
              <a:t>	stand te </a:t>
            </a:r>
            <a:r>
              <a:rPr lang="nl-NL" sz="3000" dirty="0" smtClean="0">
                <a:solidFill>
                  <a:srgbClr val="0070C0"/>
                </a:solidFill>
                <a:latin typeface="Arial" charset="0"/>
                <a:ea typeface="MS PGothic" charset="0"/>
              </a:rPr>
              <a:t>	houden</a:t>
            </a:r>
            <a:endParaRPr lang="en-US" sz="3000" dirty="0"/>
          </a:p>
          <a:p>
            <a:r>
              <a:rPr lang="en-US" sz="3000" dirty="0"/>
              <a:t>Conflict</a:t>
            </a:r>
          </a:p>
          <a:p>
            <a:pPr marL="0" indent="0">
              <a:buNone/>
            </a:pPr>
            <a:r>
              <a:rPr lang="nl-NL" sz="3000" dirty="0">
                <a:solidFill>
                  <a:srgbClr val="0070C0"/>
                </a:solidFill>
                <a:latin typeface="Arial" charset="0"/>
                <a:ea typeface="MS PGothic" charset="0"/>
              </a:rPr>
              <a:t>	→ hoe geeft </a:t>
            </a:r>
            <a:r>
              <a:rPr lang="nl-NL" sz="3000" dirty="0" err="1">
                <a:solidFill>
                  <a:srgbClr val="0070C0"/>
                </a:solidFill>
                <a:latin typeface="Arial" charset="0"/>
                <a:ea typeface="MS PGothic" charset="0"/>
              </a:rPr>
              <a:t>p.s.</a:t>
            </a:r>
            <a:r>
              <a:rPr lang="nl-NL" sz="3000" dirty="0">
                <a:solidFill>
                  <a:srgbClr val="0070C0"/>
                </a:solidFill>
                <a:latin typeface="Arial" charset="0"/>
                <a:ea typeface="MS PGothic" charset="0"/>
              </a:rPr>
              <a:t> betekenis aan de sociale 						ongelijkheid in de samenleving?</a:t>
            </a:r>
            <a:endParaRPr lang="en-US" sz="3000" dirty="0"/>
          </a:p>
          <a:p>
            <a:r>
              <a:rPr lang="en-US" sz="3000" dirty="0" err="1"/>
              <a:t>Sociaalconstructivisme</a:t>
            </a:r>
            <a:endParaRPr lang="en-US" sz="3000" dirty="0"/>
          </a:p>
          <a:p>
            <a:pPr marL="0" indent="0">
              <a:buNone/>
            </a:pPr>
            <a:r>
              <a:rPr lang="en-US" sz="3000" dirty="0"/>
              <a:t>	</a:t>
            </a:r>
            <a:r>
              <a:rPr lang="nl-NL" sz="3000" dirty="0">
                <a:solidFill>
                  <a:srgbClr val="0070C0"/>
                </a:solidFill>
                <a:latin typeface="Arial" charset="0"/>
                <a:ea typeface="MS PGothic" charset="0"/>
              </a:rPr>
              <a:t>→ persoonlijke ontwikkeling wordt beïnvloed door 			sociaal-politieke omgeving</a:t>
            </a:r>
            <a:endParaRPr lang="en-US" dirty="0"/>
          </a:p>
          <a:p>
            <a:r>
              <a:rPr lang="en-US" sz="3200" dirty="0" err="1"/>
              <a:t>Rationele</a:t>
            </a:r>
            <a:r>
              <a:rPr lang="en-US" sz="3200" dirty="0"/>
              <a:t> actor</a:t>
            </a:r>
          </a:p>
          <a:p>
            <a:pPr marL="0" indent="0">
              <a:buNone/>
            </a:pPr>
            <a:r>
              <a:rPr lang="en-US" sz="3200" dirty="0"/>
              <a:t>	</a:t>
            </a:r>
            <a:r>
              <a:rPr lang="nl-NL" dirty="0">
                <a:solidFill>
                  <a:srgbClr val="0070C0"/>
                </a:solidFill>
                <a:latin typeface="Arial" charset="0"/>
                <a:ea typeface="MS PGothic" charset="0"/>
              </a:rPr>
              <a:t>→ </a:t>
            </a:r>
            <a:r>
              <a:rPr lang="nl-NL" dirty="0" err="1">
                <a:solidFill>
                  <a:srgbClr val="0070C0"/>
                </a:solidFill>
                <a:latin typeface="Arial" charset="0"/>
                <a:ea typeface="MS PGothic" charset="0"/>
              </a:rPr>
              <a:t>p.s.</a:t>
            </a:r>
            <a:r>
              <a:rPr lang="nl-NL" dirty="0">
                <a:solidFill>
                  <a:srgbClr val="0070C0"/>
                </a:solidFill>
                <a:latin typeface="Arial" charset="0"/>
                <a:ea typeface="MS PGothic" charset="0"/>
              </a:rPr>
              <a:t> wordt niet onderzocht</a:t>
            </a:r>
            <a:endParaRPr lang="en-US" dirty="0"/>
          </a:p>
          <a:p>
            <a:pPr marL="0" indent="0">
              <a:buNone/>
            </a:pPr>
            <a:r>
              <a:rPr lang="en-US" sz="3200" dirty="0"/>
              <a:t>	</a:t>
            </a:r>
          </a:p>
          <a:p>
            <a:endParaRPr lang="en-US" sz="3200" dirty="0"/>
          </a:p>
        </p:txBody>
      </p:sp>
      <p:sp>
        <p:nvSpPr>
          <p:cNvPr id="7" name="Titel 1"/>
          <p:cNvSpPr>
            <a:spLocks noGrp="1"/>
          </p:cNvSpPr>
          <p:nvPr>
            <p:ph type="title" idx="4294967295"/>
          </p:nvPr>
        </p:nvSpPr>
        <p:spPr>
          <a:xfrm>
            <a:off x="145510" y="0"/>
            <a:ext cx="7135823" cy="1354667"/>
          </a:xfrm>
        </p:spPr>
        <p:txBody>
          <a:bodyPr>
            <a:normAutofit fontScale="90000"/>
          </a:bodyPr>
          <a:lstStyle/>
          <a:p>
            <a:pPr algn="l"/>
            <a:r>
              <a:rPr lang="nl-NL" dirty="0">
                <a:solidFill>
                  <a:schemeClr val="bg1"/>
                </a:solidFill>
              </a:rPr>
              <a:t>Paradigma’s over politieke socialisatie </a:t>
            </a:r>
            <a:endParaRPr lang="nl-NL" dirty="0"/>
          </a:p>
        </p:txBody>
      </p:sp>
    </p:spTree>
    <p:extLst>
      <p:ext uri="{BB962C8B-B14F-4D97-AF65-F5344CB8AC3E}">
        <p14:creationId xmlns:p14="http://schemas.microsoft.com/office/powerpoint/2010/main" val="354167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15</a:t>
            </a:fld>
            <a:endParaRPr lang="nl-NL"/>
          </a:p>
        </p:txBody>
      </p:sp>
      <p:sp>
        <p:nvSpPr>
          <p:cNvPr id="18435" name="Rectangle 3"/>
          <p:cNvSpPr>
            <a:spLocks noGrp="1"/>
          </p:cNvSpPr>
          <p:nvPr>
            <p:ph type="body" idx="1"/>
          </p:nvPr>
        </p:nvSpPr>
        <p:spPr>
          <a:xfrm>
            <a:off x="0" y="1600200"/>
            <a:ext cx="9144000" cy="4925144"/>
          </a:xfrm>
        </p:spPr>
        <p:txBody>
          <a:bodyPr>
            <a:normAutofit/>
          </a:bodyPr>
          <a:lstStyle/>
          <a:p>
            <a:pPr marL="0" indent="0">
              <a:buNone/>
            </a:pPr>
            <a:r>
              <a:rPr lang="en-US" sz="2800" dirty="0" err="1"/>
              <a:t>Legitiem</a:t>
            </a:r>
            <a:r>
              <a:rPr lang="en-US" sz="2800" dirty="0"/>
              <a:t> </a:t>
            </a:r>
            <a:r>
              <a:rPr lang="en-US" sz="2800" dirty="0" err="1"/>
              <a:t>politiek</a:t>
            </a:r>
            <a:r>
              <a:rPr lang="en-US" sz="2800" dirty="0"/>
              <a:t> </a:t>
            </a:r>
            <a:r>
              <a:rPr lang="en-US" sz="2800" dirty="0" err="1"/>
              <a:t>systeem</a:t>
            </a:r>
            <a:r>
              <a:rPr lang="en-US" sz="2800" dirty="0"/>
              <a:t>: </a:t>
            </a:r>
            <a:r>
              <a:rPr lang="en-US" sz="2400" dirty="0"/>
              <a:t>het regime </a:t>
            </a:r>
            <a:r>
              <a:rPr lang="en-US" sz="2400" dirty="0" err="1"/>
              <a:t>wordt</a:t>
            </a:r>
            <a:r>
              <a:rPr lang="en-US" sz="2400" dirty="0"/>
              <a:t> </a:t>
            </a:r>
            <a:r>
              <a:rPr lang="en-US" sz="2400" dirty="0" err="1"/>
              <a:t>geaccepteerd</a:t>
            </a:r>
            <a:endParaRPr lang="en-US" sz="2400" dirty="0"/>
          </a:p>
          <a:p>
            <a:pPr marL="0" indent="0">
              <a:buNone/>
            </a:pPr>
            <a:endParaRPr lang="en-US" sz="2800" dirty="0"/>
          </a:p>
          <a:p>
            <a:pPr marL="0" indent="0">
              <a:buNone/>
            </a:pPr>
            <a:r>
              <a:rPr lang="en-US" sz="2800" dirty="0" err="1"/>
              <a:t>Geweldsmonopolie</a:t>
            </a:r>
            <a:r>
              <a:rPr lang="en-US" sz="2800" dirty="0"/>
              <a:t>: </a:t>
            </a:r>
            <a:r>
              <a:rPr lang="en-US" sz="2400" dirty="0" err="1"/>
              <a:t>politieke</a:t>
            </a:r>
            <a:r>
              <a:rPr lang="en-US" sz="2400" dirty="0"/>
              <a:t> </a:t>
            </a:r>
            <a:r>
              <a:rPr lang="en-US" sz="2400" dirty="0" err="1"/>
              <a:t>bindingen</a:t>
            </a:r>
            <a:r>
              <a:rPr lang="en-US" sz="2400" dirty="0"/>
              <a:t> </a:t>
            </a:r>
            <a:r>
              <a:rPr lang="en-US" sz="2400" dirty="0" err="1"/>
              <a:t>komen</a:t>
            </a:r>
            <a:r>
              <a:rPr lang="en-US" sz="2400" dirty="0"/>
              <a:t> </a:t>
            </a:r>
            <a:r>
              <a:rPr lang="en-US" sz="2400" dirty="0" err="1"/>
              <a:t>voort</a:t>
            </a:r>
            <a:r>
              <a:rPr lang="en-US" sz="2400" dirty="0"/>
              <a:t> </a:t>
            </a:r>
            <a:r>
              <a:rPr lang="en-US" sz="2400" dirty="0" err="1"/>
              <a:t>uit</a:t>
            </a:r>
            <a:r>
              <a:rPr lang="en-US" sz="2400" dirty="0"/>
              <a:t> </a:t>
            </a:r>
            <a:r>
              <a:rPr lang="en-US" sz="2400" dirty="0" err="1"/>
              <a:t>fysieke</a:t>
            </a:r>
            <a:r>
              <a:rPr lang="en-US" sz="2400" dirty="0"/>
              <a:t> </a:t>
            </a:r>
            <a:r>
              <a:rPr lang="en-US" sz="2400" dirty="0" err="1"/>
              <a:t>dwang</a:t>
            </a:r>
            <a:endParaRPr lang="en-US" sz="2400" dirty="0"/>
          </a:p>
          <a:p>
            <a:pPr marL="0" indent="0">
              <a:buNone/>
            </a:pPr>
            <a:endParaRPr lang="en-US" sz="3200" dirty="0"/>
          </a:p>
          <a:p>
            <a:pPr marL="0" indent="0">
              <a:buNone/>
            </a:pPr>
            <a:r>
              <a:rPr lang="en-US" sz="2800" dirty="0" err="1"/>
              <a:t>Democratische</a:t>
            </a:r>
            <a:r>
              <a:rPr lang="en-US" sz="2800" dirty="0"/>
              <a:t> </a:t>
            </a:r>
            <a:r>
              <a:rPr lang="en-US" sz="2800" dirty="0" err="1"/>
              <a:t>spelregels</a:t>
            </a:r>
            <a:r>
              <a:rPr lang="en-US" sz="2800" dirty="0"/>
              <a:t>: </a:t>
            </a:r>
            <a:r>
              <a:rPr lang="en-US" sz="2400" dirty="0" err="1"/>
              <a:t>kiezers</a:t>
            </a:r>
            <a:r>
              <a:rPr lang="en-US" sz="2400" dirty="0"/>
              <a:t> </a:t>
            </a:r>
            <a:r>
              <a:rPr lang="en-US" sz="2400" dirty="0" err="1"/>
              <a:t>accepteren</a:t>
            </a:r>
            <a:r>
              <a:rPr lang="en-US" sz="2400" dirty="0"/>
              <a:t> de </a:t>
            </a:r>
            <a:r>
              <a:rPr lang="en-US" sz="2400" dirty="0" err="1"/>
              <a:t>parlementaire</a:t>
            </a:r>
            <a:r>
              <a:rPr lang="en-US" sz="2400" dirty="0"/>
              <a:t> </a:t>
            </a:r>
            <a:r>
              <a:rPr lang="en-US" sz="2400" dirty="0" err="1"/>
              <a:t>democratie</a:t>
            </a:r>
            <a:endParaRPr lang="en-US" sz="2400" dirty="0"/>
          </a:p>
          <a:p>
            <a:pPr marL="0" indent="0">
              <a:buNone/>
            </a:pPr>
            <a:endParaRPr lang="en-US" sz="2800" dirty="0"/>
          </a:p>
          <a:p>
            <a:pPr marL="0" indent="0">
              <a:buNone/>
            </a:pPr>
            <a:r>
              <a:rPr lang="en-US" sz="2800" dirty="0" err="1"/>
              <a:t>Legitimiteit</a:t>
            </a:r>
            <a:r>
              <a:rPr lang="en-US" sz="2800" dirty="0"/>
              <a:t> </a:t>
            </a:r>
            <a:r>
              <a:rPr lang="en-US" sz="2800" dirty="0" err="1"/>
              <a:t>democratische</a:t>
            </a:r>
            <a:r>
              <a:rPr lang="en-US" sz="2800" dirty="0"/>
              <a:t> </a:t>
            </a:r>
            <a:r>
              <a:rPr lang="en-US" sz="2800" dirty="0" err="1"/>
              <a:t>rechtsstaat</a:t>
            </a:r>
            <a:r>
              <a:rPr lang="en-US" sz="2800" dirty="0"/>
              <a:t>: </a:t>
            </a:r>
            <a:r>
              <a:rPr lang="en-US" sz="2400" dirty="0"/>
              <a:t>burgers </a:t>
            </a:r>
            <a:r>
              <a:rPr lang="en-US" sz="2400" dirty="0" err="1"/>
              <a:t>ervaren</a:t>
            </a:r>
            <a:r>
              <a:rPr lang="en-US" sz="2400" dirty="0"/>
              <a:t> de </a:t>
            </a:r>
            <a:r>
              <a:rPr lang="en-US" sz="2400" dirty="0" err="1"/>
              <a:t>rechterlijke</a:t>
            </a:r>
            <a:r>
              <a:rPr lang="en-US" sz="2400" dirty="0"/>
              <a:t> </a:t>
            </a:r>
            <a:r>
              <a:rPr lang="en-US" sz="2400" dirty="0" err="1"/>
              <a:t>macht</a:t>
            </a:r>
            <a:r>
              <a:rPr lang="en-US" sz="2400" dirty="0"/>
              <a:t> </a:t>
            </a:r>
            <a:r>
              <a:rPr lang="en-US" sz="2400" dirty="0" err="1"/>
              <a:t>als</a:t>
            </a:r>
            <a:r>
              <a:rPr lang="en-US" sz="2400" dirty="0"/>
              <a:t> </a:t>
            </a:r>
            <a:r>
              <a:rPr lang="en-US" sz="2400" dirty="0" err="1"/>
              <a:t>onafhankelijk</a:t>
            </a:r>
            <a:r>
              <a:rPr lang="en-US" sz="2400" dirty="0"/>
              <a:t> (</a:t>
            </a:r>
            <a:r>
              <a:rPr lang="en-US" sz="2400" dirty="0" err="1"/>
              <a:t>trias</a:t>
            </a:r>
            <a:r>
              <a:rPr lang="en-US" sz="2400" dirty="0"/>
              <a:t> </a:t>
            </a:r>
            <a:r>
              <a:rPr lang="en-US" sz="2400" dirty="0" err="1"/>
              <a:t>politica</a:t>
            </a:r>
            <a:r>
              <a:rPr lang="en-US" sz="2400" dirty="0"/>
              <a:t>)</a:t>
            </a:r>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Stabiliteit politiek systeem</a:t>
            </a:r>
            <a:endParaRPr lang="nl-NL" dirty="0"/>
          </a:p>
        </p:txBody>
      </p:sp>
    </p:spTree>
    <p:extLst>
      <p:ext uri="{BB962C8B-B14F-4D97-AF65-F5344CB8AC3E}">
        <p14:creationId xmlns:p14="http://schemas.microsoft.com/office/powerpoint/2010/main" val="192906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16</a:t>
            </a:fld>
            <a:endParaRPr lang="nl-NL"/>
          </a:p>
        </p:txBody>
      </p:sp>
      <p:sp>
        <p:nvSpPr>
          <p:cNvPr id="18435" name="Rectangle 3"/>
          <p:cNvSpPr>
            <a:spLocks noGrp="1"/>
          </p:cNvSpPr>
          <p:nvPr>
            <p:ph type="body" idx="1"/>
          </p:nvPr>
        </p:nvSpPr>
        <p:spPr>
          <a:xfrm>
            <a:off x="0" y="1600200"/>
            <a:ext cx="9144000" cy="5257800"/>
          </a:xfrm>
        </p:spPr>
        <p:txBody>
          <a:bodyPr>
            <a:normAutofit fontScale="85000" lnSpcReduction="20000"/>
          </a:bodyPr>
          <a:lstStyle/>
          <a:p>
            <a:pPr marL="0" indent="0">
              <a:buNone/>
            </a:pPr>
            <a:r>
              <a:rPr lang="en-US" sz="2800" dirty="0" err="1">
                <a:solidFill>
                  <a:srgbClr val="FF0000"/>
                </a:solidFill>
              </a:rPr>
              <a:t>Volkssoevereiniteit</a:t>
            </a:r>
            <a:r>
              <a:rPr lang="en-US" sz="2800" dirty="0"/>
              <a:t>: het </a:t>
            </a:r>
            <a:r>
              <a:rPr lang="en-US" sz="2800" dirty="0" err="1"/>
              <a:t>volk</a:t>
            </a:r>
            <a:r>
              <a:rPr lang="en-US" sz="2800" dirty="0"/>
              <a:t> </a:t>
            </a:r>
            <a:r>
              <a:rPr lang="en-US" sz="2800" dirty="0" err="1"/>
              <a:t>bepaalt</a:t>
            </a:r>
            <a:r>
              <a:rPr lang="en-US" sz="2800" dirty="0"/>
              <a:t> via </a:t>
            </a:r>
            <a:r>
              <a:rPr lang="en-US" sz="2800" dirty="0" err="1"/>
              <a:t>verkiezingen</a:t>
            </a:r>
            <a:r>
              <a:rPr lang="en-US" sz="2800" dirty="0"/>
              <a:t> het </a:t>
            </a:r>
            <a:r>
              <a:rPr lang="en-US" sz="2800" dirty="0" err="1"/>
              <a:t>landsbestuur</a:t>
            </a:r>
            <a:r>
              <a:rPr lang="en-US" sz="2800" dirty="0"/>
              <a:t> </a:t>
            </a:r>
            <a:r>
              <a:rPr lang="en-US" sz="2800" dirty="0" err="1"/>
              <a:t>en</a:t>
            </a:r>
            <a:r>
              <a:rPr lang="en-US" sz="2800" dirty="0"/>
              <a:t> </a:t>
            </a:r>
            <a:r>
              <a:rPr lang="en-US" sz="2800" dirty="0" err="1"/>
              <a:t>legitimeert</a:t>
            </a:r>
            <a:r>
              <a:rPr lang="en-US" sz="2800" dirty="0"/>
              <a:t> </a:t>
            </a:r>
            <a:r>
              <a:rPr lang="en-US" sz="2800" dirty="0" err="1"/>
              <a:t>daarmee</a:t>
            </a:r>
            <a:r>
              <a:rPr lang="en-US" sz="2800" dirty="0"/>
              <a:t> de </a:t>
            </a:r>
            <a:r>
              <a:rPr lang="en-US" sz="2800" dirty="0" err="1"/>
              <a:t>macht</a:t>
            </a:r>
            <a:r>
              <a:rPr lang="en-US" sz="2800" dirty="0"/>
              <a:t> van de </a:t>
            </a:r>
            <a:r>
              <a:rPr lang="en-US" sz="2800" dirty="0" err="1"/>
              <a:t>overheid</a:t>
            </a:r>
            <a:r>
              <a:rPr lang="en-US" sz="2800" dirty="0"/>
              <a:t>.</a:t>
            </a:r>
          </a:p>
          <a:p>
            <a:pPr marL="0" indent="0">
              <a:buNone/>
            </a:pPr>
            <a:endParaRPr lang="en-US" sz="2800" dirty="0"/>
          </a:p>
          <a:p>
            <a:pPr marL="0" indent="0">
              <a:buNone/>
            </a:pPr>
            <a:r>
              <a:rPr lang="nl-NL" sz="2800" b="1" dirty="0">
                <a:solidFill>
                  <a:srgbClr val="0000FF"/>
                </a:solidFill>
              </a:rPr>
              <a:t>KERNCONCEPT: REPRESENTATIE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en-US" sz="2800" i="1" dirty="0"/>
              <a:t>de </a:t>
            </a:r>
            <a:r>
              <a:rPr lang="en-US" sz="2800" i="1" dirty="0" err="1"/>
              <a:t>vertegenwoordiging</a:t>
            </a:r>
            <a:r>
              <a:rPr lang="en-US" sz="2800" i="1" dirty="0"/>
              <a:t> van </a:t>
            </a:r>
            <a:r>
              <a:rPr lang="en-US" sz="2800" i="1" dirty="0" err="1"/>
              <a:t>een</a:t>
            </a:r>
            <a:r>
              <a:rPr lang="en-US" sz="2800" i="1" dirty="0"/>
              <a:t> </a:t>
            </a:r>
            <a:r>
              <a:rPr lang="en-US" sz="2800" i="1" dirty="0" err="1"/>
              <a:t>groep</a:t>
            </a:r>
            <a:r>
              <a:rPr lang="en-US" sz="2800" i="1" dirty="0"/>
              <a:t> in </a:t>
            </a:r>
            <a:r>
              <a:rPr lang="en-US" sz="2800" i="1" dirty="0" err="1"/>
              <a:t>politieke</a:t>
            </a:r>
            <a:r>
              <a:rPr lang="en-US" sz="2800" i="1" dirty="0"/>
              <a:t> </a:t>
            </a:r>
            <a:r>
              <a:rPr lang="en-US" sz="2800" i="1" dirty="0" err="1"/>
              <a:t>organisaties</a:t>
            </a:r>
            <a:r>
              <a:rPr lang="en-US" sz="2800" i="1" dirty="0"/>
              <a:t> door </a:t>
            </a:r>
            <a:r>
              <a:rPr lang="en-US" sz="2800" i="1" dirty="0" err="1"/>
              <a:t>één</a:t>
            </a:r>
            <a:r>
              <a:rPr lang="en-US" sz="2800" i="1" dirty="0"/>
              <a:t> of </a:t>
            </a:r>
            <a:r>
              <a:rPr lang="en-US" sz="2800" i="1" dirty="0" err="1"/>
              <a:t>enkele</a:t>
            </a:r>
            <a:r>
              <a:rPr lang="en-US" sz="2800" i="1" dirty="0"/>
              <a:t> </a:t>
            </a:r>
            <a:r>
              <a:rPr lang="en-US" sz="2800" i="1" dirty="0" err="1"/>
              <a:t>betrokkenen</a:t>
            </a:r>
            <a:r>
              <a:rPr lang="en-US" sz="2800" i="1" dirty="0"/>
              <a:t> die </a:t>
            </a:r>
            <a:r>
              <a:rPr lang="en-US" sz="2800" i="1" dirty="0" err="1"/>
              <a:t>namens</a:t>
            </a:r>
            <a:r>
              <a:rPr lang="en-US" sz="2800" i="1" dirty="0"/>
              <a:t> de </a:t>
            </a:r>
            <a:r>
              <a:rPr lang="en-US" sz="2800" i="1" dirty="0" err="1"/>
              <a:t>groep</a:t>
            </a:r>
            <a:r>
              <a:rPr lang="en-US" sz="2800" i="1" dirty="0"/>
              <a:t> </a:t>
            </a:r>
            <a:r>
              <a:rPr lang="en-US" sz="2800" i="1" dirty="0" err="1"/>
              <a:t>optreden</a:t>
            </a:r>
            <a:r>
              <a:rPr lang="en-US" sz="2800" i="1" dirty="0"/>
              <a:t>.</a:t>
            </a:r>
          </a:p>
          <a:p>
            <a:pPr marL="0" indent="0">
              <a:buNone/>
            </a:pPr>
            <a:endParaRPr lang="en-US" sz="2800" dirty="0"/>
          </a:p>
          <a:p>
            <a:pPr marL="0" indent="0">
              <a:buNone/>
            </a:pPr>
            <a:r>
              <a:rPr lang="en-US" sz="2800" dirty="0" err="1">
                <a:solidFill>
                  <a:srgbClr val="FF0000"/>
                </a:solidFill>
              </a:rPr>
              <a:t>Kenmerken</a:t>
            </a:r>
            <a:r>
              <a:rPr lang="en-US" sz="2800" dirty="0">
                <a:solidFill>
                  <a:srgbClr val="FF0000"/>
                </a:solidFill>
              </a:rPr>
              <a:t> </a:t>
            </a:r>
            <a:r>
              <a:rPr lang="en-US" sz="2800" dirty="0" err="1">
                <a:solidFill>
                  <a:srgbClr val="FF0000"/>
                </a:solidFill>
              </a:rPr>
              <a:t>democratie</a:t>
            </a:r>
            <a:r>
              <a:rPr lang="en-US" sz="2800" dirty="0"/>
              <a:t>:</a:t>
            </a:r>
          </a:p>
          <a:p>
            <a:pPr marL="514350" indent="-514350">
              <a:buFont typeface="+mj-lt"/>
              <a:buAutoNum type="arabicPeriod"/>
            </a:pPr>
            <a:r>
              <a:rPr lang="en-US" sz="2800" dirty="0" err="1"/>
              <a:t>Gekozen</a:t>
            </a:r>
            <a:r>
              <a:rPr lang="en-US" sz="2800" dirty="0"/>
              <a:t> </a:t>
            </a:r>
            <a:r>
              <a:rPr lang="en-US" sz="2800" dirty="0" err="1"/>
              <a:t>volksvertegenwoordigers</a:t>
            </a:r>
            <a:endParaRPr lang="en-US" sz="2800" dirty="0"/>
          </a:p>
          <a:p>
            <a:pPr marL="514350" indent="-514350">
              <a:buFont typeface="+mj-lt"/>
              <a:buAutoNum type="arabicPeriod"/>
            </a:pPr>
            <a:r>
              <a:rPr lang="en-US" sz="2800" dirty="0"/>
              <a:t>Vrije </a:t>
            </a:r>
            <a:r>
              <a:rPr lang="en-US" sz="2800" dirty="0" err="1"/>
              <a:t>en</a:t>
            </a:r>
            <a:r>
              <a:rPr lang="en-US" sz="2800" dirty="0"/>
              <a:t> </a:t>
            </a:r>
            <a:r>
              <a:rPr lang="en-US" sz="2800" dirty="0" err="1"/>
              <a:t>geheime</a:t>
            </a:r>
            <a:r>
              <a:rPr lang="en-US" sz="2800" dirty="0"/>
              <a:t> </a:t>
            </a:r>
            <a:r>
              <a:rPr lang="en-US" sz="2800" dirty="0" err="1"/>
              <a:t>verkiezingen</a:t>
            </a:r>
            <a:endParaRPr lang="en-US" sz="2800" dirty="0"/>
          </a:p>
          <a:p>
            <a:pPr marL="514350" indent="-514350">
              <a:buFont typeface="+mj-lt"/>
              <a:buAutoNum type="arabicPeriod"/>
            </a:pPr>
            <a:r>
              <a:rPr lang="en-US" sz="2800" dirty="0" err="1"/>
              <a:t>Vrijheid</a:t>
            </a:r>
            <a:r>
              <a:rPr lang="en-US" sz="2800" dirty="0"/>
              <a:t> van </a:t>
            </a:r>
            <a:r>
              <a:rPr lang="en-US" sz="2800" dirty="0" err="1"/>
              <a:t>meningsuiting</a:t>
            </a:r>
            <a:endParaRPr lang="en-US" sz="2800" dirty="0"/>
          </a:p>
          <a:p>
            <a:pPr marL="514350" indent="-514350">
              <a:buFont typeface="+mj-lt"/>
              <a:buAutoNum type="arabicPeriod"/>
            </a:pPr>
            <a:r>
              <a:rPr lang="en-US" sz="2800" dirty="0" err="1"/>
              <a:t>Vrijheid</a:t>
            </a:r>
            <a:r>
              <a:rPr lang="en-US" sz="2800" dirty="0"/>
              <a:t> van pers </a:t>
            </a:r>
            <a:r>
              <a:rPr lang="en-US" sz="2800" dirty="0" err="1"/>
              <a:t>en</a:t>
            </a:r>
            <a:r>
              <a:rPr lang="en-US" sz="2800" dirty="0"/>
              <a:t> </a:t>
            </a:r>
            <a:r>
              <a:rPr lang="en-US" sz="2800" dirty="0" err="1"/>
              <a:t>informatie</a:t>
            </a:r>
            <a:endParaRPr lang="en-US" sz="2800" dirty="0"/>
          </a:p>
          <a:p>
            <a:pPr marL="514350" indent="-514350">
              <a:buFont typeface="+mj-lt"/>
              <a:buAutoNum type="arabicPeriod"/>
            </a:pPr>
            <a:r>
              <a:rPr lang="en-US" sz="2800" dirty="0" err="1"/>
              <a:t>Vrijheid</a:t>
            </a:r>
            <a:r>
              <a:rPr lang="en-US" sz="2800" dirty="0"/>
              <a:t> van </a:t>
            </a:r>
            <a:r>
              <a:rPr lang="en-US" sz="2800" dirty="0" err="1"/>
              <a:t>vereniging</a:t>
            </a:r>
            <a:endParaRPr lang="en-US" sz="2800" dirty="0"/>
          </a:p>
          <a:p>
            <a:pPr marL="514350" indent="-514350">
              <a:buFont typeface="+mj-lt"/>
              <a:buAutoNum type="arabicPeriod"/>
            </a:pPr>
            <a:r>
              <a:rPr lang="en-US" sz="2800" dirty="0" err="1"/>
              <a:t>Inclusief</a:t>
            </a:r>
            <a:r>
              <a:rPr lang="en-US" sz="2800" dirty="0"/>
              <a:t> </a:t>
            </a:r>
            <a:r>
              <a:rPr lang="en-US" sz="2800" dirty="0" err="1"/>
              <a:t>burgerschap</a:t>
            </a:r>
            <a:r>
              <a:rPr lang="en-US" sz="2800" dirty="0"/>
              <a:t> </a:t>
            </a:r>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Democratie</a:t>
            </a:r>
            <a:endParaRPr lang="nl-NL" dirty="0"/>
          </a:p>
        </p:txBody>
      </p:sp>
    </p:spTree>
    <p:extLst>
      <p:ext uri="{BB962C8B-B14F-4D97-AF65-F5344CB8AC3E}">
        <p14:creationId xmlns:p14="http://schemas.microsoft.com/office/powerpoint/2010/main" val="224875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17</a:t>
            </a:fld>
            <a:endParaRPr lang="nl-NL"/>
          </a:p>
        </p:txBody>
      </p:sp>
      <p:sp>
        <p:nvSpPr>
          <p:cNvPr id="18435" name="Rectangle 3"/>
          <p:cNvSpPr>
            <a:spLocks noGrp="1"/>
          </p:cNvSpPr>
          <p:nvPr>
            <p:ph type="body" idx="1"/>
          </p:nvPr>
        </p:nvSpPr>
        <p:spPr>
          <a:xfrm>
            <a:off x="0" y="1600200"/>
            <a:ext cx="9144000" cy="5257800"/>
          </a:xfrm>
        </p:spPr>
        <p:txBody>
          <a:bodyPr>
            <a:normAutofit/>
          </a:bodyPr>
          <a:lstStyle/>
          <a:p>
            <a:pPr marL="0" indent="0">
              <a:buNone/>
            </a:pPr>
            <a:r>
              <a:rPr lang="en-US" sz="2800" dirty="0" err="1">
                <a:solidFill>
                  <a:srgbClr val="FF0000"/>
                </a:solidFill>
              </a:rPr>
              <a:t>Politieke</a:t>
            </a:r>
            <a:r>
              <a:rPr lang="en-US" sz="2800" dirty="0">
                <a:solidFill>
                  <a:srgbClr val="FF0000"/>
                </a:solidFill>
              </a:rPr>
              <a:t> </a:t>
            </a:r>
            <a:r>
              <a:rPr lang="en-US" sz="2800" dirty="0" err="1">
                <a:solidFill>
                  <a:srgbClr val="FF0000"/>
                </a:solidFill>
              </a:rPr>
              <a:t>cohesie</a:t>
            </a:r>
            <a:r>
              <a:rPr lang="en-US" sz="2800" dirty="0"/>
              <a:t>: </a:t>
            </a:r>
            <a:r>
              <a:rPr lang="en-US" sz="2400" dirty="0"/>
              <a:t>binding met de </a:t>
            </a:r>
            <a:r>
              <a:rPr lang="en-US" sz="2400" dirty="0" err="1"/>
              <a:t>staat</a:t>
            </a:r>
            <a:r>
              <a:rPr lang="en-US" sz="2400" dirty="0"/>
              <a:t> </a:t>
            </a:r>
            <a:r>
              <a:rPr lang="en-US" sz="2400" dirty="0" err="1"/>
              <a:t>waarin</a:t>
            </a:r>
            <a:r>
              <a:rPr lang="en-US" sz="2400" dirty="0"/>
              <a:t> men </a:t>
            </a:r>
            <a:r>
              <a:rPr lang="en-US" sz="2400" dirty="0" err="1"/>
              <a:t>woont</a:t>
            </a:r>
            <a:r>
              <a:rPr lang="en-US" sz="2400" dirty="0"/>
              <a:t> </a:t>
            </a:r>
            <a:r>
              <a:rPr lang="en-US" sz="2400" dirty="0" err="1"/>
              <a:t>en</a:t>
            </a:r>
            <a:r>
              <a:rPr lang="en-US" sz="2400" dirty="0"/>
              <a:t> de </a:t>
            </a:r>
            <a:r>
              <a:rPr lang="en-US" sz="2400" dirty="0" err="1"/>
              <a:t>natie</a:t>
            </a:r>
            <a:r>
              <a:rPr lang="en-US" sz="2400" dirty="0"/>
              <a:t> </a:t>
            </a:r>
            <a:r>
              <a:rPr lang="en-US" sz="2400" dirty="0" err="1"/>
              <a:t>waartoe</a:t>
            </a:r>
            <a:r>
              <a:rPr lang="en-US" sz="2400" dirty="0"/>
              <a:t> men </a:t>
            </a:r>
            <a:r>
              <a:rPr lang="en-US" sz="2400" dirty="0" err="1"/>
              <a:t>behoort</a:t>
            </a:r>
            <a:r>
              <a:rPr lang="en-US" sz="2800" dirty="0"/>
              <a:t>. </a:t>
            </a:r>
          </a:p>
          <a:p>
            <a:pPr marL="0" indent="0">
              <a:buNone/>
            </a:pPr>
            <a:endParaRPr lang="en-US" sz="2800" dirty="0"/>
          </a:p>
          <a:p>
            <a:pPr marL="0" indent="0">
              <a:buNone/>
            </a:pPr>
            <a:r>
              <a:rPr lang="en-US" sz="2400" dirty="0"/>
              <a:t>Kloof </a:t>
            </a:r>
            <a:r>
              <a:rPr lang="en-US" sz="2400" dirty="0" err="1"/>
              <a:t>tussen</a:t>
            </a:r>
            <a:r>
              <a:rPr lang="en-US" sz="2400" dirty="0"/>
              <a:t> burger </a:t>
            </a:r>
            <a:r>
              <a:rPr lang="en-US" sz="2400" dirty="0" err="1"/>
              <a:t>en</a:t>
            </a:r>
            <a:r>
              <a:rPr lang="en-US" sz="2400" dirty="0"/>
              <a:t> </a:t>
            </a:r>
            <a:r>
              <a:rPr lang="en-US" sz="2400" dirty="0" err="1"/>
              <a:t>politiek</a:t>
            </a:r>
            <a:r>
              <a:rPr lang="en-US" sz="2400" dirty="0"/>
              <a:t> door: (</a:t>
            </a:r>
            <a:r>
              <a:rPr lang="en-US" sz="2400" dirty="0" err="1"/>
              <a:t>Schuyt</a:t>
            </a:r>
            <a:r>
              <a:rPr lang="en-US" sz="2400" dirty="0"/>
              <a:t>)</a:t>
            </a:r>
          </a:p>
          <a:p>
            <a:r>
              <a:rPr lang="en-US" sz="2400" dirty="0"/>
              <a:t>Minder </a:t>
            </a:r>
            <a:r>
              <a:rPr lang="en-US" sz="2400" dirty="0" err="1"/>
              <a:t>politieke</a:t>
            </a:r>
            <a:r>
              <a:rPr lang="en-US" sz="2400" dirty="0"/>
              <a:t> </a:t>
            </a:r>
            <a:r>
              <a:rPr lang="en-US" sz="2400" dirty="0" err="1"/>
              <a:t>betrokkenheid</a:t>
            </a:r>
            <a:r>
              <a:rPr lang="en-US" sz="2400" dirty="0"/>
              <a:t> van burgers</a:t>
            </a:r>
          </a:p>
          <a:p>
            <a:r>
              <a:rPr lang="en-US" sz="2400" dirty="0" err="1"/>
              <a:t>Bestuurlijke</a:t>
            </a:r>
            <a:r>
              <a:rPr lang="en-US" sz="2400" dirty="0"/>
              <a:t> </a:t>
            </a:r>
            <a:r>
              <a:rPr lang="en-US" sz="2400" dirty="0" err="1"/>
              <a:t>schaalvergroting</a:t>
            </a:r>
            <a:endParaRPr lang="en-US" sz="2400" dirty="0"/>
          </a:p>
          <a:p>
            <a:r>
              <a:rPr lang="en-US" sz="2400" dirty="0" err="1"/>
              <a:t>Gebrekkige</a:t>
            </a:r>
            <a:r>
              <a:rPr lang="en-US" sz="2400" dirty="0"/>
              <a:t> </a:t>
            </a:r>
            <a:r>
              <a:rPr lang="en-US" sz="2400" dirty="0" err="1"/>
              <a:t>communicatie</a:t>
            </a:r>
            <a:r>
              <a:rPr lang="en-US" sz="2400" dirty="0"/>
              <a:t> </a:t>
            </a:r>
            <a:r>
              <a:rPr lang="en-US" sz="2400" dirty="0" err="1"/>
              <a:t>tussen</a:t>
            </a:r>
            <a:r>
              <a:rPr lang="en-US" sz="2400" dirty="0"/>
              <a:t> </a:t>
            </a:r>
            <a:r>
              <a:rPr lang="en-US" sz="2400" dirty="0" err="1"/>
              <a:t>bestuur</a:t>
            </a:r>
            <a:r>
              <a:rPr lang="en-US" sz="2400" dirty="0"/>
              <a:t> </a:t>
            </a:r>
            <a:r>
              <a:rPr lang="en-US" sz="2400" dirty="0" err="1"/>
              <a:t>en</a:t>
            </a:r>
            <a:r>
              <a:rPr lang="en-US" sz="2400" dirty="0"/>
              <a:t> burgers</a:t>
            </a:r>
          </a:p>
          <a:p>
            <a:endParaRPr lang="en-US" sz="2400" dirty="0"/>
          </a:p>
          <a:p>
            <a:pPr marL="0" indent="0">
              <a:buNone/>
            </a:pPr>
            <a:endParaRPr lang="en-US" sz="2800" dirty="0"/>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Politieke cohesie</a:t>
            </a:r>
            <a:endParaRPr lang="nl-NL" dirty="0"/>
          </a:p>
        </p:txBody>
      </p:sp>
    </p:spTree>
    <p:extLst>
      <p:ext uri="{BB962C8B-B14F-4D97-AF65-F5344CB8AC3E}">
        <p14:creationId xmlns:p14="http://schemas.microsoft.com/office/powerpoint/2010/main" val="254823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18</a:t>
            </a:fld>
            <a:endParaRPr lang="nl-NL"/>
          </a:p>
        </p:txBody>
      </p:sp>
      <p:sp>
        <p:nvSpPr>
          <p:cNvPr id="18435" name="Rectangle 3"/>
          <p:cNvSpPr>
            <a:spLocks noGrp="1"/>
          </p:cNvSpPr>
          <p:nvPr>
            <p:ph type="body" idx="1"/>
          </p:nvPr>
        </p:nvSpPr>
        <p:spPr>
          <a:xfrm>
            <a:off x="0" y="1600200"/>
            <a:ext cx="9144000" cy="5257800"/>
          </a:xfrm>
        </p:spPr>
        <p:txBody>
          <a:bodyPr>
            <a:normAutofit/>
          </a:bodyPr>
          <a:lstStyle/>
          <a:p>
            <a:pPr marL="0" indent="0">
              <a:buNone/>
            </a:pPr>
            <a:r>
              <a:rPr lang="nl-NL" sz="2800" b="1" dirty="0">
                <a:solidFill>
                  <a:srgbClr val="0000FF"/>
                </a:solidFill>
              </a:rPr>
              <a:t>KERNCONCEPT: REPRESENTATIVITEIT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en-US" sz="2800" i="1" dirty="0"/>
              <a:t>de mate </a:t>
            </a:r>
            <a:r>
              <a:rPr lang="en-US" sz="2800" i="1" dirty="0" err="1"/>
              <a:t>waarin</a:t>
            </a:r>
            <a:r>
              <a:rPr lang="en-US" sz="2800" i="1" dirty="0"/>
              <a:t> de </a:t>
            </a:r>
            <a:r>
              <a:rPr lang="en-US" sz="2800" i="1" dirty="0" err="1"/>
              <a:t>politieke</a:t>
            </a:r>
            <a:r>
              <a:rPr lang="en-US" sz="2800" i="1" dirty="0"/>
              <a:t> </a:t>
            </a:r>
            <a:r>
              <a:rPr lang="en-US" sz="2800" i="1" dirty="0" err="1"/>
              <a:t>besluiten</a:t>
            </a:r>
            <a:r>
              <a:rPr lang="en-US" sz="2800" i="1" dirty="0"/>
              <a:t>, de </a:t>
            </a:r>
            <a:r>
              <a:rPr lang="en-US" sz="2800" i="1" dirty="0" err="1"/>
              <a:t>standpunten</a:t>
            </a:r>
            <a:r>
              <a:rPr lang="en-US" sz="2800" i="1" dirty="0"/>
              <a:t> of </a:t>
            </a:r>
            <a:r>
              <a:rPr lang="en-US" sz="2800" i="1" dirty="0" err="1"/>
              <a:t>achtergrondkenmerken</a:t>
            </a:r>
            <a:r>
              <a:rPr lang="en-US" sz="2800" i="1" dirty="0"/>
              <a:t> van </a:t>
            </a:r>
            <a:r>
              <a:rPr lang="en-US" sz="2800" i="1" dirty="0" err="1"/>
              <a:t>vertegenwoordigers</a:t>
            </a:r>
            <a:r>
              <a:rPr lang="en-US" sz="2800" i="1" dirty="0"/>
              <a:t> </a:t>
            </a:r>
            <a:r>
              <a:rPr lang="en-US" sz="2800" i="1" dirty="0" err="1"/>
              <a:t>overeenkomen</a:t>
            </a:r>
            <a:r>
              <a:rPr lang="en-US" sz="2800" i="1" dirty="0"/>
              <a:t> met die van de </a:t>
            </a:r>
            <a:r>
              <a:rPr lang="en-US" sz="2800" i="1" dirty="0" err="1"/>
              <a:t>groep</a:t>
            </a:r>
            <a:r>
              <a:rPr lang="en-US" sz="2800" i="1" dirty="0"/>
              <a:t> die </a:t>
            </a:r>
            <a:r>
              <a:rPr lang="en-US" sz="2800" i="1" dirty="0" err="1"/>
              <a:t>vertegenwoordigd</a:t>
            </a:r>
            <a:r>
              <a:rPr lang="en-US" sz="2800" i="1" dirty="0"/>
              <a:t> </a:t>
            </a:r>
            <a:r>
              <a:rPr lang="en-US" sz="2800" i="1" dirty="0" err="1"/>
              <a:t>wordt</a:t>
            </a:r>
            <a:r>
              <a:rPr lang="en-US" sz="2800" i="1" dirty="0"/>
              <a:t>.</a:t>
            </a:r>
          </a:p>
          <a:p>
            <a:pPr marL="0" indent="0">
              <a:buNone/>
            </a:pPr>
            <a:endParaRPr lang="en-US" sz="2400" dirty="0"/>
          </a:p>
          <a:p>
            <a:pPr marL="0" indent="0">
              <a:buNone/>
            </a:pPr>
            <a:r>
              <a:rPr lang="en-US" sz="2400" dirty="0" err="1"/>
              <a:t>Modellen</a:t>
            </a:r>
            <a:r>
              <a:rPr lang="en-US" sz="2400" dirty="0"/>
              <a:t> van </a:t>
            </a:r>
            <a:r>
              <a:rPr lang="en-US" sz="2400" dirty="0" err="1"/>
              <a:t>vertegenwoordiging</a:t>
            </a:r>
            <a:r>
              <a:rPr lang="en-US" sz="2400" dirty="0"/>
              <a:t>:</a:t>
            </a:r>
          </a:p>
          <a:p>
            <a:r>
              <a:rPr lang="en-US" sz="2400" dirty="0" err="1"/>
              <a:t>Afspiegelingsmodel</a:t>
            </a:r>
            <a:endParaRPr lang="en-US" sz="2400" dirty="0"/>
          </a:p>
          <a:p>
            <a:r>
              <a:rPr lang="en-US" sz="2400" dirty="0" err="1"/>
              <a:t>Rolmodel</a:t>
            </a:r>
            <a:endParaRPr lang="en-US" sz="2400" dirty="0"/>
          </a:p>
          <a:p>
            <a:r>
              <a:rPr lang="en-US" sz="2400" dirty="0" err="1"/>
              <a:t>Partijenmodel</a:t>
            </a:r>
            <a:r>
              <a:rPr lang="en-US" sz="2400" dirty="0"/>
              <a:t> </a:t>
            </a:r>
          </a:p>
          <a:p>
            <a:pPr marL="0" indent="0">
              <a:buNone/>
            </a:pPr>
            <a:endParaRPr lang="en-US" sz="2800" dirty="0"/>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Representativiteit </a:t>
            </a:r>
            <a:endParaRPr lang="nl-NL" dirty="0"/>
          </a:p>
        </p:txBody>
      </p:sp>
    </p:spTree>
    <p:extLst>
      <p:ext uri="{BB962C8B-B14F-4D97-AF65-F5344CB8AC3E}">
        <p14:creationId xmlns:p14="http://schemas.microsoft.com/office/powerpoint/2010/main" val="94676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19</a:t>
            </a:fld>
            <a:endParaRPr lang="nl-NL"/>
          </a:p>
        </p:txBody>
      </p:sp>
      <p:sp>
        <p:nvSpPr>
          <p:cNvPr id="18435" name="Rectangle 3"/>
          <p:cNvSpPr>
            <a:spLocks noGrp="1"/>
          </p:cNvSpPr>
          <p:nvPr>
            <p:ph type="body" idx="1"/>
          </p:nvPr>
        </p:nvSpPr>
        <p:spPr>
          <a:xfrm>
            <a:off x="457200" y="1600200"/>
            <a:ext cx="8229600" cy="4925144"/>
          </a:xfrm>
        </p:spPr>
        <p:txBody>
          <a:bodyPr>
            <a:normAutofit/>
          </a:bodyPr>
          <a:lstStyle/>
          <a:p>
            <a:pPr marL="0" indent="0">
              <a:buNone/>
            </a:pPr>
            <a:r>
              <a:rPr lang="nl-NL" sz="2800" b="1" dirty="0">
                <a:solidFill>
                  <a:srgbClr val="0000FF"/>
                </a:solidFill>
              </a:rPr>
              <a:t>KERNCONCEPT: SAMENWERKING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en-US" sz="2800" i="1" dirty="0"/>
              <a:t>het </a:t>
            </a:r>
            <a:r>
              <a:rPr lang="en-US" sz="2800" i="1" dirty="0" err="1"/>
              <a:t>proces</a:t>
            </a:r>
            <a:r>
              <a:rPr lang="en-US" sz="2800" i="1" dirty="0"/>
              <a:t> </a:t>
            </a:r>
            <a:r>
              <a:rPr lang="en-US" sz="2800" i="1" dirty="0" err="1"/>
              <a:t>waarin</a:t>
            </a:r>
            <a:r>
              <a:rPr lang="en-US" sz="2800" i="1" dirty="0"/>
              <a:t> </a:t>
            </a:r>
            <a:r>
              <a:rPr lang="en-US" sz="2800" i="1" dirty="0" err="1"/>
              <a:t>individuen</a:t>
            </a:r>
            <a:r>
              <a:rPr lang="en-US" sz="2800" i="1" dirty="0"/>
              <a:t>, </a:t>
            </a:r>
            <a:r>
              <a:rPr lang="en-US" sz="2800" i="1" dirty="0" err="1"/>
              <a:t>groepen</a:t>
            </a:r>
            <a:r>
              <a:rPr lang="en-US" sz="2800" i="1" dirty="0"/>
              <a:t> </a:t>
            </a:r>
            <a:r>
              <a:rPr lang="en-US" sz="2800" i="1" dirty="0" err="1"/>
              <a:t>en</a:t>
            </a:r>
            <a:r>
              <a:rPr lang="en-US" sz="2800" i="1" dirty="0"/>
              <a:t>/of </a:t>
            </a:r>
            <a:r>
              <a:rPr lang="en-US" sz="2800" i="1" dirty="0" err="1"/>
              <a:t>staten</a:t>
            </a:r>
            <a:r>
              <a:rPr lang="en-US" sz="2800" i="1" dirty="0"/>
              <a:t> </a:t>
            </a:r>
            <a:r>
              <a:rPr lang="en-US" sz="2800" i="1" dirty="0" err="1"/>
              <a:t>relaties</a:t>
            </a:r>
            <a:r>
              <a:rPr lang="en-US" sz="2800" i="1" dirty="0"/>
              <a:t> </a:t>
            </a:r>
            <a:r>
              <a:rPr lang="en-US" sz="2800" i="1" dirty="0" err="1"/>
              <a:t>vormen</a:t>
            </a:r>
            <a:r>
              <a:rPr lang="en-US" sz="2800" i="1" dirty="0"/>
              <a:t> om </a:t>
            </a:r>
            <a:r>
              <a:rPr lang="en-US" sz="2800" i="1" dirty="0" err="1"/>
              <a:t>hun</a:t>
            </a:r>
            <a:r>
              <a:rPr lang="en-US" sz="2800" i="1" dirty="0"/>
              <a:t> </a:t>
            </a:r>
            <a:r>
              <a:rPr lang="en-US" sz="2800" i="1" dirty="0" err="1"/>
              <a:t>handelen</a:t>
            </a:r>
            <a:r>
              <a:rPr lang="en-US" sz="2800" i="1" dirty="0"/>
              <a:t> op </a:t>
            </a:r>
            <a:r>
              <a:rPr lang="en-US" sz="2800" i="1" dirty="0" err="1"/>
              <a:t>elkaar</a:t>
            </a:r>
            <a:r>
              <a:rPr lang="en-US" sz="2800" i="1" dirty="0"/>
              <a:t> </a:t>
            </a:r>
            <a:r>
              <a:rPr lang="en-US" sz="2800" i="1" dirty="0" err="1"/>
              <a:t>af</a:t>
            </a:r>
            <a:r>
              <a:rPr lang="en-US" sz="2800" i="1" dirty="0"/>
              <a:t> </a:t>
            </a:r>
            <a:r>
              <a:rPr lang="en-US" sz="2800" i="1" dirty="0" err="1"/>
              <a:t>te</a:t>
            </a:r>
            <a:r>
              <a:rPr lang="en-US" sz="2800" i="1" dirty="0"/>
              <a:t> </a:t>
            </a:r>
            <a:r>
              <a:rPr lang="en-US" sz="2800" i="1" dirty="0" err="1"/>
              <a:t>stemmen</a:t>
            </a:r>
            <a:r>
              <a:rPr lang="en-US" sz="2800" i="1" dirty="0"/>
              <a:t> </a:t>
            </a:r>
            <a:r>
              <a:rPr lang="en-US" sz="2800" i="1" dirty="0" err="1"/>
              <a:t>voor</a:t>
            </a:r>
            <a:r>
              <a:rPr lang="en-US" sz="2800" i="1" dirty="0"/>
              <a:t> </a:t>
            </a:r>
            <a:r>
              <a:rPr lang="en-US" sz="2800" i="1" dirty="0" err="1"/>
              <a:t>een</a:t>
            </a:r>
            <a:r>
              <a:rPr lang="en-US" sz="2800" i="1" dirty="0"/>
              <a:t> </a:t>
            </a:r>
            <a:r>
              <a:rPr lang="en-US" sz="2800" i="1" dirty="0" err="1"/>
              <a:t>gemeenschappelijk</a:t>
            </a:r>
            <a:r>
              <a:rPr lang="en-US" sz="2800" i="1" dirty="0"/>
              <a:t> </a:t>
            </a:r>
            <a:r>
              <a:rPr lang="en-US" sz="2800" i="1" dirty="0" err="1"/>
              <a:t>doel</a:t>
            </a:r>
            <a:endParaRPr lang="en-US" sz="2800" i="1" dirty="0"/>
          </a:p>
          <a:p>
            <a:pPr marL="0" indent="0">
              <a:buNone/>
            </a:pPr>
            <a:endParaRPr lang="en-US" sz="3200" i="1" dirty="0"/>
          </a:p>
          <a:p>
            <a:pPr marL="0" indent="0">
              <a:buNone/>
            </a:pPr>
            <a:r>
              <a:rPr lang="en-US" sz="2400" dirty="0" err="1">
                <a:solidFill>
                  <a:srgbClr val="FF0000"/>
                </a:solidFill>
              </a:rPr>
              <a:t>Coalitiepartijen</a:t>
            </a:r>
            <a:r>
              <a:rPr lang="en-US" sz="2400" dirty="0">
                <a:solidFill>
                  <a:srgbClr val="FF0000"/>
                </a:solidFill>
              </a:rPr>
              <a:t> </a:t>
            </a:r>
            <a:r>
              <a:rPr lang="en-US" sz="2400" dirty="0" err="1"/>
              <a:t>vormen</a:t>
            </a:r>
            <a:r>
              <a:rPr lang="en-US" sz="2400" dirty="0"/>
              <a:t> de </a:t>
            </a:r>
            <a:r>
              <a:rPr lang="en-US" sz="2400" dirty="0" err="1"/>
              <a:t>regering</a:t>
            </a:r>
            <a:r>
              <a:rPr lang="en-US" sz="2400" dirty="0"/>
              <a:t> </a:t>
            </a:r>
            <a:r>
              <a:rPr lang="en-US" sz="2400" dirty="0" err="1"/>
              <a:t>en</a:t>
            </a:r>
            <a:r>
              <a:rPr lang="en-US" sz="2400" dirty="0"/>
              <a:t> </a:t>
            </a:r>
            <a:r>
              <a:rPr lang="en-US" sz="2400" dirty="0" err="1"/>
              <a:t>werken</a:t>
            </a:r>
            <a:r>
              <a:rPr lang="en-US" sz="2400" dirty="0"/>
              <a:t> </a:t>
            </a:r>
            <a:r>
              <a:rPr lang="en-US" sz="2400" dirty="0" err="1"/>
              <a:t>samen</a:t>
            </a:r>
            <a:r>
              <a:rPr lang="en-US" sz="2400" dirty="0"/>
              <a:t> </a:t>
            </a:r>
            <a:r>
              <a:rPr lang="en-US" sz="2400" dirty="0" err="1"/>
              <a:t>aan</a:t>
            </a:r>
            <a:r>
              <a:rPr lang="en-US" sz="2400" dirty="0"/>
              <a:t> </a:t>
            </a:r>
            <a:r>
              <a:rPr lang="en-US" sz="2400" dirty="0" err="1"/>
              <a:t>hun</a:t>
            </a:r>
            <a:r>
              <a:rPr lang="en-US" sz="2400" dirty="0"/>
              <a:t> </a:t>
            </a:r>
            <a:r>
              <a:rPr lang="en-US" sz="2400" dirty="0" err="1"/>
              <a:t>gemeenschappelijk</a:t>
            </a:r>
            <a:r>
              <a:rPr lang="en-US" sz="2400" dirty="0"/>
              <a:t> </a:t>
            </a:r>
            <a:r>
              <a:rPr lang="en-US" sz="2400" dirty="0" err="1"/>
              <a:t>doel</a:t>
            </a:r>
            <a:r>
              <a:rPr lang="en-US" sz="2400" dirty="0"/>
              <a:t>: het </a:t>
            </a:r>
            <a:r>
              <a:rPr lang="en-US" sz="2400" dirty="0" err="1"/>
              <a:t>regeerakkoord</a:t>
            </a:r>
            <a:r>
              <a:rPr lang="en-US" sz="2400" dirty="0"/>
              <a:t>.</a:t>
            </a:r>
          </a:p>
          <a:p>
            <a:pPr marL="0" indent="0">
              <a:buNone/>
            </a:pPr>
            <a:r>
              <a:rPr lang="en-US" sz="2400" dirty="0" err="1">
                <a:solidFill>
                  <a:srgbClr val="FF0000"/>
                </a:solidFill>
              </a:rPr>
              <a:t>Oppositiepartijen</a:t>
            </a:r>
            <a:r>
              <a:rPr lang="en-US" sz="2400" dirty="0"/>
              <a:t> </a:t>
            </a:r>
            <a:r>
              <a:rPr lang="en-US" sz="2400" dirty="0" err="1"/>
              <a:t>bestrijden</a:t>
            </a:r>
            <a:r>
              <a:rPr lang="en-US" sz="2400" dirty="0"/>
              <a:t> het </a:t>
            </a:r>
            <a:r>
              <a:rPr lang="en-US" sz="2400" dirty="0" err="1"/>
              <a:t>regeerakkoord</a:t>
            </a:r>
            <a:r>
              <a:rPr lang="en-US" sz="2400" dirty="0"/>
              <a:t> </a:t>
            </a:r>
            <a:r>
              <a:rPr lang="en-US" sz="2400" dirty="0" err="1"/>
              <a:t>vanuit</a:t>
            </a:r>
            <a:r>
              <a:rPr lang="en-US" sz="2400" dirty="0"/>
              <a:t> </a:t>
            </a:r>
            <a:r>
              <a:rPr lang="en-US" sz="2400" dirty="0" err="1"/>
              <a:t>hun</a:t>
            </a:r>
            <a:r>
              <a:rPr lang="en-US" sz="2400" dirty="0"/>
              <a:t> eigen </a:t>
            </a:r>
            <a:r>
              <a:rPr lang="en-US" sz="2400" dirty="0" err="1"/>
              <a:t>ideologie</a:t>
            </a:r>
            <a:r>
              <a:rPr lang="en-US" sz="2400" dirty="0"/>
              <a:t>. Ze </a:t>
            </a:r>
            <a:r>
              <a:rPr lang="en-US" sz="2400" dirty="0" err="1"/>
              <a:t>werken</a:t>
            </a:r>
            <a:r>
              <a:rPr lang="en-US" sz="2400" dirty="0"/>
              <a:t> </a:t>
            </a:r>
            <a:r>
              <a:rPr lang="en-US" sz="2400" dirty="0" err="1"/>
              <a:t>slechts</a:t>
            </a:r>
            <a:r>
              <a:rPr lang="en-US" sz="2400" dirty="0"/>
              <a:t> op </a:t>
            </a:r>
            <a:r>
              <a:rPr lang="en-US" sz="2400" dirty="0" err="1"/>
              <a:t>deelonderwerpen</a:t>
            </a:r>
            <a:r>
              <a:rPr lang="en-US" sz="2400" dirty="0"/>
              <a:t> </a:t>
            </a:r>
            <a:r>
              <a:rPr lang="en-US" sz="2400" dirty="0" err="1"/>
              <a:t>samen</a:t>
            </a:r>
            <a:r>
              <a:rPr lang="en-US" sz="2400" dirty="0"/>
              <a:t> met de </a:t>
            </a:r>
            <a:r>
              <a:rPr lang="en-US" sz="2400" dirty="0" err="1"/>
              <a:t>coalitie</a:t>
            </a:r>
            <a:r>
              <a:rPr lang="en-US" sz="2400" dirty="0"/>
              <a:t>.</a:t>
            </a:r>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Coalitie en oppositie</a:t>
            </a:r>
            <a:endParaRPr lang="nl-NL" dirty="0"/>
          </a:p>
        </p:txBody>
      </p:sp>
      <p:sp>
        <p:nvSpPr>
          <p:cNvPr id="2" name="Actieknop: Informatie 1">
            <a:hlinkClick r:id="rId3" highlightClick="1"/>
          </p:cNvPr>
          <p:cNvSpPr/>
          <p:nvPr/>
        </p:nvSpPr>
        <p:spPr>
          <a:xfrm>
            <a:off x="7433732" y="3152268"/>
            <a:ext cx="1042416" cy="1042416"/>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8662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8000" r="-18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2324" y="0"/>
            <a:ext cx="6750935" cy="1293541"/>
          </a:xfrm>
        </p:spPr>
        <p:txBody>
          <a:bodyPr/>
          <a:lstStyle/>
          <a:p>
            <a:r>
              <a:rPr lang="nl-NL" dirty="0"/>
              <a:t>	</a:t>
            </a:r>
            <a:r>
              <a:rPr lang="nl-NL" sz="4000" dirty="0">
                <a:solidFill>
                  <a:schemeClr val="bg1"/>
                </a:solidFill>
              </a:rPr>
              <a:t>Prinsjesdag 2019</a:t>
            </a:r>
            <a:r>
              <a:rPr lang="nl-NL" dirty="0">
                <a:solidFill>
                  <a:schemeClr val="bg1"/>
                </a:solidFill>
              </a:rPr>
              <a:t>	</a:t>
            </a:r>
            <a:r>
              <a:rPr lang="nl-NL" dirty="0"/>
              <a:t>		</a:t>
            </a:r>
          </a:p>
        </p:txBody>
      </p:sp>
      <p:pic>
        <p:nvPicPr>
          <p:cNvPr id="10" name="Tijdelijke aanduiding voor inhoud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369" y="2191448"/>
            <a:ext cx="3561539" cy="1994462"/>
          </a:xfr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719" y="1894373"/>
            <a:ext cx="4593281" cy="2129612"/>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8933" y="4428025"/>
            <a:ext cx="3613704" cy="2023674"/>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592" y="4603849"/>
            <a:ext cx="2466975" cy="1847850"/>
          </a:xfrm>
          <a:prstGeom prst="rect">
            <a:avLst/>
          </a:prstGeom>
        </p:spPr>
      </p:pic>
      <p:pic>
        <p:nvPicPr>
          <p:cNvPr id="15" name="Afbeelding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2383" y="5130186"/>
            <a:ext cx="2705100" cy="1685925"/>
          </a:xfrm>
          <a:prstGeom prst="rect">
            <a:avLst/>
          </a:prstGeom>
        </p:spPr>
      </p:pic>
    </p:spTree>
    <p:extLst>
      <p:ext uri="{BB962C8B-B14F-4D97-AF65-F5344CB8AC3E}">
        <p14:creationId xmlns:p14="http://schemas.microsoft.com/office/powerpoint/2010/main" val="301691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20</a:t>
            </a:fld>
            <a:endParaRPr lang="nl-NL"/>
          </a:p>
        </p:txBody>
      </p:sp>
      <p:sp>
        <p:nvSpPr>
          <p:cNvPr id="18435" name="Rectangle 3"/>
          <p:cNvSpPr>
            <a:spLocks noGrp="1"/>
          </p:cNvSpPr>
          <p:nvPr>
            <p:ph type="body" idx="1"/>
          </p:nvPr>
        </p:nvSpPr>
        <p:spPr>
          <a:xfrm>
            <a:off x="457200" y="1600200"/>
            <a:ext cx="8229600" cy="4925144"/>
          </a:xfrm>
        </p:spPr>
        <p:txBody>
          <a:bodyPr>
            <a:normAutofit fontScale="92500" lnSpcReduction="20000"/>
          </a:bodyPr>
          <a:lstStyle/>
          <a:p>
            <a:pPr marL="0" indent="0">
              <a:buNone/>
            </a:pPr>
            <a:r>
              <a:rPr lang="nl-NL" sz="3000" b="1" dirty="0">
                <a:solidFill>
                  <a:srgbClr val="0000FF"/>
                </a:solidFill>
              </a:rPr>
              <a:t>KERNCONCEPT: IDEOLOGIE	</a:t>
            </a:r>
            <a:r>
              <a:rPr lang="nl-NL" sz="3000" dirty="0">
                <a:latin typeface="Arial" charset="0"/>
                <a:ea typeface="MS PGothic" charset="0"/>
              </a:rPr>
              <a:t> </a:t>
            </a:r>
            <a:r>
              <a:rPr lang="nl-NL" sz="3000" dirty="0">
                <a:solidFill>
                  <a:srgbClr val="0070C0"/>
                </a:solidFill>
                <a:latin typeface="Arial" charset="0"/>
                <a:ea typeface="MS PGothic" charset="0"/>
              </a:rPr>
              <a:t>→</a:t>
            </a:r>
            <a:endParaRPr lang="nl-NL" sz="3000" b="1" dirty="0">
              <a:solidFill>
                <a:srgbClr val="0000FF"/>
              </a:solidFill>
            </a:endParaRPr>
          </a:p>
          <a:p>
            <a:pPr marL="0" indent="0">
              <a:buNone/>
            </a:pPr>
            <a:r>
              <a:rPr lang="nl-NL" sz="3000" i="1" dirty="0"/>
              <a:t>e</a:t>
            </a:r>
            <a:r>
              <a:rPr lang="en-US" sz="3000" i="1" dirty="0"/>
              <a:t>en </a:t>
            </a:r>
            <a:r>
              <a:rPr lang="en-US" sz="3000" i="1" dirty="0" err="1"/>
              <a:t>samenhangend</a:t>
            </a:r>
            <a:r>
              <a:rPr lang="en-US" sz="3000" i="1" dirty="0"/>
              <a:t> </a:t>
            </a:r>
            <a:r>
              <a:rPr lang="en-US" sz="3000" i="1" dirty="0" err="1"/>
              <a:t>geheel</a:t>
            </a:r>
            <a:r>
              <a:rPr lang="en-US" sz="3000" i="1" dirty="0"/>
              <a:t> van </a:t>
            </a:r>
            <a:r>
              <a:rPr lang="en-US" sz="3000" i="1" dirty="0" err="1"/>
              <a:t>beginselen</a:t>
            </a:r>
            <a:r>
              <a:rPr lang="en-US" sz="3000" i="1" dirty="0"/>
              <a:t> en </a:t>
            </a:r>
            <a:r>
              <a:rPr lang="en-US" sz="3000" i="1" dirty="0" err="1"/>
              <a:t>denkbeelden</a:t>
            </a:r>
            <a:r>
              <a:rPr lang="en-US" sz="3000" i="1" dirty="0"/>
              <a:t>, </a:t>
            </a:r>
            <a:r>
              <a:rPr lang="en-US" sz="3000" i="1" dirty="0" err="1"/>
              <a:t>meestal</a:t>
            </a:r>
            <a:r>
              <a:rPr lang="en-US" sz="3000" i="1" dirty="0"/>
              <a:t> </a:t>
            </a:r>
            <a:r>
              <a:rPr lang="en-US" sz="3000" i="1" dirty="0" err="1"/>
              <a:t>uitmondend</a:t>
            </a:r>
            <a:r>
              <a:rPr lang="en-US" sz="3000" i="1" dirty="0"/>
              <a:t> in </a:t>
            </a:r>
            <a:r>
              <a:rPr lang="en-US" sz="3000" i="1" dirty="0" err="1"/>
              <a:t>ideeën</a:t>
            </a:r>
            <a:r>
              <a:rPr lang="en-US" sz="3000" i="1" dirty="0"/>
              <a:t> over de </a:t>
            </a:r>
            <a:r>
              <a:rPr lang="en-US" sz="3000" i="1" dirty="0" err="1"/>
              <a:t>meest</a:t>
            </a:r>
            <a:r>
              <a:rPr lang="en-US" sz="3000" i="1" dirty="0"/>
              <a:t> </a:t>
            </a:r>
            <a:r>
              <a:rPr lang="en-US" sz="3000" i="1" dirty="0" err="1"/>
              <a:t>wenselijke</a:t>
            </a:r>
            <a:r>
              <a:rPr lang="en-US" sz="3000" i="1" dirty="0"/>
              <a:t> </a:t>
            </a:r>
            <a:r>
              <a:rPr lang="en-US" sz="3000" i="1" dirty="0" err="1"/>
              <a:t>maatschappelijke</a:t>
            </a:r>
            <a:r>
              <a:rPr lang="en-US" sz="3000" i="1" dirty="0"/>
              <a:t> en </a:t>
            </a:r>
            <a:r>
              <a:rPr lang="en-US" sz="3000" i="1" dirty="0" err="1"/>
              <a:t>politieke</a:t>
            </a:r>
            <a:r>
              <a:rPr lang="en-US" sz="3000" i="1" dirty="0"/>
              <a:t> </a:t>
            </a:r>
            <a:r>
              <a:rPr lang="en-US" sz="3000" i="1" dirty="0" err="1"/>
              <a:t>verhoudingen</a:t>
            </a:r>
            <a:endParaRPr lang="en-US" sz="3000" i="1" dirty="0"/>
          </a:p>
          <a:p>
            <a:pPr marL="0" indent="0">
              <a:buNone/>
            </a:pPr>
            <a:endParaRPr lang="en-US" sz="3200" i="1" dirty="0"/>
          </a:p>
          <a:p>
            <a:pPr marL="0" indent="0">
              <a:buNone/>
            </a:pPr>
            <a:r>
              <a:rPr lang="en-US" sz="2400" dirty="0" err="1"/>
              <a:t>Politieke</a:t>
            </a:r>
            <a:r>
              <a:rPr lang="en-US" sz="2400" dirty="0"/>
              <a:t> </a:t>
            </a:r>
            <a:r>
              <a:rPr lang="en-US" sz="2400" dirty="0" err="1"/>
              <a:t>standpunten</a:t>
            </a:r>
            <a:r>
              <a:rPr lang="en-US" sz="2400" dirty="0"/>
              <a:t> </a:t>
            </a:r>
            <a:r>
              <a:rPr lang="en-US" sz="2400" dirty="0" err="1"/>
              <a:t>richten</a:t>
            </a:r>
            <a:r>
              <a:rPr lang="en-US" sz="2400" dirty="0"/>
              <a:t> </a:t>
            </a:r>
            <a:r>
              <a:rPr lang="en-US" sz="2400" dirty="0" err="1"/>
              <a:t>zich</a:t>
            </a:r>
            <a:r>
              <a:rPr lang="en-US" sz="2400" dirty="0"/>
              <a:t> op </a:t>
            </a:r>
            <a:r>
              <a:rPr lang="en-US" sz="2400" dirty="0" err="1"/>
              <a:t>een</a:t>
            </a:r>
            <a:r>
              <a:rPr lang="en-US" sz="2400" dirty="0"/>
              <a:t> </a:t>
            </a:r>
            <a:r>
              <a:rPr lang="en-US" sz="2400" dirty="0" err="1"/>
              <a:t>viertal</a:t>
            </a:r>
            <a:r>
              <a:rPr lang="en-US" sz="2400" dirty="0"/>
              <a:t> </a:t>
            </a:r>
            <a:r>
              <a:rPr lang="en-US" sz="2400" dirty="0" err="1"/>
              <a:t>dimensies</a:t>
            </a:r>
            <a:r>
              <a:rPr lang="en-US" sz="2400" dirty="0"/>
              <a:t>:</a:t>
            </a:r>
          </a:p>
          <a:p>
            <a:pPr marL="457200" indent="-457200">
              <a:buFont typeface="+mj-lt"/>
              <a:buAutoNum type="arabicPeriod"/>
            </a:pPr>
            <a:r>
              <a:rPr lang="en-US" sz="2400" dirty="0"/>
              <a:t>Links-</a:t>
            </a:r>
            <a:r>
              <a:rPr lang="en-US" sz="2400" dirty="0" err="1"/>
              <a:t>rechts</a:t>
            </a:r>
            <a:r>
              <a:rPr lang="en-US" sz="2400" dirty="0"/>
              <a:t> 						(</a:t>
            </a:r>
            <a:r>
              <a:rPr lang="en-US" sz="2400" dirty="0" err="1"/>
              <a:t>overheidsbemoeienis</a:t>
            </a:r>
            <a:r>
              <a:rPr lang="en-US" sz="2400" dirty="0"/>
              <a:t>)</a:t>
            </a:r>
          </a:p>
          <a:p>
            <a:pPr marL="457200" indent="-457200">
              <a:buFont typeface="+mj-lt"/>
              <a:buAutoNum type="arabicPeriod"/>
            </a:pPr>
            <a:r>
              <a:rPr lang="en-US" sz="2400" dirty="0" err="1"/>
              <a:t>Progressief</a:t>
            </a:r>
            <a:r>
              <a:rPr lang="en-US" sz="2400" dirty="0"/>
              <a:t> </a:t>
            </a:r>
            <a:r>
              <a:rPr lang="mr-IN" sz="2400" dirty="0"/>
              <a:t>–</a:t>
            </a:r>
            <a:r>
              <a:rPr lang="en-US" sz="2400" dirty="0"/>
              <a:t> </a:t>
            </a:r>
            <a:r>
              <a:rPr lang="en-US" sz="2400" dirty="0" err="1"/>
              <a:t>conservatief</a:t>
            </a:r>
            <a:r>
              <a:rPr lang="en-US" sz="2400" dirty="0"/>
              <a:t> 			(</a:t>
            </a:r>
            <a:r>
              <a:rPr lang="en-US" sz="2400" dirty="0" err="1"/>
              <a:t>vrijheid</a:t>
            </a:r>
            <a:r>
              <a:rPr lang="en-US" sz="2400" dirty="0"/>
              <a:t> in </a:t>
            </a:r>
            <a:r>
              <a:rPr lang="en-US" sz="2400" dirty="0" err="1"/>
              <a:t>ethische</a:t>
            </a:r>
            <a:r>
              <a:rPr lang="en-US" sz="2400" dirty="0"/>
              <a:t> </a:t>
            </a:r>
            <a:r>
              <a:rPr lang="en-US" sz="2400" dirty="0" err="1"/>
              <a:t>kwesties</a:t>
            </a:r>
            <a:r>
              <a:rPr lang="en-US" sz="2400" dirty="0"/>
              <a:t>)</a:t>
            </a:r>
          </a:p>
          <a:p>
            <a:pPr marL="457200" indent="-457200">
              <a:buFont typeface="+mj-lt"/>
              <a:buAutoNum type="arabicPeriod"/>
            </a:pPr>
            <a:r>
              <a:rPr lang="en-US" sz="2400" dirty="0" err="1"/>
              <a:t>Nationalisme</a:t>
            </a:r>
            <a:r>
              <a:rPr lang="en-US" sz="2400" dirty="0"/>
              <a:t> </a:t>
            </a:r>
            <a:r>
              <a:rPr lang="mr-IN" sz="2400" dirty="0"/>
              <a:t>–</a:t>
            </a:r>
            <a:r>
              <a:rPr lang="en-US" sz="2400" dirty="0"/>
              <a:t> </a:t>
            </a:r>
            <a:r>
              <a:rPr lang="en-US" sz="2400" dirty="0" err="1"/>
              <a:t>internationalisme</a:t>
            </a:r>
            <a:r>
              <a:rPr lang="en-US" sz="2400" dirty="0"/>
              <a:t> 	(intern of extern </a:t>
            </a:r>
            <a:r>
              <a:rPr lang="en-US" sz="2400" dirty="0" err="1"/>
              <a:t>gericht</a:t>
            </a:r>
            <a:r>
              <a:rPr lang="en-US" sz="2400" dirty="0"/>
              <a:t>)</a:t>
            </a:r>
          </a:p>
          <a:p>
            <a:pPr marL="457200" indent="-457200">
              <a:buFont typeface="+mj-lt"/>
              <a:buAutoNum type="arabicPeriod"/>
            </a:pPr>
            <a:r>
              <a:rPr lang="en-US" sz="2400" dirty="0" err="1"/>
              <a:t>Materialisme</a:t>
            </a:r>
            <a:r>
              <a:rPr lang="en-US" sz="2400" dirty="0"/>
              <a:t> </a:t>
            </a:r>
            <a:r>
              <a:rPr lang="mr-IN" sz="2400" dirty="0"/>
              <a:t>–</a:t>
            </a:r>
            <a:r>
              <a:rPr lang="en-US" sz="2400" dirty="0"/>
              <a:t> </a:t>
            </a:r>
            <a:r>
              <a:rPr lang="en-US" sz="2400" dirty="0" err="1"/>
              <a:t>postmaterialisme</a:t>
            </a:r>
            <a:r>
              <a:rPr lang="en-US" sz="2400" dirty="0"/>
              <a:t> 	(</a:t>
            </a:r>
            <a:r>
              <a:rPr lang="en-US" sz="2400" dirty="0" err="1"/>
              <a:t>tastbaar</a:t>
            </a:r>
            <a:r>
              <a:rPr lang="en-US" sz="2400" dirty="0"/>
              <a:t> of abstract)</a:t>
            </a:r>
          </a:p>
          <a:p>
            <a:pPr marL="0" indent="0">
              <a:buNone/>
            </a:pPr>
            <a:endParaRPr lang="en-US" dirty="0"/>
          </a:p>
          <a:p>
            <a:pPr marL="0" indent="0">
              <a:buNone/>
            </a:pPr>
            <a:r>
              <a:rPr lang="en-US" sz="2600" dirty="0" err="1"/>
              <a:t>Een</a:t>
            </a:r>
            <a:r>
              <a:rPr lang="en-US" sz="2600" dirty="0"/>
              <a:t> </a:t>
            </a:r>
            <a:r>
              <a:rPr lang="en-US" sz="2600" dirty="0" err="1"/>
              <a:t>ideologie</a:t>
            </a:r>
            <a:r>
              <a:rPr lang="en-US" sz="2600" dirty="0"/>
              <a:t> </a:t>
            </a:r>
            <a:r>
              <a:rPr lang="en-US" sz="2600" dirty="0" err="1"/>
              <a:t>omvat</a:t>
            </a:r>
            <a:r>
              <a:rPr lang="en-US" sz="2600" dirty="0"/>
              <a:t> </a:t>
            </a:r>
            <a:r>
              <a:rPr lang="en-US" sz="2600" dirty="0" err="1"/>
              <a:t>politieke</a:t>
            </a:r>
            <a:r>
              <a:rPr lang="en-US" sz="2600" dirty="0"/>
              <a:t> </a:t>
            </a:r>
            <a:r>
              <a:rPr lang="en-US" sz="2600" dirty="0" err="1"/>
              <a:t>standpunten</a:t>
            </a:r>
            <a:r>
              <a:rPr lang="en-US" sz="2600" dirty="0"/>
              <a:t> die </a:t>
            </a:r>
            <a:r>
              <a:rPr lang="en-US" sz="2600" dirty="0" err="1"/>
              <a:t>samenhangen</a:t>
            </a:r>
            <a:r>
              <a:rPr lang="en-US" sz="2600" dirty="0"/>
              <a:t>. </a:t>
            </a:r>
          </a:p>
          <a:p>
            <a:pPr marL="0" indent="0">
              <a:buNone/>
            </a:pPr>
            <a:endParaRPr lang="en-US" dirty="0"/>
          </a:p>
          <a:p>
            <a:pPr marL="0" indent="0">
              <a:buNone/>
            </a:pPr>
            <a:endParaRPr lang="en-US" dirty="0"/>
          </a:p>
          <a:p>
            <a:pPr marL="0" indent="0">
              <a:buNone/>
            </a:pPr>
            <a:endParaRPr lang="en-US" sz="3200" dirty="0"/>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Ideologie: </a:t>
            </a:r>
            <a:r>
              <a:rPr lang="nl-NL" dirty="0" err="1">
                <a:solidFill>
                  <a:schemeClr val="bg1"/>
                </a:solidFill>
              </a:rPr>
              <a:t>politics</a:t>
            </a:r>
            <a:endParaRPr lang="nl-NL" dirty="0"/>
          </a:p>
        </p:txBody>
      </p:sp>
    </p:spTree>
    <p:extLst>
      <p:ext uri="{BB962C8B-B14F-4D97-AF65-F5344CB8AC3E}">
        <p14:creationId xmlns:p14="http://schemas.microsoft.com/office/powerpoint/2010/main" val="935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897138-820B-4F87-9B63-73B466D786F2}" type="slidenum">
              <a:rPr lang="nl-NL" sz="1200">
                <a:solidFill>
                  <a:schemeClr val="tx1">
                    <a:tint val="75000"/>
                  </a:schemeClr>
                </a:solidFill>
                <a:latin typeface="+mn-lt"/>
              </a:rPr>
              <a:pPr algn="r" fontAlgn="auto">
                <a:spcBef>
                  <a:spcPts val="0"/>
                </a:spcBef>
                <a:spcAft>
                  <a:spcPts val="0"/>
                </a:spcAft>
                <a:defRPr/>
              </a:pPr>
              <a:t>21</a:t>
            </a:fld>
            <a:endParaRPr lang="nl-NL" sz="1200">
              <a:solidFill>
                <a:schemeClr val="tx1">
                  <a:tint val="75000"/>
                </a:schemeClr>
              </a:solidFill>
              <a:latin typeface="+mn-lt"/>
            </a:endParaRPr>
          </a:p>
        </p:txBody>
      </p:sp>
      <p:sp>
        <p:nvSpPr>
          <p:cNvPr id="132099" name="Titel 1"/>
          <p:cNvSpPr>
            <a:spLocks noGrp="1"/>
          </p:cNvSpPr>
          <p:nvPr>
            <p:ph type="title" idx="4294967295"/>
          </p:nvPr>
        </p:nvSpPr>
        <p:spPr>
          <a:xfrm>
            <a:off x="1" y="365760"/>
            <a:ext cx="7315200" cy="938695"/>
          </a:xfrm>
        </p:spPr>
        <p:txBody>
          <a:bodyPr>
            <a:normAutofit/>
          </a:bodyPr>
          <a:lstStyle/>
          <a:p>
            <a:pPr eaLnBrk="1" hangingPunct="1"/>
            <a:r>
              <a:rPr lang="en-US" sz="4000" dirty="0" err="1">
                <a:solidFill>
                  <a:schemeClr val="bg1"/>
                </a:solidFill>
              </a:rPr>
              <a:t>Ideologieën</a:t>
            </a:r>
            <a:r>
              <a:rPr lang="en-US" sz="4000" dirty="0">
                <a:solidFill>
                  <a:schemeClr val="bg1"/>
                </a:solidFill>
              </a:rPr>
              <a:t> en </a:t>
            </a:r>
            <a:r>
              <a:rPr lang="en-US" sz="4000" dirty="0" err="1">
                <a:solidFill>
                  <a:schemeClr val="bg1"/>
                </a:solidFill>
              </a:rPr>
              <a:t>politieke</a:t>
            </a:r>
            <a:r>
              <a:rPr lang="en-US" sz="4000" dirty="0">
                <a:solidFill>
                  <a:schemeClr val="bg1"/>
                </a:solidFill>
              </a:rPr>
              <a:t> </a:t>
            </a:r>
            <a:r>
              <a:rPr lang="en-US" sz="4000" dirty="0" err="1">
                <a:solidFill>
                  <a:schemeClr val="bg1"/>
                </a:solidFill>
              </a:rPr>
              <a:t>partijen</a:t>
            </a:r>
            <a:endParaRPr lang="nl-NL" sz="4000" dirty="0">
              <a:solidFill>
                <a:schemeClr val="bg1"/>
              </a:solidFill>
            </a:endParaRPr>
          </a:p>
        </p:txBody>
      </p:sp>
      <p:graphicFrame>
        <p:nvGraphicFramePr>
          <p:cNvPr id="3" name="Tijdelijke aanduiding voor inhoud 2"/>
          <p:cNvGraphicFramePr>
            <a:graphicFrameLocks noGrp="1"/>
          </p:cNvGraphicFramePr>
          <p:nvPr>
            <p:ph idx="4294967295"/>
            <p:extLst>
              <p:ext uri="{D42A27DB-BD31-4B8C-83A1-F6EECF244321}">
                <p14:modId xmlns:p14="http://schemas.microsoft.com/office/powerpoint/2010/main" val="4069154957"/>
              </p:ext>
            </p:extLst>
          </p:nvPr>
        </p:nvGraphicFramePr>
        <p:xfrm>
          <a:off x="251520" y="1556792"/>
          <a:ext cx="8856984" cy="5333999"/>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512518">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508370">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tblGrid>
              <a:tr h="352366">
                <a:tc gridSpan="3">
                  <a:txBody>
                    <a:bodyPr/>
                    <a:lstStyle/>
                    <a:p>
                      <a:pPr algn="ctr"/>
                      <a:r>
                        <a:rPr lang="nl-NL" dirty="0">
                          <a:solidFill>
                            <a:schemeClr val="tx1"/>
                          </a:solidFill>
                        </a:rPr>
                        <a:t>LINKS</a:t>
                      </a:r>
                      <a:r>
                        <a:rPr lang="nl-NL" baseline="0" dirty="0">
                          <a:solidFill>
                            <a:schemeClr val="tx1"/>
                          </a:solidFill>
                        </a:rPr>
                        <a:t> VAN HET MIDDEN</a:t>
                      </a:r>
                      <a:endParaRPr lang="nl-NL" dirty="0">
                        <a:solidFill>
                          <a:schemeClr val="tx1"/>
                        </a:solidFill>
                      </a:endParaRPr>
                    </a:p>
                  </a:txBody>
                  <a:tcPr>
                    <a:solidFill>
                      <a:schemeClr val="bg1"/>
                    </a:solidFill>
                  </a:tcPr>
                </a:tc>
                <a:tc hMerge="1">
                  <a:txBody>
                    <a:bodyPr/>
                    <a:lstStyle/>
                    <a:p>
                      <a:endParaRPr lang="nl-NL" dirty="0"/>
                    </a:p>
                  </a:txBody>
                  <a:tcPr/>
                </a:tc>
                <a:tc hMerge="1">
                  <a:txBody>
                    <a:bodyPr/>
                    <a:lstStyle/>
                    <a:p>
                      <a:endParaRPr lang="nl-NL" dirty="0"/>
                    </a:p>
                  </a:txBody>
                  <a:tcPr/>
                </a:tc>
                <a:tc gridSpan="3">
                  <a:txBody>
                    <a:bodyPr/>
                    <a:lstStyle/>
                    <a:p>
                      <a:pPr algn="ctr"/>
                      <a:r>
                        <a:rPr lang="nl-NL" dirty="0">
                          <a:solidFill>
                            <a:schemeClr val="tx1"/>
                          </a:solidFill>
                        </a:rPr>
                        <a:t>RECHTS VAN HET MIDDEN</a:t>
                      </a:r>
                    </a:p>
                  </a:txBody>
                  <a:tcPr>
                    <a:solidFill>
                      <a:schemeClr val="bg1"/>
                    </a:solidFill>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10000"/>
                  </a:ext>
                </a:extLst>
              </a:tr>
              <a:tr h="616641">
                <a:tc>
                  <a:txBody>
                    <a:bodyPr/>
                    <a:lstStyle/>
                    <a:p>
                      <a:r>
                        <a:rPr lang="nl-NL" dirty="0"/>
                        <a:t>Extreem links</a:t>
                      </a:r>
                    </a:p>
                  </a:txBody>
                  <a:tcPr>
                    <a:solidFill>
                      <a:schemeClr val="tx2">
                        <a:lumMod val="60000"/>
                        <a:lumOff val="40000"/>
                      </a:schemeClr>
                    </a:solidFill>
                  </a:tcPr>
                </a:tc>
                <a:tc>
                  <a:txBody>
                    <a:bodyPr/>
                    <a:lstStyle/>
                    <a:p>
                      <a:r>
                        <a:rPr lang="nl-NL" dirty="0"/>
                        <a:t>Links</a:t>
                      </a:r>
                    </a:p>
                  </a:txBody>
                  <a:tcPr>
                    <a:solidFill>
                      <a:schemeClr val="tx2">
                        <a:lumMod val="60000"/>
                        <a:lumOff val="40000"/>
                      </a:schemeClr>
                    </a:solidFill>
                  </a:tcPr>
                </a:tc>
                <a:tc>
                  <a:txBody>
                    <a:bodyPr/>
                    <a:lstStyle/>
                    <a:p>
                      <a:r>
                        <a:rPr lang="nl-NL" dirty="0"/>
                        <a:t>Centrum-links</a:t>
                      </a:r>
                    </a:p>
                  </a:txBody>
                  <a:tcPr>
                    <a:solidFill>
                      <a:schemeClr val="tx2">
                        <a:lumMod val="60000"/>
                        <a:lumOff val="40000"/>
                      </a:schemeClr>
                    </a:solidFill>
                  </a:tcPr>
                </a:tc>
                <a:tc>
                  <a:txBody>
                    <a:bodyPr/>
                    <a:lstStyle/>
                    <a:p>
                      <a:r>
                        <a:rPr lang="nl-NL" dirty="0"/>
                        <a:t>Centrum- rechts</a:t>
                      </a:r>
                    </a:p>
                  </a:txBody>
                  <a:tcPr>
                    <a:solidFill>
                      <a:schemeClr val="tx2">
                        <a:lumMod val="60000"/>
                        <a:lumOff val="40000"/>
                      </a:schemeClr>
                    </a:solidFill>
                  </a:tcPr>
                </a:tc>
                <a:tc>
                  <a:txBody>
                    <a:bodyPr/>
                    <a:lstStyle/>
                    <a:p>
                      <a:r>
                        <a:rPr lang="nl-NL" dirty="0"/>
                        <a:t>Rechts</a:t>
                      </a:r>
                    </a:p>
                  </a:txBody>
                  <a:tcPr>
                    <a:solidFill>
                      <a:schemeClr val="tx2">
                        <a:lumMod val="60000"/>
                        <a:lumOff val="40000"/>
                      </a:schemeClr>
                    </a:solidFill>
                  </a:tcPr>
                </a:tc>
                <a:tc>
                  <a:txBody>
                    <a:bodyPr/>
                    <a:lstStyle/>
                    <a:p>
                      <a:r>
                        <a:rPr lang="nl-NL" dirty="0" err="1"/>
                        <a:t>Extreem-rechts</a:t>
                      </a:r>
                      <a:endParaRPr lang="nl-NL" dirty="0"/>
                    </a:p>
                  </a:txBody>
                  <a:tcPr>
                    <a:solidFill>
                      <a:schemeClr val="tx2">
                        <a:lumMod val="60000"/>
                        <a:lumOff val="40000"/>
                      </a:schemeClr>
                    </a:solidFill>
                  </a:tcPr>
                </a:tc>
                <a:extLst>
                  <a:ext uri="{0D108BD9-81ED-4DB2-BD59-A6C34878D82A}">
                    <a16:rowId xmlns:a16="http://schemas.microsoft.com/office/drawing/2014/main" xmlns="" val="10001"/>
                  </a:ext>
                </a:extLst>
              </a:tr>
              <a:tr h="499186">
                <a:tc>
                  <a:txBody>
                    <a:bodyPr/>
                    <a:lstStyle/>
                    <a:p>
                      <a:r>
                        <a:rPr lang="nl-NL" sz="1400" i="1" dirty="0">
                          <a:latin typeface="Lucida Handwriting"/>
                        </a:rPr>
                        <a:t>Anarchisme</a:t>
                      </a:r>
                    </a:p>
                    <a:p>
                      <a:r>
                        <a:rPr lang="nl-NL" sz="1400" i="1" dirty="0">
                          <a:latin typeface="Lucida Handwriting"/>
                        </a:rPr>
                        <a:t>Communisme</a:t>
                      </a:r>
                    </a:p>
                  </a:txBody>
                  <a:tcPr>
                    <a:solidFill>
                      <a:srgbClr val="91FFFC"/>
                    </a:solidFill>
                  </a:tcPr>
                </a:tc>
                <a:tc>
                  <a:txBody>
                    <a:bodyPr/>
                    <a:lstStyle/>
                    <a:p>
                      <a:r>
                        <a:rPr lang="nl-NL" sz="1400" i="1" dirty="0">
                          <a:latin typeface="Lucida Handwriting"/>
                        </a:rPr>
                        <a:t>Socialisme</a:t>
                      </a:r>
                    </a:p>
                  </a:txBody>
                  <a:tcPr>
                    <a:solidFill>
                      <a:srgbClr val="91FFFC"/>
                    </a:solidFill>
                  </a:tcPr>
                </a:tc>
                <a:tc>
                  <a:txBody>
                    <a:bodyPr/>
                    <a:lstStyle/>
                    <a:p>
                      <a:r>
                        <a:rPr lang="nl-NL" sz="1400" i="1" dirty="0" err="1">
                          <a:latin typeface="Lucida Handwriting"/>
                        </a:rPr>
                        <a:t>Sociaal-democratie</a:t>
                      </a:r>
                      <a:endParaRPr lang="nl-NL" sz="1400" i="1" dirty="0">
                        <a:latin typeface="Lucida Handwriting"/>
                      </a:endParaRPr>
                    </a:p>
                  </a:txBody>
                  <a:tcPr>
                    <a:solidFill>
                      <a:srgbClr val="91FFFC"/>
                    </a:solidFill>
                  </a:tcPr>
                </a:tc>
                <a:tc>
                  <a:txBody>
                    <a:bodyPr/>
                    <a:lstStyle/>
                    <a:p>
                      <a:r>
                        <a:rPr lang="nl-NL" sz="1400" i="1" dirty="0">
                          <a:latin typeface="Lucida Handwriting"/>
                        </a:rPr>
                        <a:t>Liberalisme</a:t>
                      </a:r>
                    </a:p>
                  </a:txBody>
                  <a:tcPr>
                    <a:solidFill>
                      <a:srgbClr val="91FFFC"/>
                    </a:solidFill>
                  </a:tcPr>
                </a:tc>
                <a:tc>
                  <a:txBody>
                    <a:bodyPr/>
                    <a:lstStyle/>
                    <a:p>
                      <a:r>
                        <a:rPr lang="nl-NL" sz="1400" i="1" dirty="0">
                          <a:latin typeface="Lucida Handwriting"/>
                        </a:rPr>
                        <a:t>Conservatisme</a:t>
                      </a:r>
                    </a:p>
                  </a:txBody>
                  <a:tcPr>
                    <a:solidFill>
                      <a:srgbClr val="91FFFC"/>
                    </a:solidFill>
                  </a:tcPr>
                </a:tc>
                <a:tc>
                  <a:txBody>
                    <a:bodyPr/>
                    <a:lstStyle/>
                    <a:p>
                      <a:r>
                        <a:rPr lang="nl-NL" sz="1400" i="1" dirty="0">
                          <a:latin typeface="Lucida Handwriting"/>
                        </a:rPr>
                        <a:t>Fascisme</a:t>
                      </a:r>
                    </a:p>
                    <a:p>
                      <a:r>
                        <a:rPr lang="nl-NL" sz="1400" i="1" dirty="0">
                          <a:latin typeface="Lucida Handwriting"/>
                        </a:rPr>
                        <a:t>Nazisme</a:t>
                      </a:r>
                    </a:p>
                  </a:txBody>
                  <a:tcPr>
                    <a:solidFill>
                      <a:srgbClr val="91FFFC"/>
                    </a:solidFill>
                  </a:tcPr>
                </a:tc>
                <a:extLst>
                  <a:ext uri="{0D108BD9-81ED-4DB2-BD59-A6C34878D82A}">
                    <a16:rowId xmlns:a16="http://schemas.microsoft.com/office/drawing/2014/main" xmlns="" val="10002"/>
                  </a:ext>
                </a:extLst>
              </a:tr>
              <a:tr h="352366">
                <a:tc>
                  <a:txBody>
                    <a:bodyPr/>
                    <a:lstStyle/>
                    <a:p>
                      <a:r>
                        <a:rPr lang="nl-NL" i="1" dirty="0">
                          <a:solidFill>
                            <a:schemeClr val="accent6">
                              <a:lumMod val="75000"/>
                            </a:schemeClr>
                          </a:solidFill>
                        </a:rPr>
                        <a:t>Gelijkheid</a:t>
                      </a:r>
                    </a:p>
                  </a:txBody>
                  <a:tcPr/>
                </a:tc>
                <a:tc>
                  <a:txBody>
                    <a:bodyPr/>
                    <a:lstStyle/>
                    <a:p>
                      <a:r>
                        <a:rPr lang="nl-NL" i="1" dirty="0">
                          <a:solidFill>
                            <a:schemeClr val="accent6">
                              <a:lumMod val="75000"/>
                            </a:schemeClr>
                          </a:solidFill>
                        </a:rPr>
                        <a:t>Gelijkheid</a:t>
                      </a:r>
                    </a:p>
                  </a:txBody>
                  <a:tcPr/>
                </a:tc>
                <a:tc>
                  <a:txBody>
                    <a:bodyPr/>
                    <a:lstStyle/>
                    <a:p>
                      <a:r>
                        <a:rPr lang="nl-NL" i="1" dirty="0">
                          <a:solidFill>
                            <a:schemeClr val="accent6">
                              <a:lumMod val="75000"/>
                            </a:schemeClr>
                          </a:solidFill>
                        </a:rPr>
                        <a:t>Gelijkheid</a:t>
                      </a:r>
                    </a:p>
                  </a:txBody>
                  <a:tcPr/>
                </a:tc>
                <a:tc>
                  <a:txBody>
                    <a:bodyPr/>
                    <a:lstStyle/>
                    <a:p>
                      <a:r>
                        <a:rPr lang="nl-NL" i="1" dirty="0">
                          <a:solidFill>
                            <a:schemeClr val="accent6">
                              <a:lumMod val="75000"/>
                            </a:schemeClr>
                          </a:solidFill>
                        </a:rPr>
                        <a:t>Vrijheid</a:t>
                      </a:r>
                    </a:p>
                  </a:txBody>
                  <a:tcPr/>
                </a:tc>
                <a:tc>
                  <a:txBody>
                    <a:bodyPr/>
                    <a:lstStyle/>
                    <a:p>
                      <a:r>
                        <a:rPr lang="nl-NL" i="1" dirty="0">
                          <a:solidFill>
                            <a:schemeClr val="accent6">
                              <a:lumMod val="75000"/>
                            </a:schemeClr>
                          </a:solidFill>
                        </a:rPr>
                        <a:t>Vrijheid</a:t>
                      </a:r>
                    </a:p>
                  </a:txBody>
                  <a:tcPr/>
                </a:tc>
                <a:tc>
                  <a:txBody>
                    <a:bodyPr/>
                    <a:lstStyle/>
                    <a:p>
                      <a:r>
                        <a:rPr lang="nl-NL" i="1" dirty="0">
                          <a:solidFill>
                            <a:schemeClr val="accent6">
                              <a:lumMod val="75000"/>
                            </a:schemeClr>
                          </a:solidFill>
                        </a:rPr>
                        <a:t>Eenheid</a:t>
                      </a:r>
                    </a:p>
                  </a:txBody>
                  <a:tcPr/>
                </a:tc>
                <a:extLst>
                  <a:ext uri="{0D108BD9-81ED-4DB2-BD59-A6C34878D82A}">
                    <a16:rowId xmlns:a16="http://schemas.microsoft.com/office/drawing/2014/main" xmlns="" val="10003"/>
                  </a:ext>
                </a:extLst>
              </a:tr>
              <a:tr h="1145190">
                <a:tc>
                  <a:txBody>
                    <a:bodyPr/>
                    <a:lstStyle/>
                    <a:p>
                      <a:r>
                        <a:rPr lang="nl-NL" dirty="0"/>
                        <a:t>Anarchisten: geen regels</a:t>
                      </a:r>
                    </a:p>
                    <a:p>
                      <a:r>
                        <a:rPr lang="nl-NL" dirty="0"/>
                        <a:t>Communisten: dictatuur</a:t>
                      </a:r>
                    </a:p>
                  </a:txBody>
                  <a:tcPr/>
                </a:tc>
                <a:tc>
                  <a:txBody>
                    <a:bodyPr/>
                    <a:lstStyle/>
                    <a:p>
                      <a:r>
                        <a:rPr lang="nl-NL" dirty="0"/>
                        <a:t>Grote overheid</a:t>
                      </a:r>
                    </a:p>
                  </a:txBody>
                  <a:tcPr/>
                </a:tc>
                <a:tc>
                  <a:txBody>
                    <a:bodyPr/>
                    <a:lstStyle/>
                    <a:p>
                      <a:r>
                        <a:rPr lang="nl-NL" dirty="0"/>
                        <a:t>Grote</a:t>
                      </a:r>
                      <a:r>
                        <a:rPr lang="nl-NL" baseline="0" dirty="0"/>
                        <a:t> overheid</a:t>
                      </a:r>
                    </a:p>
                    <a:p>
                      <a:r>
                        <a:rPr lang="nl-NL" baseline="0" dirty="0"/>
                        <a:t>Vrije markt</a:t>
                      </a:r>
                      <a:endParaRPr lang="nl-NL" dirty="0"/>
                    </a:p>
                  </a:txBody>
                  <a:tcPr/>
                </a:tc>
                <a:tc>
                  <a:txBody>
                    <a:bodyPr/>
                    <a:lstStyle/>
                    <a:p>
                      <a:r>
                        <a:rPr lang="nl-NL" dirty="0"/>
                        <a:t>Economische vrijheid</a:t>
                      </a:r>
                    </a:p>
                    <a:p>
                      <a:r>
                        <a:rPr lang="nl-NL" dirty="0"/>
                        <a:t>Individuele vrijheid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Economische vrijheid</a:t>
                      </a:r>
                    </a:p>
                    <a:p>
                      <a:endParaRPr lang="nl-NL" dirty="0"/>
                    </a:p>
                  </a:txBody>
                  <a:tcPr/>
                </a:tc>
                <a:tc>
                  <a:txBody>
                    <a:bodyPr/>
                    <a:lstStyle/>
                    <a:p>
                      <a:r>
                        <a:rPr lang="nl-NL" dirty="0"/>
                        <a:t>Fascisten:</a:t>
                      </a:r>
                    </a:p>
                    <a:p>
                      <a:r>
                        <a:rPr lang="nl-NL" dirty="0"/>
                        <a:t>één volk</a:t>
                      </a:r>
                    </a:p>
                    <a:p>
                      <a:r>
                        <a:rPr lang="nl-NL" dirty="0"/>
                        <a:t>Nazi’s:</a:t>
                      </a:r>
                    </a:p>
                    <a:p>
                      <a:r>
                        <a:rPr lang="nl-NL" dirty="0"/>
                        <a:t>één ras</a:t>
                      </a:r>
                    </a:p>
                  </a:txBody>
                  <a:tcPr/>
                </a:tc>
                <a:extLst>
                  <a:ext uri="{0D108BD9-81ED-4DB2-BD59-A6C34878D82A}">
                    <a16:rowId xmlns:a16="http://schemas.microsoft.com/office/drawing/2014/main" xmlns="" val="10004"/>
                  </a:ext>
                </a:extLst>
              </a:tr>
              <a:tr h="352366">
                <a:tc>
                  <a:txBody>
                    <a:bodyPr/>
                    <a:lstStyle/>
                    <a:p>
                      <a:endParaRPr lang="nl-NL"/>
                    </a:p>
                  </a:txBody>
                  <a:tcPr/>
                </a:tc>
                <a:tc>
                  <a:txBody>
                    <a:bodyPr/>
                    <a:lstStyle/>
                    <a:p>
                      <a:r>
                        <a:rPr lang="nl-NL" dirty="0"/>
                        <a:t>SP, GL, PvdD</a:t>
                      </a:r>
                    </a:p>
                  </a:txBody>
                  <a:tcPr>
                    <a:solidFill>
                      <a:srgbClr val="FFFC88"/>
                    </a:solidFill>
                  </a:tcPr>
                </a:tc>
                <a:tc>
                  <a:txBody>
                    <a:bodyPr/>
                    <a:lstStyle/>
                    <a:p>
                      <a:r>
                        <a:rPr lang="nl-NL" dirty="0"/>
                        <a:t>PvdA, 50+, Denk</a:t>
                      </a:r>
                    </a:p>
                  </a:txBody>
                  <a:tcPr>
                    <a:solidFill>
                      <a:srgbClr val="FFFC88"/>
                    </a:solidFill>
                  </a:tcPr>
                </a:tc>
                <a:tc>
                  <a:txBody>
                    <a:bodyPr/>
                    <a:lstStyle/>
                    <a:p>
                      <a:r>
                        <a:rPr lang="nl-NL" dirty="0"/>
                        <a:t>VVD</a:t>
                      </a:r>
                    </a:p>
                  </a:txBody>
                  <a:tcPr>
                    <a:solidFill>
                      <a:srgbClr val="FFFC88"/>
                    </a:solidFill>
                  </a:tcPr>
                </a:tc>
                <a:tc>
                  <a:txBody>
                    <a:bodyPr/>
                    <a:lstStyle/>
                    <a:p>
                      <a:r>
                        <a:rPr lang="nl-NL" dirty="0"/>
                        <a:t>PVV, </a:t>
                      </a:r>
                      <a:r>
                        <a:rPr lang="nl-NL"/>
                        <a:t>FvD</a:t>
                      </a:r>
                      <a:endParaRPr lang="nl-NL" dirty="0"/>
                    </a:p>
                  </a:txBody>
                  <a:tcPr>
                    <a:solidFill>
                      <a:srgbClr val="FFFC88"/>
                    </a:solidFill>
                  </a:tcPr>
                </a:tc>
                <a:tc>
                  <a:txBody>
                    <a:bodyPr/>
                    <a:lstStyle/>
                    <a:p>
                      <a:endParaRPr lang="nl-NL" dirty="0"/>
                    </a:p>
                  </a:txBody>
                  <a:tcPr/>
                </a:tc>
                <a:extLst>
                  <a:ext uri="{0D108BD9-81ED-4DB2-BD59-A6C34878D82A}">
                    <a16:rowId xmlns:a16="http://schemas.microsoft.com/office/drawing/2014/main" xmlns="" val="10005"/>
                  </a:ext>
                </a:extLst>
              </a:tr>
              <a:tr h="352366">
                <a:tc>
                  <a:txBody>
                    <a:bodyPr/>
                    <a:lstStyle/>
                    <a:p>
                      <a:endParaRPr lang="nl-NL" dirty="0"/>
                    </a:p>
                  </a:txBody>
                  <a:tcPr/>
                </a:tc>
                <a:tc gridSpan="4">
                  <a:txBody>
                    <a:bodyPr/>
                    <a:lstStyle/>
                    <a:p>
                      <a:pPr algn="ctr"/>
                      <a:r>
                        <a:rPr lang="nl-NL" dirty="0"/>
                        <a:t>D66 (Pragmatisme)</a:t>
                      </a:r>
                    </a:p>
                  </a:txBody>
                  <a:tcPr>
                    <a:solidFill>
                      <a:srgbClr val="CCFFCC"/>
                    </a:solidFill>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a:txBody>
                    <a:bodyPr/>
                    <a:lstStyle/>
                    <a:p>
                      <a:endParaRPr lang="nl-NL" dirty="0"/>
                    </a:p>
                  </a:txBody>
                  <a:tcPr/>
                </a:tc>
                <a:extLst>
                  <a:ext uri="{0D108BD9-81ED-4DB2-BD59-A6C34878D82A}">
                    <a16:rowId xmlns:a16="http://schemas.microsoft.com/office/drawing/2014/main" xmlns="" val="10006"/>
                  </a:ext>
                </a:extLst>
              </a:tr>
              <a:tr h="499186">
                <a:tc>
                  <a:txBody>
                    <a:bodyPr/>
                    <a:lstStyle/>
                    <a:p>
                      <a:endParaRPr lang="nl-NL"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i="1" dirty="0" err="1">
                          <a:latin typeface="Lucida Handwriting"/>
                        </a:rPr>
                        <a:t>Christen-democratie</a:t>
                      </a:r>
                      <a:endParaRPr lang="nl-NL" sz="1400" i="1" dirty="0">
                        <a:latin typeface="Lucida Handwriting"/>
                      </a:endParaRPr>
                    </a:p>
                    <a:p>
                      <a:endParaRPr lang="nl-NL" sz="1400" dirty="0">
                        <a:latin typeface="Lucida Handwriting"/>
                      </a:endParaRPr>
                    </a:p>
                  </a:txBody>
                  <a:tcPr>
                    <a:solidFill>
                      <a:srgbClr val="91FFFC"/>
                    </a:solidFill>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a:txBody>
                    <a:bodyPr/>
                    <a:lstStyle/>
                    <a:p>
                      <a:endParaRPr lang="nl-NL" dirty="0"/>
                    </a:p>
                  </a:txBody>
                  <a:tcPr/>
                </a:tc>
                <a:extLst>
                  <a:ext uri="{0D108BD9-81ED-4DB2-BD59-A6C34878D82A}">
                    <a16:rowId xmlns:a16="http://schemas.microsoft.com/office/drawing/2014/main" xmlns="" val="10007"/>
                  </a:ext>
                </a:extLst>
              </a:tr>
              <a:tr h="352366">
                <a:tc>
                  <a:txBody>
                    <a:bodyPr/>
                    <a:lstStyle/>
                    <a:p>
                      <a:endParaRPr lang="nl-NL" dirty="0"/>
                    </a:p>
                  </a:txBody>
                  <a:tcPr>
                    <a:solidFill>
                      <a:schemeClr val="bg1">
                        <a:lumMod val="85000"/>
                      </a:schemeClr>
                    </a:solidFill>
                  </a:tcPr>
                </a:tc>
                <a:tc gridSpan="4">
                  <a:txBody>
                    <a:bodyPr/>
                    <a:lstStyle/>
                    <a:p>
                      <a:pPr algn="ctr"/>
                      <a:r>
                        <a:rPr lang="nl-NL" i="1" dirty="0">
                          <a:solidFill>
                            <a:srgbClr val="F57B17"/>
                          </a:solidFill>
                        </a:rPr>
                        <a:t>Broederschap</a:t>
                      </a:r>
                    </a:p>
                  </a:txBody>
                  <a:tcPr>
                    <a:solidFill>
                      <a:schemeClr val="bg1">
                        <a:lumMod val="85000"/>
                      </a:schemeClr>
                    </a:solidFill>
                  </a:tcPr>
                </a:tc>
                <a:tc hMerge="1">
                  <a:txBody>
                    <a:bodyPr/>
                    <a:lstStyle/>
                    <a:p>
                      <a:endParaRPr lang="nl-NL"/>
                    </a:p>
                  </a:txBody>
                  <a:tcPr/>
                </a:tc>
                <a:tc hMerge="1">
                  <a:txBody>
                    <a:bodyPr/>
                    <a:lstStyle/>
                    <a:p>
                      <a:endParaRPr lang="nl-NL" dirty="0"/>
                    </a:p>
                  </a:txBody>
                  <a:tcPr>
                    <a:solidFill>
                      <a:srgbClr val="2BF41B"/>
                    </a:solidFill>
                  </a:tcPr>
                </a:tc>
                <a:tc hMerge="1">
                  <a:txBody>
                    <a:bodyPr/>
                    <a:lstStyle/>
                    <a:p>
                      <a:endParaRPr lang="nl-NL" dirty="0"/>
                    </a:p>
                  </a:txBody>
                  <a:tcPr>
                    <a:solidFill>
                      <a:srgbClr val="2BF41B"/>
                    </a:solidFill>
                  </a:tcPr>
                </a:tc>
                <a:tc>
                  <a:txBody>
                    <a:bodyPr/>
                    <a:lstStyle/>
                    <a:p>
                      <a:endParaRPr lang="nl-NL" dirty="0"/>
                    </a:p>
                  </a:txBody>
                  <a:tcPr>
                    <a:solidFill>
                      <a:schemeClr val="bg1">
                        <a:lumMod val="85000"/>
                      </a:schemeClr>
                    </a:solidFill>
                  </a:tcPr>
                </a:tc>
                <a:extLst>
                  <a:ext uri="{0D108BD9-81ED-4DB2-BD59-A6C34878D82A}">
                    <a16:rowId xmlns:a16="http://schemas.microsoft.com/office/drawing/2014/main" xmlns="" val="10008"/>
                  </a:ext>
                </a:extLst>
              </a:tr>
              <a:tr h="352366">
                <a:tc>
                  <a:txBody>
                    <a:bodyPr/>
                    <a:lstStyle/>
                    <a:p>
                      <a:endParaRPr lang="nl-NL" dirty="0"/>
                    </a:p>
                  </a:txBody>
                  <a:tcPr/>
                </a:tc>
                <a:tc gridSpan="2">
                  <a:txBody>
                    <a:bodyPr/>
                    <a:lstStyle/>
                    <a:p>
                      <a:pPr algn="r"/>
                      <a:r>
                        <a:rPr lang="nl-NL" dirty="0"/>
                        <a:t>ChristenUnie</a:t>
                      </a:r>
                    </a:p>
                  </a:txBody>
                  <a:tcPr>
                    <a:solidFill>
                      <a:srgbClr val="2BF41B"/>
                    </a:solidFill>
                  </a:tcPr>
                </a:tc>
                <a:tc hMerge="1">
                  <a:txBody>
                    <a:bodyPr/>
                    <a:lstStyle/>
                    <a:p>
                      <a:endParaRPr lang="nl-NL" dirty="0"/>
                    </a:p>
                  </a:txBody>
                  <a:tcPr/>
                </a:tc>
                <a:tc>
                  <a:txBody>
                    <a:bodyPr/>
                    <a:lstStyle/>
                    <a:p>
                      <a:r>
                        <a:rPr lang="nl-NL" dirty="0"/>
                        <a:t>CDA</a:t>
                      </a:r>
                    </a:p>
                  </a:txBody>
                  <a:tcPr>
                    <a:solidFill>
                      <a:srgbClr val="2BF41B"/>
                    </a:solidFill>
                  </a:tcPr>
                </a:tc>
                <a:tc>
                  <a:txBody>
                    <a:bodyPr/>
                    <a:lstStyle/>
                    <a:p>
                      <a:pPr algn="ctr"/>
                      <a:r>
                        <a:rPr lang="nl-NL" dirty="0"/>
                        <a:t>SGP</a:t>
                      </a:r>
                    </a:p>
                  </a:txBody>
                  <a:tcPr>
                    <a:solidFill>
                      <a:srgbClr val="2BF41B"/>
                    </a:solidFill>
                  </a:tcPr>
                </a:tc>
                <a:tc>
                  <a:txBody>
                    <a:bodyPr/>
                    <a:lstStyle/>
                    <a:p>
                      <a:endParaRPr lang="nl-NL" dirty="0"/>
                    </a:p>
                  </a:txBody>
                  <a:tcPr/>
                </a:tc>
                <a:extLst>
                  <a:ext uri="{0D108BD9-81ED-4DB2-BD59-A6C34878D82A}">
                    <a16:rowId xmlns:a16="http://schemas.microsoft.com/office/drawing/2014/main" xmlns="" val="10009"/>
                  </a:ext>
                </a:extLst>
              </a:tr>
            </a:tbl>
          </a:graphicData>
        </a:graphic>
      </p:graphicFrame>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21</a:t>
            </a:fld>
            <a:endParaRPr lang="nl-NL" dirty="0"/>
          </a:p>
        </p:txBody>
      </p:sp>
    </p:spTree>
    <p:extLst>
      <p:ext uri="{BB962C8B-B14F-4D97-AF65-F5344CB8AC3E}">
        <p14:creationId xmlns:p14="http://schemas.microsoft.com/office/powerpoint/2010/main" val="22323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22</a:t>
            </a:fld>
            <a:endParaRPr lang="nl-NL"/>
          </a:p>
        </p:txBody>
      </p:sp>
      <p:sp>
        <p:nvSpPr>
          <p:cNvPr id="18435" name="Rectangle 3"/>
          <p:cNvSpPr>
            <a:spLocks noGrp="1"/>
          </p:cNvSpPr>
          <p:nvPr>
            <p:ph type="body" idx="1"/>
          </p:nvPr>
        </p:nvSpPr>
        <p:spPr>
          <a:xfrm>
            <a:off x="457200" y="1600200"/>
            <a:ext cx="8229600" cy="4925144"/>
          </a:xfrm>
        </p:spPr>
        <p:txBody>
          <a:bodyPr>
            <a:normAutofit fontScale="92500" lnSpcReduction="10000"/>
          </a:bodyPr>
          <a:lstStyle/>
          <a:p>
            <a:pPr marL="0" indent="0">
              <a:buNone/>
            </a:pPr>
            <a:r>
              <a:rPr lang="nl-NL" sz="3000" dirty="0">
                <a:solidFill>
                  <a:srgbClr val="FF0000"/>
                </a:solidFill>
              </a:rPr>
              <a:t>Politiek systeem</a:t>
            </a:r>
            <a:r>
              <a:rPr lang="nl-NL" sz="3000" b="1" dirty="0"/>
              <a:t>:</a:t>
            </a:r>
          </a:p>
          <a:p>
            <a:pPr marL="0" indent="0">
              <a:buNone/>
            </a:pPr>
            <a:r>
              <a:rPr lang="en-US" sz="3000" i="1" dirty="0">
                <a:solidFill>
                  <a:schemeClr val="hlink"/>
                </a:solidFill>
              </a:rPr>
              <a:t>Het </a:t>
            </a:r>
            <a:r>
              <a:rPr lang="en-US" sz="3000" i="1" dirty="0" err="1">
                <a:solidFill>
                  <a:schemeClr val="hlink"/>
                </a:solidFill>
              </a:rPr>
              <a:t>geheel</a:t>
            </a:r>
            <a:r>
              <a:rPr lang="en-US" sz="3000" i="1" dirty="0">
                <a:solidFill>
                  <a:schemeClr val="hlink"/>
                </a:solidFill>
              </a:rPr>
              <a:t> van </a:t>
            </a:r>
            <a:r>
              <a:rPr lang="en-US" sz="3000" i="1" dirty="0" err="1">
                <a:solidFill>
                  <a:schemeClr val="hlink"/>
                </a:solidFill>
              </a:rPr>
              <a:t>betrekkingen</a:t>
            </a:r>
            <a:r>
              <a:rPr lang="en-US" sz="3000" i="1" dirty="0">
                <a:solidFill>
                  <a:schemeClr val="hlink"/>
                </a:solidFill>
              </a:rPr>
              <a:t> </a:t>
            </a:r>
            <a:r>
              <a:rPr lang="en-US" sz="3000" i="1" dirty="0" err="1">
                <a:solidFill>
                  <a:schemeClr val="hlink"/>
                </a:solidFill>
              </a:rPr>
              <a:t>waardoor</a:t>
            </a:r>
            <a:r>
              <a:rPr lang="en-US" sz="3000" i="1" dirty="0">
                <a:solidFill>
                  <a:schemeClr val="hlink"/>
                </a:solidFill>
              </a:rPr>
              <a:t> </a:t>
            </a:r>
            <a:r>
              <a:rPr lang="en-US" sz="3000" i="1" dirty="0" err="1">
                <a:solidFill>
                  <a:schemeClr val="hlink"/>
                </a:solidFill>
              </a:rPr>
              <a:t>opvattingen</a:t>
            </a:r>
            <a:r>
              <a:rPr lang="en-US" sz="3000" i="1" dirty="0">
                <a:solidFill>
                  <a:schemeClr val="hlink"/>
                </a:solidFill>
              </a:rPr>
              <a:t>, </a:t>
            </a:r>
            <a:r>
              <a:rPr lang="en-US" sz="3000" i="1" dirty="0" err="1">
                <a:solidFill>
                  <a:schemeClr val="hlink"/>
                </a:solidFill>
              </a:rPr>
              <a:t>verlangens</a:t>
            </a:r>
            <a:r>
              <a:rPr lang="en-US" sz="3000" i="1" dirty="0">
                <a:solidFill>
                  <a:schemeClr val="hlink"/>
                </a:solidFill>
              </a:rPr>
              <a:t> </a:t>
            </a:r>
            <a:r>
              <a:rPr lang="en-US" sz="3000" i="1" dirty="0" err="1">
                <a:solidFill>
                  <a:schemeClr val="hlink"/>
                </a:solidFill>
              </a:rPr>
              <a:t>en</a:t>
            </a:r>
            <a:r>
              <a:rPr lang="en-US" sz="3000" i="1" dirty="0">
                <a:solidFill>
                  <a:schemeClr val="hlink"/>
                </a:solidFill>
              </a:rPr>
              <a:t> </a:t>
            </a:r>
            <a:r>
              <a:rPr lang="en-US" sz="3000" i="1" dirty="0" err="1">
                <a:solidFill>
                  <a:schemeClr val="hlink"/>
                </a:solidFill>
              </a:rPr>
              <a:t>eisen</a:t>
            </a:r>
            <a:r>
              <a:rPr lang="en-US" sz="3000" i="1" dirty="0">
                <a:solidFill>
                  <a:schemeClr val="hlink"/>
                </a:solidFill>
              </a:rPr>
              <a:t> van </a:t>
            </a:r>
            <a:r>
              <a:rPr lang="en-US" sz="3000" i="1" dirty="0" err="1">
                <a:solidFill>
                  <a:schemeClr val="hlink"/>
                </a:solidFill>
              </a:rPr>
              <a:t>individuen</a:t>
            </a:r>
            <a:r>
              <a:rPr lang="en-US" sz="3000" i="1" dirty="0">
                <a:solidFill>
                  <a:schemeClr val="hlink"/>
                </a:solidFill>
              </a:rPr>
              <a:t>, </a:t>
            </a:r>
            <a:r>
              <a:rPr lang="en-US" sz="3000" i="1" dirty="0" err="1">
                <a:solidFill>
                  <a:schemeClr val="hlink"/>
                </a:solidFill>
              </a:rPr>
              <a:t>groepen</a:t>
            </a:r>
            <a:r>
              <a:rPr lang="en-US" sz="3000" i="1" dirty="0">
                <a:solidFill>
                  <a:schemeClr val="hlink"/>
                </a:solidFill>
              </a:rPr>
              <a:t> </a:t>
            </a:r>
            <a:r>
              <a:rPr lang="en-US" sz="3000" i="1" dirty="0" err="1">
                <a:solidFill>
                  <a:schemeClr val="hlink"/>
                </a:solidFill>
              </a:rPr>
              <a:t>en</a:t>
            </a:r>
            <a:r>
              <a:rPr lang="en-US" sz="3000" i="1" dirty="0">
                <a:solidFill>
                  <a:schemeClr val="hlink"/>
                </a:solidFill>
              </a:rPr>
              <a:t> </a:t>
            </a:r>
            <a:r>
              <a:rPr lang="en-US" sz="3000" i="1" dirty="0" err="1">
                <a:solidFill>
                  <a:schemeClr val="hlink"/>
                </a:solidFill>
              </a:rPr>
              <a:t>instellingen</a:t>
            </a:r>
            <a:r>
              <a:rPr lang="en-US" sz="3000" i="1" dirty="0">
                <a:solidFill>
                  <a:schemeClr val="hlink"/>
                </a:solidFill>
              </a:rPr>
              <a:t> in </a:t>
            </a:r>
            <a:r>
              <a:rPr lang="en-US" sz="3000" i="1" dirty="0" err="1">
                <a:solidFill>
                  <a:schemeClr val="hlink"/>
                </a:solidFill>
              </a:rPr>
              <a:t>bindende</a:t>
            </a:r>
            <a:r>
              <a:rPr lang="en-US" sz="3000" i="1" dirty="0">
                <a:solidFill>
                  <a:schemeClr val="hlink"/>
                </a:solidFill>
              </a:rPr>
              <a:t> </a:t>
            </a:r>
            <a:r>
              <a:rPr lang="en-US" sz="3000" i="1" dirty="0" err="1">
                <a:solidFill>
                  <a:schemeClr val="hlink"/>
                </a:solidFill>
              </a:rPr>
              <a:t>beslissingen</a:t>
            </a:r>
            <a:r>
              <a:rPr lang="en-US" sz="3000" i="1" dirty="0">
                <a:solidFill>
                  <a:schemeClr val="hlink"/>
                </a:solidFill>
              </a:rPr>
              <a:t> </a:t>
            </a:r>
            <a:r>
              <a:rPr lang="en-US" sz="3000" i="1" dirty="0" err="1">
                <a:solidFill>
                  <a:schemeClr val="hlink"/>
                </a:solidFill>
              </a:rPr>
              <a:t>worden</a:t>
            </a:r>
            <a:r>
              <a:rPr lang="en-US" sz="3000" i="1" dirty="0">
                <a:solidFill>
                  <a:schemeClr val="hlink"/>
                </a:solidFill>
              </a:rPr>
              <a:t> </a:t>
            </a:r>
            <a:r>
              <a:rPr lang="en-US" sz="3000" i="1" dirty="0" err="1">
                <a:solidFill>
                  <a:schemeClr val="hlink"/>
                </a:solidFill>
              </a:rPr>
              <a:t>omgezet</a:t>
            </a:r>
            <a:endParaRPr lang="en-US" sz="3000" i="1" dirty="0">
              <a:solidFill>
                <a:schemeClr val="hlink"/>
              </a:solidFill>
            </a:endParaRPr>
          </a:p>
          <a:p>
            <a:pPr marL="0" indent="0">
              <a:buNone/>
            </a:pPr>
            <a:endParaRPr lang="nl-NL" sz="3000" b="1" dirty="0">
              <a:solidFill>
                <a:srgbClr val="0000FF"/>
              </a:solidFill>
            </a:endParaRPr>
          </a:p>
          <a:p>
            <a:pPr marL="0" indent="0">
              <a:buNone/>
            </a:pPr>
            <a:r>
              <a:rPr lang="nl-NL" sz="3000" dirty="0">
                <a:solidFill>
                  <a:srgbClr val="FF0000"/>
                </a:solidFill>
              </a:rPr>
              <a:t>Politiek</a:t>
            </a:r>
            <a:r>
              <a:rPr lang="nl-NL" sz="3000" i="1" dirty="0">
                <a:solidFill>
                  <a:srgbClr val="0000FF"/>
                </a:solidFill>
              </a:rPr>
              <a:t> is de gezaghebbende toedeling van waarden en belangen voor een samenleving</a:t>
            </a:r>
          </a:p>
          <a:p>
            <a:pPr marL="0" indent="0">
              <a:buNone/>
            </a:pPr>
            <a:endParaRPr lang="nl-NL" dirty="0"/>
          </a:p>
          <a:p>
            <a:pPr marL="0" indent="0">
              <a:buNone/>
            </a:pPr>
            <a:endParaRPr lang="nl-NL" b="1" dirty="0">
              <a:solidFill>
                <a:srgbClr val="0000FF"/>
              </a:solidFill>
            </a:endParaRPr>
          </a:p>
          <a:p>
            <a:pPr marL="0" indent="0">
              <a:buNone/>
            </a:pPr>
            <a:r>
              <a:rPr lang="nl-NL" b="1" dirty="0">
                <a:solidFill>
                  <a:srgbClr val="0000FF"/>
                </a:solidFill>
              </a:rPr>
              <a:t>KERNCONCEPT: GEZAG	</a:t>
            </a:r>
            <a:r>
              <a:rPr lang="nl-NL" dirty="0">
                <a:latin typeface="Arial" charset="0"/>
                <a:ea typeface="MS PGothic" charset="0"/>
              </a:rPr>
              <a:t> </a:t>
            </a:r>
            <a:r>
              <a:rPr lang="nl-NL" dirty="0">
                <a:solidFill>
                  <a:srgbClr val="0070C0"/>
                </a:solidFill>
                <a:latin typeface="Arial" charset="0"/>
                <a:ea typeface="MS PGothic" charset="0"/>
              </a:rPr>
              <a:t>→</a:t>
            </a:r>
            <a:endParaRPr lang="nl-NL" b="1" dirty="0">
              <a:solidFill>
                <a:srgbClr val="0000FF"/>
              </a:solidFill>
            </a:endParaRPr>
          </a:p>
          <a:p>
            <a:pPr marL="0" indent="0">
              <a:buNone/>
            </a:pPr>
            <a:r>
              <a:rPr lang="nl-NL" sz="2400" i="1" dirty="0"/>
              <a:t>Macht die als legitiem wordt beschouwd</a:t>
            </a:r>
            <a:endParaRPr lang="en-US" sz="2400" i="1" dirty="0"/>
          </a:p>
          <a:p>
            <a:pPr marL="0" indent="0">
              <a:buNone/>
            </a:pPr>
            <a:endParaRPr lang="en-US" sz="3200" i="1" dirty="0"/>
          </a:p>
          <a:p>
            <a:pPr marL="0" indent="0">
              <a:buNone/>
            </a:pPr>
            <a:endParaRPr lang="en-US" dirty="0"/>
          </a:p>
          <a:p>
            <a:pPr marL="0" indent="0">
              <a:buNone/>
            </a:pPr>
            <a:endParaRPr lang="en-US" sz="3200" dirty="0"/>
          </a:p>
        </p:txBody>
      </p:sp>
      <p:sp>
        <p:nvSpPr>
          <p:cNvPr id="7" name="Titel 1"/>
          <p:cNvSpPr>
            <a:spLocks noGrp="1"/>
          </p:cNvSpPr>
          <p:nvPr>
            <p:ph type="title" idx="4294967295"/>
          </p:nvPr>
        </p:nvSpPr>
        <p:spPr>
          <a:xfrm>
            <a:off x="145510" y="0"/>
            <a:ext cx="7135823" cy="1354667"/>
          </a:xfrm>
        </p:spPr>
        <p:txBody>
          <a:bodyPr>
            <a:normAutofit/>
          </a:bodyPr>
          <a:lstStyle/>
          <a:p>
            <a:pPr algn="l"/>
            <a:r>
              <a:rPr lang="nl-NL" dirty="0">
                <a:solidFill>
                  <a:schemeClr val="bg1"/>
                </a:solidFill>
              </a:rPr>
              <a:t>Systeem: </a:t>
            </a:r>
            <a:r>
              <a:rPr lang="nl-NL" dirty="0" err="1">
                <a:solidFill>
                  <a:schemeClr val="bg1"/>
                </a:solidFill>
              </a:rPr>
              <a:t>polity</a:t>
            </a:r>
            <a:endParaRPr lang="nl-NL" dirty="0"/>
          </a:p>
        </p:txBody>
      </p:sp>
    </p:spTree>
    <p:extLst>
      <p:ext uri="{BB962C8B-B14F-4D97-AF65-F5344CB8AC3E}">
        <p14:creationId xmlns:p14="http://schemas.microsoft.com/office/powerpoint/2010/main" val="199620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3000"/>
          </a:blip>
          <a:stretch>
            <a:fillRect/>
          </a:stretch>
        </a:blipFill>
        <a:effectLst/>
      </p:bgPr>
    </p:bg>
    <p:spTree>
      <p:nvGrpSpPr>
        <p:cNvPr id="1" name=""/>
        <p:cNvGrpSpPr/>
        <p:nvPr/>
      </p:nvGrpSpPr>
      <p:grpSpPr>
        <a:xfrm>
          <a:off x="0" y="0"/>
          <a:ext cx="0" cy="0"/>
          <a:chOff x="0" y="0"/>
          <a:chExt cx="0" cy="0"/>
        </a:xfrm>
      </p:grpSpPr>
      <p:sp>
        <p:nvSpPr>
          <p:cNvPr id="9" name="Tijdelijke aanduiding voor inhoud 8"/>
          <p:cNvSpPr>
            <a:spLocks noGrp="1"/>
          </p:cNvSpPr>
          <p:nvPr>
            <p:ph idx="4294967295"/>
          </p:nvPr>
        </p:nvSpPr>
        <p:spPr>
          <a:xfrm>
            <a:off x="0" y="1600200"/>
            <a:ext cx="8229600" cy="4525963"/>
          </a:xfrm>
        </p:spPr>
        <p:txBody>
          <a:bodyPr/>
          <a:lstStyle/>
          <a:p>
            <a:pPr marL="0" indent="0">
              <a:buNone/>
              <a:defRPr/>
            </a:pPr>
            <a:r>
              <a:rPr lang="nl-NL" dirty="0"/>
              <a:t>ACTOREN MET </a:t>
            </a:r>
            <a:r>
              <a:rPr lang="nl-NL" dirty="0" smtClean="0"/>
              <a:t>MACHT:</a:t>
            </a:r>
          </a:p>
          <a:p>
            <a:pPr marL="0" indent="0">
              <a:buNone/>
              <a:defRPr/>
            </a:pPr>
            <a:endParaRPr lang="nl-NL" dirty="0"/>
          </a:p>
          <a:p>
            <a:pPr marL="0" indent="0">
              <a:buNone/>
              <a:defRPr/>
            </a:pPr>
            <a:r>
              <a:rPr lang="nl-NL" sz="9600" dirty="0" smtClean="0"/>
              <a:t>	WURAMA</a:t>
            </a:r>
            <a:endParaRPr lang="nl-NL" sz="9600" dirty="0"/>
          </a:p>
          <a:p>
            <a:pPr marL="0" indent="0">
              <a:buNone/>
              <a:defRPr/>
            </a:pPr>
            <a:endParaRPr lang="nl-NL" altLang="nl-NL" kern="0" dirty="0">
              <a:latin typeface="Calibri" panose="020F0502020204030204" pitchFamily="34" charset="0"/>
            </a:endParaRPr>
          </a:p>
        </p:txBody>
      </p:sp>
      <p:sp>
        <p:nvSpPr>
          <p:cNvPr id="2" name="Titel 1"/>
          <p:cNvSpPr>
            <a:spLocks noGrp="1"/>
          </p:cNvSpPr>
          <p:nvPr>
            <p:ph type="title" idx="4294967295"/>
          </p:nvPr>
        </p:nvSpPr>
        <p:spPr>
          <a:xfrm>
            <a:off x="0" y="274638"/>
            <a:ext cx="8229600" cy="1143000"/>
          </a:xfrm>
        </p:spPr>
        <p:txBody>
          <a:bodyPr/>
          <a:lstStyle/>
          <a:p>
            <a:r>
              <a:rPr lang="nl-NL" dirty="0"/>
              <a:t>Ezelsbruggetje</a:t>
            </a:r>
          </a:p>
        </p:txBody>
      </p:sp>
    </p:spTree>
    <p:extLst>
      <p:ext uri="{BB962C8B-B14F-4D97-AF65-F5344CB8AC3E}">
        <p14:creationId xmlns:p14="http://schemas.microsoft.com/office/powerpoint/2010/main" val="96527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6EE5BB8-04BF-4B76-8E84-6E37AC8250EF}" type="slidenum">
              <a:rPr lang="nl-NL" sz="1200">
                <a:solidFill>
                  <a:schemeClr val="tx1">
                    <a:tint val="75000"/>
                  </a:schemeClr>
                </a:solidFill>
                <a:latin typeface="+mn-lt"/>
              </a:rPr>
              <a:pPr algn="r" fontAlgn="auto">
                <a:spcBef>
                  <a:spcPts val="0"/>
                </a:spcBef>
                <a:spcAft>
                  <a:spcPts val="0"/>
                </a:spcAft>
                <a:defRPr/>
              </a:pPr>
              <a:t>24</a:t>
            </a:fld>
            <a:endParaRPr lang="nl-NL" sz="1200">
              <a:solidFill>
                <a:schemeClr val="tx1">
                  <a:tint val="75000"/>
                </a:schemeClr>
              </a:solidFill>
              <a:latin typeface="+mn-lt"/>
            </a:endParaRPr>
          </a:p>
        </p:txBody>
      </p:sp>
      <p:sp>
        <p:nvSpPr>
          <p:cNvPr id="6"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9A7F4C-12B4-44F5-8BEF-CB0E0B1D7F47}" type="slidenum">
              <a:rPr lang="nl-NL" sz="1200">
                <a:solidFill>
                  <a:schemeClr val="tx1">
                    <a:tint val="75000"/>
                  </a:schemeClr>
                </a:solidFill>
                <a:latin typeface="+mn-lt"/>
              </a:rPr>
              <a:pPr algn="r" fontAlgn="auto">
                <a:spcBef>
                  <a:spcPts val="0"/>
                </a:spcBef>
                <a:spcAft>
                  <a:spcPts val="0"/>
                </a:spcAft>
                <a:defRPr/>
              </a:pPr>
              <a:t>24</a:t>
            </a:fld>
            <a:endParaRPr lang="nl-NL" sz="1200">
              <a:solidFill>
                <a:schemeClr val="tx1">
                  <a:tint val="75000"/>
                </a:schemeClr>
              </a:solidFill>
              <a:latin typeface="+mn-lt"/>
            </a:endParaRPr>
          </a:p>
        </p:txBody>
      </p:sp>
      <p:sp>
        <p:nvSpPr>
          <p:cNvPr id="117765" name="Titel 1"/>
          <p:cNvSpPr>
            <a:spLocks noGrp="1"/>
          </p:cNvSpPr>
          <p:nvPr>
            <p:ph type="title" idx="4294967295"/>
          </p:nvPr>
        </p:nvSpPr>
        <p:spPr/>
        <p:txBody>
          <a:bodyPr/>
          <a:lstStyle/>
          <a:p>
            <a:pPr algn="l"/>
            <a:r>
              <a:rPr lang="nl-NL" dirty="0">
                <a:solidFill>
                  <a:schemeClr val="bg1"/>
                </a:solidFill>
              </a:rPr>
              <a:t>ACTOREN MET MACHT</a:t>
            </a:r>
            <a:endParaRPr lang="nl-NL" dirty="0"/>
          </a:p>
        </p:txBody>
      </p:sp>
      <p:sp>
        <p:nvSpPr>
          <p:cNvPr id="117766" name="Tijdelijke aanduiding voor inhoud 2"/>
          <p:cNvSpPr>
            <a:spLocks noGrp="1"/>
          </p:cNvSpPr>
          <p:nvPr>
            <p:ph idx="4294967295"/>
          </p:nvPr>
        </p:nvSpPr>
        <p:spPr>
          <a:xfrm>
            <a:off x="468313" y="1628775"/>
            <a:ext cx="8229600" cy="4525963"/>
          </a:xfrm>
        </p:spPr>
        <p:txBody>
          <a:bodyPr>
            <a:normAutofit fontScale="77500" lnSpcReduction="20000"/>
          </a:bodyPr>
          <a:lstStyle/>
          <a:p>
            <a:pPr marL="609600" indent="-609600">
              <a:buFont typeface="+mj-lt"/>
              <a:buAutoNum type="arabicPeriod"/>
            </a:pPr>
            <a:r>
              <a:rPr lang="en-US" dirty="0" err="1">
                <a:solidFill>
                  <a:srgbClr val="FF0000"/>
                </a:solidFill>
              </a:rPr>
              <a:t>W</a:t>
            </a:r>
            <a:r>
              <a:rPr lang="en-US" dirty="0" err="1"/>
              <a:t>etgevende</a:t>
            </a:r>
            <a:r>
              <a:rPr lang="en-US" dirty="0"/>
              <a:t> </a:t>
            </a:r>
            <a:r>
              <a:rPr lang="en-US" dirty="0" err="1"/>
              <a:t>macht</a:t>
            </a:r>
            <a:endParaRPr lang="en-US" dirty="0"/>
          </a:p>
          <a:p>
            <a:pPr marL="609600" indent="-609600">
              <a:buFont typeface="+mj-lt"/>
              <a:buAutoNum type="arabicPeriod"/>
            </a:pPr>
            <a:endParaRPr lang="en-US" dirty="0"/>
          </a:p>
          <a:p>
            <a:pPr marL="609600" indent="-609600">
              <a:buFont typeface="+mj-lt"/>
              <a:buAutoNum type="arabicPeriod"/>
            </a:pPr>
            <a:r>
              <a:rPr lang="en-US" dirty="0" err="1">
                <a:solidFill>
                  <a:srgbClr val="FF0000"/>
                </a:solidFill>
              </a:rPr>
              <a:t>U</a:t>
            </a:r>
            <a:r>
              <a:rPr lang="en-US" dirty="0" err="1"/>
              <a:t>itvoerende</a:t>
            </a:r>
            <a:r>
              <a:rPr lang="en-US" dirty="0"/>
              <a:t> </a:t>
            </a:r>
            <a:r>
              <a:rPr lang="en-US" dirty="0" err="1"/>
              <a:t>macht</a:t>
            </a:r>
            <a:endParaRPr lang="en-US" dirty="0"/>
          </a:p>
          <a:p>
            <a:pPr marL="609600" indent="-609600">
              <a:buFont typeface="+mj-lt"/>
              <a:buAutoNum type="arabicPeriod"/>
            </a:pPr>
            <a:endParaRPr lang="en-US" dirty="0">
              <a:solidFill>
                <a:srgbClr val="FF0000"/>
              </a:solidFill>
            </a:endParaRPr>
          </a:p>
          <a:p>
            <a:pPr marL="609600" indent="-609600">
              <a:buFont typeface="+mj-lt"/>
              <a:buAutoNum type="arabicPeriod"/>
            </a:pPr>
            <a:r>
              <a:rPr lang="en-US" dirty="0" err="1">
                <a:solidFill>
                  <a:srgbClr val="FF0000"/>
                </a:solidFill>
              </a:rPr>
              <a:t>R</a:t>
            </a:r>
            <a:r>
              <a:rPr lang="en-US" dirty="0" err="1"/>
              <a:t>echterlijke</a:t>
            </a:r>
            <a:r>
              <a:rPr lang="en-US" dirty="0"/>
              <a:t> </a:t>
            </a:r>
            <a:r>
              <a:rPr lang="en-US" dirty="0" err="1"/>
              <a:t>macht</a:t>
            </a:r>
            <a:endParaRPr lang="en-US" dirty="0"/>
          </a:p>
          <a:p>
            <a:pPr marL="609600" indent="-609600">
              <a:buFont typeface="+mj-lt"/>
              <a:buAutoNum type="arabicPeriod"/>
            </a:pPr>
            <a:endParaRPr lang="en-US" dirty="0">
              <a:solidFill>
                <a:srgbClr val="FF0000"/>
              </a:solidFill>
            </a:endParaRPr>
          </a:p>
          <a:p>
            <a:pPr marL="609600" indent="-609600">
              <a:buFont typeface="+mj-lt"/>
              <a:buAutoNum type="arabicPeriod"/>
            </a:pPr>
            <a:r>
              <a:rPr lang="en-US" dirty="0" err="1">
                <a:solidFill>
                  <a:srgbClr val="FF0000"/>
                </a:solidFill>
              </a:rPr>
              <a:t>A</a:t>
            </a:r>
            <a:r>
              <a:rPr lang="en-US" dirty="0" err="1"/>
              <a:t>mbtenaren</a:t>
            </a:r>
            <a:endParaRPr lang="en-US" dirty="0"/>
          </a:p>
          <a:p>
            <a:pPr marL="609600" indent="-609600">
              <a:buFont typeface="+mj-lt"/>
              <a:buAutoNum type="arabicPeriod"/>
            </a:pPr>
            <a:endParaRPr lang="en-US" dirty="0">
              <a:solidFill>
                <a:srgbClr val="FF0000"/>
              </a:solidFill>
            </a:endParaRPr>
          </a:p>
          <a:p>
            <a:pPr marL="609600" indent="-609600">
              <a:buFont typeface="+mj-lt"/>
              <a:buAutoNum type="arabicPeriod"/>
            </a:pPr>
            <a:r>
              <a:rPr lang="en-US" dirty="0" err="1">
                <a:solidFill>
                  <a:srgbClr val="FF0000"/>
                </a:solidFill>
              </a:rPr>
              <a:t>M</a:t>
            </a:r>
            <a:r>
              <a:rPr lang="en-US" dirty="0" err="1"/>
              <a:t>assamedia</a:t>
            </a:r>
            <a:endParaRPr lang="en-US" dirty="0"/>
          </a:p>
          <a:p>
            <a:pPr marL="609600" indent="-609600">
              <a:buFont typeface="+mj-lt"/>
              <a:buAutoNum type="arabicPeriod"/>
            </a:pPr>
            <a:endParaRPr lang="en-US" dirty="0">
              <a:solidFill>
                <a:srgbClr val="FF0000"/>
              </a:solidFill>
            </a:endParaRPr>
          </a:p>
          <a:p>
            <a:pPr marL="609600" indent="-609600">
              <a:buFont typeface="+mj-lt"/>
              <a:buAutoNum type="arabicPeriod"/>
            </a:pPr>
            <a:r>
              <a:rPr lang="en-US" dirty="0" err="1">
                <a:solidFill>
                  <a:srgbClr val="FF0000"/>
                </a:solidFill>
              </a:rPr>
              <a:t>A</a:t>
            </a:r>
            <a:r>
              <a:rPr lang="en-US" dirty="0" err="1"/>
              <a:t>dvies</a:t>
            </a:r>
            <a:r>
              <a:rPr lang="en-US" dirty="0"/>
              <a:t>- en lobby-</a:t>
            </a:r>
            <a:r>
              <a:rPr lang="en-US" dirty="0" err="1"/>
              <a:t>organen</a:t>
            </a:r>
            <a:endParaRPr lang="en-US" dirty="0"/>
          </a:p>
          <a:p>
            <a:pPr marL="609600" indent="-609600">
              <a:buFont typeface="Arial" charset="0"/>
              <a:buNone/>
            </a:pPr>
            <a:endParaRPr lang="en-US" dirty="0"/>
          </a:p>
          <a:p>
            <a:pPr marL="609600" indent="-609600">
              <a:buFont typeface="Arial" charset="0"/>
              <a:buNone/>
            </a:pPr>
            <a:endParaRPr lang="en-US"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24</a:t>
            </a:fld>
            <a:endParaRPr lang="nl-NL"/>
          </a:p>
        </p:txBody>
      </p:sp>
    </p:spTree>
    <p:extLst>
      <p:ext uri="{BB962C8B-B14F-4D97-AF65-F5344CB8AC3E}">
        <p14:creationId xmlns:p14="http://schemas.microsoft.com/office/powerpoint/2010/main" val="353461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6EE5BB8-04BF-4B76-8E84-6E37AC8250EF}" type="slidenum">
              <a:rPr lang="nl-NL" sz="1200">
                <a:solidFill>
                  <a:schemeClr val="tx1">
                    <a:tint val="75000"/>
                  </a:schemeClr>
                </a:solidFill>
                <a:latin typeface="+mn-lt"/>
              </a:rPr>
              <a:pPr algn="r" fontAlgn="auto">
                <a:spcBef>
                  <a:spcPts val="0"/>
                </a:spcBef>
                <a:spcAft>
                  <a:spcPts val="0"/>
                </a:spcAft>
                <a:defRPr/>
              </a:pPr>
              <a:t>25</a:t>
            </a:fld>
            <a:endParaRPr lang="nl-NL" sz="1200">
              <a:solidFill>
                <a:schemeClr val="tx1">
                  <a:tint val="75000"/>
                </a:schemeClr>
              </a:solidFill>
              <a:latin typeface="+mn-lt"/>
            </a:endParaRPr>
          </a:p>
        </p:txBody>
      </p:sp>
      <p:sp>
        <p:nvSpPr>
          <p:cNvPr id="6"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9A7F4C-12B4-44F5-8BEF-CB0E0B1D7F47}" type="slidenum">
              <a:rPr lang="nl-NL" sz="1200">
                <a:solidFill>
                  <a:schemeClr val="tx1">
                    <a:tint val="75000"/>
                  </a:schemeClr>
                </a:solidFill>
                <a:latin typeface="+mn-lt"/>
              </a:rPr>
              <a:pPr algn="r" fontAlgn="auto">
                <a:spcBef>
                  <a:spcPts val="0"/>
                </a:spcBef>
                <a:spcAft>
                  <a:spcPts val="0"/>
                </a:spcAft>
                <a:defRPr/>
              </a:pPr>
              <a:t>25</a:t>
            </a:fld>
            <a:endParaRPr lang="nl-NL" sz="1200">
              <a:solidFill>
                <a:schemeClr val="tx1">
                  <a:tint val="75000"/>
                </a:schemeClr>
              </a:solidFill>
              <a:latin typeface="+mn-lt"/>
            </a:endParaRPr>
          </a:p>
        </p:txBody>
      </p:sp>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56AA7A7-096F-422E-8A6D-0715AD5E3F38}" type="slidenum">
              <a:rPr lang="nl-NL" sz="1200">
                <a:solidFill>
                  <a:schemeClr val="tx1">
                    <a:tint val="75000"/>
                  </a:schemeClr>
                </a:solidFill>
                <a:latin typeface="+mn-lt"/>
              </a:rPr>
              <a:pPr algn="r" fontAlgn="auto">
                <a:spcBef>
                  <a:spcPts val="0"/>
                </a:spcBef>
                <a:spcAft>
                  <a:spcPts val="0"/>
                </a:spcAft>
                <a:defRPr/>
              </a:pPr>
              <a:t>25</a:t>
            </a:fld>
            <a:endParaRPr lang="nl-NL" sz="1200">
              <a:solidFill>
                <a:schemeClr val="tx1">
                  <a:tint val="75000"/>
                </a:schemeClr>
              </a:solidFill>
              <a:latin typeface="+mn-lt"/>
            </a:endParaRPr>
          </a:p>
        </p:txBody>
      </p:sp>
      <p:sp>
        <p:nvSpPr>
          <p:cNvPr id="117766" name="Tijdelijke aanduiding voor inhoud 2"/>
          <p:cNvSpPr>
            <a:spLocks noGrp="1"/>
          </p:cNvSpPr>
          <p:nvPr>
            <p:ph idx="4294967295"/>
          </p:nvPr>
        </p:nvSpPr>
        <p:spPr>
          <a:xfrm>
            <a:off x="395536" y="1628800"/>
            <a:ext cx="8229600" cy="4525963"/>
          </a:xfrm>
        </p:spPr>
        <p:txBody>
          <a:bodyPr/>
          <a:lstStyle/>
          <a:p>
            <a:pPr marL="609600" indent="-609600">
              <a:buFont typeface="Arial" charset="0"/>
              <a:buNone/>
            </a:pPr>
            <a:endParaRPr lang="en-US" dirty="0"/>
          </a:p>
          <a:p>
            <a:pPr marL="609600" indent="-609600">
              <a:buFont typeface="Arial" charset="0"/>
              <a:buNone/>
            </a:pPr>
            <a:endParaRPr lang="en-US" dirty="0"/>
          </a:p>
        </p:txBody>
      </p:sp>
      <p:sp>
        <p:nvSpPr>
          <p:cNvPr id="4" name="Tijdelijke aanduiding voor dianumm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40AF4EA-95E5-4265-A733-355A054497BA}" type="slidenum">
              <a:rPr lang="nl-NL" sz="1200">
                <a:solidFill>
                  <a:schemeClr val="tx1">
                    <a:tint val="75000"/>
                  </a:schemeClr>
                </a:solidFill>
                <a:latin typeface="+mn-lt"/>
              </a:rPr>
              <a:pPr algn="r" fontAlgn="auto">
                <a:spcBef>
                  <a:spcPts val="0"/>
                </a:spcBef>
                <a:spcAft>
                  <a:spcPts val="0"/>
                </a:spcAft>
                <a:defRPr/>
              </a:pPr>
              <a:t>25</a:t>
            </a:fld>
            <a:endParaRPr lang="nl-NL" sz="1200">
              <a:solidFill>
                <a:schemeClr val="tx1">
                  <a:tint val="75000"/>
                </a:schemeClr>
              </a:solidFill>
              <a:latin typeface="+mn-lt"/>
            </a:endParaRP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25</a:t>
            </a:fld>
            <a:endParaRPr lang="nl-NL"/>
          </a:p>
        </p:txBody>
      </p:sp>
      <p:sp>
        <p:nvSpPr>
          <p:cNvPr id="3" name="Proces 2"/>
          <p:cNvSpPr/>
          <p:nvPr/>
        </p:nvSpPr>
        <p:spPr>
          <a:xfrm>
            <a:off x="467543" y="2413000"/>
            <a:ext cx="915345" cy="1628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dirty="0">
                <a:solidFill>
                  <a:srgbClr val="3FEC26"/>
                </a:solidFill>
              </a:rPr>
              <a:t>W</a:t>
            </a:r>
          </a:p>
        </p:txBody>
      </p:sp>
      <p:sp>
        <p:nvSpPr>
          <p:cNvPr id="10" name="Proces 9"/>
          <p:cNvSpPr/>
          <p:nvPr/>
        </p:nvSpPr>
        <p:spPr>
          <a:xfrm>
            <a:off x="1835695" y="2413000"/>
            <a:ext cx="915971" cy="1628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dirty="0">
                <a:solidFill>
                  <a:srgbClr val="3FEC26"/>
                </a:solidFill>
              </a:rPr>
              <a:t>U</a:t>
            </a:r>
          </a:p>
        </p:txBody>
      </p:sp>
      <p:sp>
        <p:nvSpPr>
          <p:cNvPr id="11" name="Proces 10"/>
          <p:cNvSpPr/>
          <p:nvPr/>
        </p:nvSpPr>
        <p:spPr>
          <a:xfrm>
            <a:off x="3275855" y="2413000"/>
            <a:ext cx="957477" cy="1628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dirty="0">
                <a:solidFill>
                  <a:srgbClr val="3FEC26"/>
                </a:solidFill>
              </a:rPr>
              <a:t>R</a:t>
            </a:r>
          </a:p>
        </p:txBody>
      </p:sp>
      <p:sp>
        <p:nvSpPr>
          <p:cNvPr id="12" name="Proces 11"/>
          <p:cNvSpPr/>
          <p:nvPr/>
        </p:nvSpPr>
        <p:spPr>
          <a:xfrm>
            <a:off x="4644008" y="3400778"/>
            <a:ext cx="816992" cy="64086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bg1"/>
                </a:solidFill>
              </a:rPr>
              <a:t>A</a:t>
            </a:r>
          </a:p>
        </p:txBody>
      </p:sp>
      <p:sp>
        <p:nvSpPr>
          <p:cNvPr id="13" name="Proces 12"/>
          <p:cNvSpPr/>
          <p:nvPr/>
        </p:nvSpPr>
        <p:spPr>
          <a:xfrm>
            <a:off x="6012160"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M</a:t>
            </a:r>
          </a:p>
        </p:txBody>
      </p:sp>
      <p:sp>
        <p:nvSpPr>
          <p:cNvPr id="14" name="Proces 13"/>
          <p:cNvSpPr/>
          <p:nvPr/>
        </p:nvSpPr>
        <p:spPr>
          <a:xfrm>
            <a:off x="7524328"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a:t>
            </a:r>
          </a:p>
        </p:txBody>
      </p:sp>
      <p:sp>
        <p:nvSpPr>
          <p:cNvPr id="8" name="Tekstvak 7"/>
          <p:cNvSpPr txBox="1"/>
          <p:nvPr/>
        </p:nvSpPr>
        <p:spPr>
          <a:xfrm>
            <a:off x="971600" y="4797152"/>
            <a:ext cx="6840760" cy="800219"/>
          </a:xfrm>
          <a:prstGeom prst="rect">
            <a:avLst/>
          </a:prstGeom>
          <a:noFill/>
        </p:spPr>
        <p:txBody>
          <a:bodyPr wrap="square" rtlCol="0">
            <a:spAutoFit/>
          </a:bodyPr>
          <a:lstStyle/>
          <a:p>
            <a:r>
              <a:rPr lang="en-US" sz="2800" dirty="0"/>
              <a:t>De </a:t>
            </a:r>
            <a:r>
              <a:rPr lang="en-US" sz="2800" dirty="0" err="1"/>
              <a:t>trias</a:t>
            </a:r>
            <a:r>
              <a:rPr lang="en-US" sz="2800" dirty="0"/>
              <a:t> </a:t>
            </a:r>
            <a:r>
              <a:rPr lang="en-US" sz="2800" dirty="0" err="1"/>
              <a:t>politica</a:t>
            </a:r>
            <a:r>
              <a:rPr lang="en-US" sz="2800" dirty="0"/>
              <a:t> </a:t>
            </a:r>
            <a:r>
              <a:rPr lang="en-US" sz="2800" dirty="0" err="1"/>
              <a:t>vormt</a:t>
            </a:r>
            <a:r>
              <a:rPr lang="en-US" sz="2800" dirty="0"/>
              <a:t> de </a:t>
            </a:r>
            <a:r>
              <a:rPr lang="en-US" sz="2800" dirty="0" err="1"/>
              <a:t>eerste</a:t>
            </a:r>
            <a:r>
              <a:rPr lang="en-US" sz="2800" dirty="0"/>
              <a:t> </a:t>
            </a:r>
            <a:r>
              <a:rPr lang="en-US" sz="2800" dirty="0" err="1"/>
              <a:t>drie</a:t>
            </a:r>
            <a:r>
              <a:rPr lang="en-US" sz="2800" dirty="0"/>
              <a:t> </a:t>
            </a:r>
            <a:r>
              <a:rPr lang="en-US" sz="2800" dirty="0" err="1"/>
              <a:t>machten</a:t>
            </a:r>
            <a:endParaRPr lang="nl-NL" sz="2800" dirty="0"/>
          </a:p>
          <a:p>
            <a:endParaRPr lang="nl-NL" dirty="0"/>
          </a:p>
        </p:txBody>
      </p:sp>
      <p:sp>
        <p:nvSpPr>
          <p:cNvPr id="16"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dirty="0">
                <a:solidFill>
                  <a:schemeClr val="bg1"/>
                </a:solidFill>
              </a:rPr>
              <a:t>ACTOREN MET MACHT</a:t>
            </a:r>
            <a:endParaRPr lang="nl-NL" dirty="0"/>
          </a:p>
        </p:txBody>
      </p:sp>
    </p:spTree>
    <p:extLst>
      <p:ext uri="{BB962C8B-B14F-4D97-AF65-F5344CB8AC3E}">
        <p14:creationId xmlns:p14="http://schemas.microsoft.com/office/powerpoint/2010/main" val="323302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3845" y="365760"/>
            <a:ext cx="7886700" cy="986439"/>
          </a:xfrm>
        </p:spPr>
        <p:txBody>
          <a:bodyPr>
            <a:normAutofit fontScale="90000"/>
          </a:bodyPr>
          <a:lstStyle/>
          <a:p>
            <a:pPr algn="l"/>
            <a:r>
              <a:rPr lang="nl-NL" dirty="0">
                <a:solidFill>
                  <a:schemeClr val="bg1"/>
                </a:solidFill>
              </a:rPr>
              <a:t/>
            </a:r>
            <a:br>
              <a:rPr lang="nl-NL" dirty="0">
                <a:solidFill>
                  <a:schemeClr val="bg1"/>
                </a:solidFill>
              </a:rPr>
            </a:br>
            <a:r>
              <a:rPr lang="nl-NL" sz="4400" dirty="0">
                <a:solidFill>
                  <a:schemeClr val="bg1"/>
                </a:solidFill>
              </a:rPr>
              <a:t>TRIAS POLITICA</a:t>
            </a:r>
            <a:br>
              <a:rPr lang="nl-NL" sz="4400" dirty="0">
                <a:solidFill>
                  <a:schemeClr val="bg1"/>
                </a:solidFill>
              </a:rPr>
            </a:br>
            <a:endParaRPr lang="nl-NL" sz="4400" dirty="0"/>
          </a:p>
        </p:txBody>
      </p:sp>
      <p:sp>
        <p:nvSpPr>
          <p:cNvPr id="3" name="Tijdelijke aanduiding voor inhoud 2"/>
          <p:cNvSpPr>
            <a:spLocks noGrp="1"/>
          </p:cNvSpPr>
          <p:nvPr>
            <p:ph idx="1"/>
          </p:nvPr>
        </p:nvSpPr>
        <p:spPr>
          <a:xfrm>
            <a:off x="457199" y="1375715"/>
            <a:ext cx="8455891" cy="5713193"/>
          </a:xfrm>
        </p:spPr>
        <p:txBody>
          <a:bodyPr>
            <a:normAutofit/>
          </a:bodyPr>
          <a:lstStyle/>
          <a:p>
            <a:pPr marL="457200" lvl="1" indent="0">
              <a:buNone/>
            </a:pPr>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 action="ppaction://noaction"/>
            </a:endParaRPr>
          </a:p>
          <a:p>
            <a:pPr marL="457200" lvl="1" indent="0">
              <a:buNone/>
            </a:pPr>
            <a:endParaRPr lang="nl-NL" sz="2400" dirty="0">
              <a:hlinkClick r:id="" action="ppaction://noaction"/>
            </a:endParaRPr>
          </a:p>
          <a:p>
            <a:pPr marL="457200" lvl="1" indent="0">
              <a:buNone/>
            </a:pPr>
            <a:endParaRPr lang="nl-NL" sz="2400" dirty="0">
              <a:hlinkClick r:id="" action="ppaction://noaction"/>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rId2"/>
            </a:endParaRPr>
          </a:p>
          <a:p>
            <a:pPr lvl="1"/>
            <a:endParaRPr lang="nl-NL" sz="2400" dirty="0">
              <a:hlinkClick r:id="" action="ppaction://noaction"/>
            </a:endParaRPr>
          </a:p>
          <a:p>
            <a:pPr lvl="1"/>
            <a:endParaRPr lang="nl-NL" sz="2400" dirty="0">
              <a:hlinkClick r:id="" action="ppaction://noaction"/>
            </a:endParaRPr>
          </a:p>
        </p:txBody>
      </p:sp>
      <p:pic>
        <p:nvPicPr>
          <p:cNvPr id="6" name="Afbeelding 5" descr="absolutisme-en-parlementarisme-5-638.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97" y="1284254"/>
            <a:ext cx="7423903" cy="5573746"/>
          </a:xfrm>
          <a:prstGeom prst="rect">
            <a:avLst/>
          </a:prstGeom>
        </p:spPr>
      </p:pic>
      <p:sp>
        <p:nvSpPr>
          <p:cNvPr id="4" name="Tijdelijke aanduiding voor dianummer 3"/>
          <p:cNvSpPr>
            <a:spLocks noGrp="1"/>
          </p:cNvSpPr>
          <p:nvPr>
            <p:ph type="sldNum" sz="quarter" idx="12"/>
          </p:nvPr>
        </p:nvSpPr>
        <p:spPr/>
        <p:txBody>
          <a:bodyPr/>
          <a:lstStyle/>
          <a:p>
            <a:fld id="{E7CA70F7-3668-0E42-A808-5F761997E19E}" type="slidenum">
              <a:rPr lang="nl-NL" smtClean="0"/>
              <a:t>26</a:t>
            </a:fld>
            <a:endParaRPr lang="nl-NL"/>
          </a:p>
        </p:txBody>
      </p:sp>
    </p:spTree>
    <p:extLst>
      <p:ext uri="{BB962C8B-B14F-4D97-AF65-F5344CB8AC3E}">
        <p14:creationId xmlns:p14="http://schemas.microsoft.com/office/powerpoint/2010/main" val="289041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397000"/>
            <a:ext cx="9144000" cy="5461000"/>
          </a:xfrm>
        </p:spPr>
        <p:txBody>
          <a:bodyPr>
            <a:normAutofit/>
          </a:bodyPr>
          <a:lstStyle/>
          <a:p>
            <a:pPr marL="0" indent="0">
              <a:lnSpc>
                <a:spcPct val="90000"/>
              </a:lnSpc>
              <a:buNone/>
            </a:pPr>
            <a:r>
              <a:rPr lang="en-US" sz="2800" dirty="0"/>
              <a:t> </a:t>
            </a:r>
          </a:p>
        </p:txBody>
      </p:sp>
      <p:sp>
        <p:nvSpPr>
          <p:cNvPr id="2" name="Tijdelijke aanduiding voor dianummer 1"/>
          <p:cNvSpPr>
            <a:spLocks noGrp="1"/>
          </p:cNvSpPr>
          <p:nvPr>
            <p:ph type="sldNum" sz="quarter" idx="12"/>
          </p:nvPr>
        </p:nvSpPr>
        <p:spPr/>
        <p:txBody>
          <a:bodyPr/>
          <a:lstStyle/>
          <a:p>
            <a:pPr>
              <a:defRPr/>
            </a:pPr>
            <a:fld id="{53FE9BEC-FAB2-485A-8BB3-0A878BDF765A}" type="slidenum">
              <a:rPr lang="nl-NL" smtClean="0"/>
              <a:pPr>
                <a:defRPr/>
              </a:pPr>
              <a:t>27</a:t>
            </a:fld>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8778"/>
            <a:ext cx="9144000" cy="5482804"/>
          </a:xfrm>
          <a:prstGeom prst="rect">
            <a:avLst/>
          </a:prstGeom>
        </p:spPr>
      </p:pic>
      <p:sp>
        <p:nvSpPr>
          <p:cNvPr id="11" name="Titel 1"/>
          <p:cNvSpPr txBox="1">
            <a:spLocks/>
          </p:cNvSpPr>
          <p:nvPr/>
        </p:nvSpPr>
        <p:spPr>
          <a:xfrm>
            <a:off x="633845" y="365760"/>
            <a:ext cx="7886700" cy="98643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endParaRPr lang="nl-NL" dirty="0">
              <a:solidFill>
                <a:schemeClr val="bg1"/>
              </a:solidFill>
            </a:endParaRPr>
          </a:p>
          <a:p>
            <a:endParaRPr lang="nl-NL" sz="5900" dirty="0"/>
          </a:p>
        </p:txBody>
      </p:sp>
      <p:sp>
        <p:nvSpPr>
          <p:cNvPr id="12" name="Titel 1"/>
          <p:cNvSpPr>
            <a:spLocks noGrp="1"/>
          </p:cNvSpPr>
          <p:nvPr>
            <p:ph type="title"/>
          </p:nvPr>
        </p:nvSpPr>
        <p:spPr>
          <a:xfrm>
            <a:off x="786245" y="518160"/>
            <a:ext cx="6509199" cy="864729"/>
          </a:xfrm>
        </p:spPr>
        <p:txBody>
          <a:bodyPr>
            <a:normAutofit fontScale="90000"/>
          </a:bodyPr>
          <a:lstStyle/>
          <a:p>
            <a:r>
              <a:rPr lang="nl-NL" dirty="0">
                <a:solidFill>
                  <a:schemeClr val="bg1"/>
                </a:solidFill>
              </a:rPr>
              <a:t/>
            </a:r>
            <a:br>
              <a:rPr lang="nl-NL" dirty="0">
                <a:solidFill>
                  <a:schemeClr val="bg1"/>
                </a:solidFill>
              </a:rPr>
            </a:br>
            <a:r>
              <a:rPr lang="nl-NL" sz="4400" dirty="0">
                <a:solidFill>
                  <a:schemeClr val="bg1"/>
                </a:solidFill>
              </a:rPr>
              <a:t>TRIAS POLITICA</a:t>
            </a:r>
            <a:br>
              <a:rPr lang="nl-NL" sz="4400" dirty="0">
                <a:solidFill>
                  <a:schemeClr val="bg1"/>
                </a:solidFill>
              </a:rPr>
            </a:br>
            <a:endParaRPr lang="nl-NL" sz="4400"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63381">
            <a:off x="1173459" y="3910236"/>
            <a:ext cx="1804182" cy="878463"/>
          </a:xfrm>
          <a:prstGeom prst="rect">
            <a:avLst/>
          </a:prstGeom>
        </p:spPr>
      </p:pic>
    </p:spTree>
    <p:extLst>
      <p:ext uri="{BB962C8B-B14F-4D97-AF65-F5344CB8AC3E}">
        <p14:creationId xmlns:p14="http://schemas.microsoft.com/office/powerpoint/2010/main" val="96084464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457200" lvl="1" indent="0">
              <a:buNone/>
            </a:pPr>
            <a:r>
              <a:rPr lang="nl-NL" dirty="0"/>
              <a:t> </a:t>
            </a:r>
          </a:p>
        </p:txBody>
      </p:sp>
      <p:graphicFrame>
        <p:nvGraphicFramePr>
          <p:cNvPr id="4" name="Tabel 3"/>
          <p:cNvGraphicFramePr>
            <a:graphicFrameLocks noGrp="1"/>
          </p:cNvGraphicFramePr>
          <p:nvPr>
            <p:extLst>
              <p:ext uri="{D42A27DB-BD31-4B8C-83A1-F6EECF244321}">
                <p14:modId xmlns:p14="http://schemas.microsoft.com/office/powerpoint/2010/main" val="3025155870"/>
              </p:ext>
            </p:extLst>
          </p:nvPr>
        </p:nvGraphicFramePr>
        <p:xfrm>
          <a:off x="0" y="1326444"/>
          <a:ext cx="9144000" cy="5432778"/>
        </p:xfrm>
        <a:graphic>
          <a:graphicData uri="http://schemas.openxmlformats.org/drawingml/2006/table">
            <a:tbl>
              <a:tblPr firstRow="1" bandRow="1">
                <a:tableStyleId>{5C22544A-7EE6-4342-B048-85BDC9FD1C3A}</a:tableStyleId>
              </a:tblPr>
              <a:tblGrid>
                <a:gridCol w="3801643">
                  <a:extLst>
                    <a:ext uri="{9D8B030D-6E8A-4147-A177-3AD203B41FA5}">
                      <a16:colId xmlns:a16="http://schemas.microsoft.com/office/drawing/2014/main" xmlns="" val="20000"/>
                    </a:ext>
                  </a:extLst>
                </a:gridCol>
                <a:gridCol w="5342357">
                  <a:extLst>
                    <a:ext uri="{9D8B030D-6E8A-4147-A177-3AD203B41FA5}">
                      <a16:colId xmlns:a16="http://schemas.microsoft.com/office/drawing/2014/main" xmlns="" val="20001"/>
                    </a:ext>
                  </a:extLst>
                </a:gridCol>
              </a:tblGrid>
              <a:tr h="252149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l-NL" sz="2400" dirty="0"/>
                        <a:t>Wetgevende macht</a:t>
                      </a:r>
                    </a:p>
                    <a:p>
                      <a:endParaRPr lang="nl-NL" dirty="0"/>
                    </a:p>
                  </a:txBody>
                  <a:tcPr/>
                </a:tc>
                <a:tc>
                  <a:txBody>
                    <a:bodyPr/>
                    <a:lstStyle/>
                    <a:p>
                      <a:r>
                        <a:rPr lang="nl-NL" sz="1800" dirty="0">
                          <a:solidFill>
                            <a:srgbClr val="C1FF22"/>
                          </a:solidFill>
                        </a:rPr>
                        <a:t>S</a:t>
                      </a:r>
                      <a:r>
                        <a:rPr lang="nl-NL" sz="1800" dirty="0"/>
                        <a:t>taten-Generaal =</a:t>
                      </a:r>
                    </a:p>
                    <a:p>
                      <a:r>
                        <a:rPr lang="nl-NL" sz="1800" dirty="0">
                          <a:solidFill>
                            <a:srgbClr val="C1FF22"/>
                          </a:solidFill>
                        </a:rPr>
                        <a:t>V</a:t>
                      </a:r>
                      <a:r>
                        <a:rPr lang="nl-NL" sz="1800" dirty="0"/>
                        <a:t>olksvertegenwoordiging =</a:t>
                      </a:r>
                    </a:p>
                    <a:p>
                      <a:r>
                        <a:rPr lang="nl-NL" sz="1800" dirty="0">
                          <a:solidFill>
                            <a:srgbClr val="C1FF22"/>
                          </a:solidFill>
                        </a:rPr>
                        <a:t>P</a:t>
                      </a:r>
                      <a:r>
                        <a:rPr lang="nl-NL" sz="1800" dirty="0"/>
                        <a:t>arlement = Tweede + Eerste Kamer</a:t>
                      </a:r>
                    </a:p>
                    <a:p>
                      <a:endParaRPr lang="nl-NL" sz="1800" dirty="0"/>
                    </a:p>
                    <a:p>
                      <a:r>
                        <a:rPr lang="nl-NL" sz="1800" dirty="0"/>
                        <a:t>Provinciale Staten</a:t>
                      </a:r>
                    </a:p>
                    <a:p>
                      <a:endParaRPr lang="nl-NL" sz="1800" dirty="0"/>
                    </a:p>
                    <a:p>
                      <a:r>
                        <a:rPr lang="nl-NL" sz="1800" dirty="0"/>
                        <a:t>Gemeenteraad</a:t>
                      </a:r>
                    </a:p>
                    <a:p>
                      <a:endParaRPr lang="nl-NL" sz="1800" dirty="0"/>
                    </a:p>
                  </a:txBody>
                  <a:tcPr/>
                </a:tc>
                <a:extLst>
                  <a:ext uri="{0D108BD9-81ED-4DB2-BD59-A6C34878D82A}">
                    <a16:rowId xmlns:a16="http://schemas.microsoft.com/office/drawing/2014/main" xmlns="" val="10000"/>
                  </a:ext>
                </a:extLst>
              </a:tr>
              <a:tr h="205307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l-NL" sz="2400" b="1" dirty="0">
                          <a:solidFill>
                            <a:schemeClr val="bg1"/>
                          </a:solidFill>
                        </a:rPr>
                        <a:t>Uitvoerende macht</a:t>
                      </a:r>
                    </a:p>
                    <a:p>
                      <a:pPr marL="0" marR="0" lvl="1" indent="0" algn="l" defTabSz="457200" rtl="0" eaLnBrk="1" fontAlgn="auto" latinLnBrk="0" hangingPunct="1">
                        <a:lnSpc>
                          <a:spcPct val="100000"/>
                        </a:lnSpc>
                        <a:spcBef>
                          <a:spcPts val="0"/>
                        </a:spcBef>
                        <a:spcAft>
                          <a:spcPts val="0"/>
                        </a:spcAft>
                        <a:buClrTx/>
                        <a:buSzTx/>
                        <a:buFontTx/>
                        <a:buNone/>
                        <a:tabLst/>
                        <a:defRPr/>
                      </a:pPr>
                      <a:endParaRPr lang="nl-NL" sz="2400" dirty="0"/>
                    </a:p>
                    <a:p>
                      <a:endParaRPr lang="nl-NL" dirty="0"/>
                    </a:p>
                    <a:p>
                      <a:endParaRPr lang="nl-NL" dirty="0"/>
                    </a:p>
                  </a:txBody>
                  <a:tcPr>
                    <a:solidFill>
                      <a:schemeClr val="accent1"/>
                    </a:solidFill>
                  </a:tcPr>
                </a:tc>
                <a:tc>
                  <a:txBody>
                    <a:bodyPr/>
                    <a:lstStyle/>
                    <a:p>
                      <a:r>
                        <a:rPr lang="nl-NL" sz="1800" dirty="0">
                          <a:solidFill>
                            <a:schemeClr val="bg1"/>
                          </a:solidFill>
                        </a:rPr>
                        <a:t>Regering</a:t>
                      </a:r>
                    </a:p>
                    <a:p>
                      <a:endParaRPr lang="nl-NL" sz="1800" dirty="0">
                        <a:solidFill>
                          <a:schemeClr val="bg1"/>
                        </a:solidFill>
                      </a:endParaRPr>
                    </a:p>
                    <a:p>
                      <a:r>
                        <a:rPr lang="nl-NL" sz="1800" dirty="0">
                          <a:solidFill>
                            <a:schemeClr val="bg1"/>
                          </a:solidFill>
                        </a:rPr>
                        <a:t>Gedeputeerde Staten</a:t>
                      </a:r>
                    </a:p>
                    <a:p>
                      <a:endParaRPr lang="nl-NL" sz="1800" dirty="0">
                        <a:solidFill>
                          <a:schemeClr val="bg1"/>
                        </a:solidFill>
                      </a:endParaRPr>
                    </a:p>
                    <a:p>
                      <a:r>
                        <a:rPr lang="nl-NL" sz="1800" dirty="0">
                          <a:solidFill>
                            <a:schemeClr val="bg1"/>
                          </a:solidFill>
                        </a:rPr>
                        <a:t>College van Burgemeester en Wethouders</a:t>
                      </a:r>
                    </a:p>
                  </a:txBody>
                  <a:tcPr>
                    <a:solidFill>
                      <a:schemeClr val="accent1"/>
                    </a:solidFill>
                  </a:tcPr>
                </a:tc>
                <a:extLst>
                  <a:ext uri="{0D108BD9-81ED-4DB2-BD59-A6C34878D82A}">
                    <a16:rowId xmlns:a16="http://schemas.microsoft.com/office/drawing/2014/main" xmlns="" val="10001"/>
                  </a:ext>
                </a:extLst>
              </a:tr>
              <a:tr h="85821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l-NL" sz="2400" b="1" dirty="0">
                          <a:solidFill>
                            <a:srgbClr val="FFFFFF"/>
                          </a:solidFill>
                        </a:rPr>
                        <a:t>Rechterlijke macht</a:t>
                      </a:r>
                    </a:p>
                    <a:p>
                      <a:endParaRPr lang="nl-NL" dirty="0"/>
                    </a:p>
                  </a:txBody>
                  <a:tcPr>
                    <a:solidFill>
                      <a:schemeClr val="accent1"/>
                    </a:solidFill>
                  </a:tcPr>
                </a:tc>
                <a:tc>
                  <a:txBody>
                    <a:bodyPr/>
                    <a:lstStyle/>
                    <a:p>
                      <a:r>
                        <a:rPr lang="nl-NL" sz="1800" dirty="0">
                          <a:solidFill>
                            <a:srgbClr val="FFFFFF"/>
                          </a:solidFill>
                        </a:rPr>
                        <a:t>Onafhankelijke rechters </a:t>
                      </a:r>
                    </a:p>
                  </a:txBody>
                  <a:tcPr>
                    <a:solidFill>
                      <a:schemeClr val="accent1"/>
                    </a:solidFill>
                  </a:tcPr>
                </a:tc>
                <a:extLst>
                  <a:ext uri="{0D108BD9-81ED-4DB2-BD59-A6C34878D82A}">
                    <a16:rowId xmlns:a16="http://schemas.microsoft.com/office/drawing/2014/main" xmlns="" val="10002"/>
                  </a:ext>
                </a:extLst>
              </a:tr>
            </a:tbl>
          </a:graphicData>
        </a:graphic>
      </p:graphicFrame>
      <p:sp>
        <p:nvSpPr>
          <p:cNvPr id="5" name="Tijdelijke aanduiding voor dianummer 4"/>
          <p:cNvSpPr>
            <a:spLocks noGrp="1"/>
          </p:cNvSpPr>
          <p:nvPr>
            <p:ph type="sldNum" sz="quarter" idx="12"/>
          </p:nvPr>
        </p:nvSpPr>
        <p:spPr/>
        <p:txBody>
          <a:bodyPr/>
          <a:lstStyle/>
          <a:p>
            <a:fld id="{E7CA70F7-3668-0E42-A808-5F761997E19E}" type="slidenum">
              <a:rPr lang="nl-NL" smtClean="0"/>
              <a:t>28</a:t>
            </a:fld>
            <a:endParaRPr lang="nl-NL"/>
          </a:p>
        </p:txBody>
      </p:sp>
      <p:sp>
        <p:nvSpPr>
          <p:cNvPr id="7" name="Titel 1"/>
          <p:cNvSpPr txBox="1">
            <a:spLocks/>
          </p:cNvSpPr>
          <p:nvPr/>
        </p:nvSpPr>
        <p:spPr>
          <a:xfrm>
            <a:off x="633845" y="365760"/>
            <a:ext cx="7886700" cy="98643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endParaRPr lang="nl-NL" dirty="0">
              <a:solidFill>
                <a:schemeClr val="bg1"/>
              </a:solidFill>
            </a:endParaRPr>
          </a:p>
          <a:p>
            <a:endParaRPr lang="nl-NL" sz="5900" dirty="0"/>
          </a:p>
        </p:txBody>
      </p:sp>
      <p:sp>
        <p:nvSpPr>
          <p:cNvPr id="9" name="Titel 1"/>
          <p:cNvSpPr>
            <a:spLocks noGrp="1"/>
          </p:cNvSpPr>
          <p:nvPr>
            <p:ph type="title"/>
          </p:nvPr>
        </p:nvSpPr>
        <p:spPr>
          <a:xfrm>
            <a:off x="786245" y="518161"/>
            <a:ext cx="6579755" cy="780062"/>
          </a:xfrm>
        </p:spPr>
        <p:txBody>
          <a:bodyPr>
            <a:normAutofit fontScale="90000"/>
          </a:bodyPr>
          <a:lstStyle/>
          <a:p>
            <a:r>
              <a:rPr lang="nl-NL" dirty="0">
                <a:solidFill>
                  <a:schemeClr val="bg1"/>
                </a:solidFill>
              </a:rPr>
              <a:t/>
            </a:r>
            <a:br>
              <a:rPr lang="nl-NL" dirty="0">
                <a:solidFill>
                  <a:schemeClr val="bg1"/>
                </a:solidFill>
              </a:rPr>
            </a:br>
            <a:r>
              <a:rPr lang="nl-NL" sz="4400" dirty="0">
                <a:solidFill>
                  <a:schemeClr val="bg1"/>
                </a:solidFill>
              </a:rPr>
              <a:t>TRIAS POLITICA</a:t>
            </a:r>
            <a:br>
              <a:rPr lang="nl-NL" sz="4400" dirty="0">
                <a:solidFill>
                  <a:schemeClr val="bg1"/>
                </a:solidFill>
              </a:rPr>
            </a:br>
            <a:endParaRPr lang="nl-NL" sz="4400" dirty="0"/>
          </a:p>
        </p:txBody>
      </p:sp>
    </p:spTree>
    <p:extLst>
      <p:ext uri="{BB962C8B-B14F-4D97-AF65-F5344CB8AC3E}">
        <p14:creationId xmlns:p14="http://schemas.microsoft.com/office/powerpoint/2010/main" val="263442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7"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6EE5BB8-04BF-4B76-8E84-6E37AC8250EF}" type="slidenum">
              <a:rPr lang="nl-NL" sz="1200">
                <a:solidFill>
                  <a:schemeClr val="tx1">
                    <a:tint val="75000"/>
                  </a:schemeClr>
                </a:solidFill>
                <a:latin typeface="+mn-lt"/>
              </a:rPr>
              <a:pPr algn="r" fontAlgn="auto">
                <a:spcBef>
                  <a:spcPts val="0"/>
                </a:spcBef>
                <a:spcAft>
                  <a:spcPts val="0"/>
                </a:spcAft>
                <a:defRPr/>
              </a:pPr>
              <a:t>29</a:t>
            </a:fld>
            <a:endParaRPr lang="nl-NL" sz="1200">
              <a:solidFill>
                <a:schemeClr val="tx1">
                  <a:tint val="75000"/>
                </a:schemeClr>
              </a:solidFill>
              <a:latin typeface="+mn-lt"/>
            </a:endParaRPr>
          </a:p>
        </p:txBody>
      </p:sp>
      <p:sp>
        <p:nvSpPr>
          <p:cNvPr id="6"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9A7F4C-12B4-44F5-8BEF-CB0E0B1D7F47}" type="slidenum">
              <a:rPr lang="nl-NL" sz="1200">
                <a:solidFill>
                  <a:schemeClr val="tx1">
                    <a:tint val="75000"/>
                  </a:schemeClr>
                </a:solidFill>
                <a:latin typeface="+mn-lt"/>
              </a:rPr>
              <a:pPr algn="r" fontAlgn="auto">
                <a:spcBef>
                  <a:spcPts val="0"/>
                </a:spcBef>
                <a:spcAft>
                  <a:spcPts val="0"/>
                </a:spcAft>
                <a:defRPr/>
              </a:pPr>
              <a:t>29</a:t>
            </a:fld>
            <a:endParaRPr lang="nl-NL" sz="1200">
              <a:solidFill>
                <a:schemeClr val="tx1">
                  <a:tint val="75000"/>
                </a:schemeClr>
              </a:solidFill>
              <a:latin typeface="+mn-lt"/>
            </a:endParaRP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29</a:t>
            </a:fld>
            <a:endParaRPr lang="nl-NL"/>
          </a:p>
        </p:txBody>
      </p:sp>
      <p:sp>
        <p:nvSpPr>
          <p:cNvPr id="8" name="Titel 1"/>
          <p:cNvSpPr txBox="1">
            <a:spLocks/>
          </p:cNvSpPr>
          <p:nvPr/>
        </p:nvSpPr>
        <p:spPr>
          <a:xfrm>
            <a:off x="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dirty="0" smtClean="0"/>
              <a:t>Ezelsbruggetje</a:t>
            </a:r>
            <a:endParaRPr lang="nl-NL" dirty="0"/>
          </a:p>
        </p:txBody>
      </p:sp>
      <p:sp>
        <p:nvSpPr>
          <p:cNvPr id="9" name="Tijdelijke aanduiding voor inhoud 8"/>
          <p:cNvSpPr txBox="1">
            <a:spLocks/>
          </p:cNvSpPr>
          <p:nvPr/>
        </p:nvSpPr>
        <p:spPr>
          <a:xfrm>
            <a:off x="457200" y="1412776"/>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nl-NL" altLang="nl-NL" kern="0" smtClean="0">
                <a:solidFill>
                  <a:srgbClr val="0000FF"/>
                </a:solidFill>
                <a:latin typeface="Calibri" panose="020F0502020204030204" pitchFamily="34" charset="0"/>
              </a:rPr>
              <a:t>S</a:t>
            </a:r>
            <a:r>
              <a:rPr lang="nl-NL" altLang="nl-NL" kern="0" smtClean="0">
                <a:latin typeface="Calibri" panose="020F0502020204030204" pitchFamily="34" charset="0"/>
              </a:rPr>
              <a:t>taten-Generaal 		=</a:t>
            </a:r>
          </a:p>
          <a:p>
            <a:pPr>
              <a:defRPr/>
            </a:pPr>
            <a:endParaRPr lang="nl-NL" altLang="nl-NL" kern="0" smtClean="0">
              <a:latin typeface="Calibri" panose="020F0502020204030204" pitchFamily="34" charset="0"/>
            </a:endParaRPr>
          </a:p>
          <a:p>
            <a:pPr>
              <a:defRPr/>
            </a:pPr>
            <a:r>
              <a:rPr lang="nl-NL" altLang="nl-NL" kern="0" smtClean="0">
                <a:solidFill>
                  <a:srgbClr val="0000FF"/>
                </a:solidFill>
                <a:latin typeface="Calibri" panose="020F0502020204030204" pitchFamily="34" charset="0"/>
              </a:rPr>
              <a:t>V</a:t>
            </a:r>
            <a:r>
              <a:rPr lang="nl-NL" altLang="nl-NL" kern="0" smtClean="0">
                <a:latin typeface="Calibri" panose="020F0502020204030204" pitchFamily="34" charset="0"/>
              </a:rPr>
              <a:t>olksvertegenwoordiging 	=</a:t>
            </a:r>
          </a:p>
          <a:p>
            <a:pPr>
              <a:defRPr/>
            </a:pPr>
            <a:endParaRPr lang="nl-NL" altLang="nl-NL" kern="0" smtClean="0">
              <a:latin typeface="Calibri" panose="020F0502020204030204" pitchFamily="34" charset="0"/>
            </a:endParaRPr>
          </a:p>
          <a:p>
            <a:pPr>
              <a:defRPr/>
            </a:pPr>
            <a:r>
              <a:rPr lang="nl-NL" altLang="nl-NL" kern="0" smtClean="0">
                <a:solidFill>
                  <a:srgbClr val="0000FF"/>
                </a:solidFill>
                <a:latin typeface="Calibri" panose="020F0502020204030204" pitchFamily="34" charset="0"/>
              </a:rPr>
              <a:t>P</a:t>
            </a:r>
            <a:r>
              <a:rPr lang="nl-NL" altLang="nl-NL" kern="0" smtClean="0">
                <a:latin typeface="Calibri" panose="020F0502020204030204" pitchFamily="34" charset="0"/>
              </a:rPr>
              <a:t>arlement			=</a:t>
            </a:r>
          </a:p>
          <a:p>
            <a:pPr>
              <a:buFontTx/>
              <a:buNone/>
              <a:defRPr/>
            </a:pPr>
            <a:r>
              <a:rPr lang="nl-NL" altLang="nl-NL" kern="0" smtClean="0">
                <a:latin typeface="Calibri" panose="020F0502020204030204" pitchFamily="34" charset="0"/>
              </a:rPr>
              <a:t>	Eerste + Tweede Kamer</a:t>
            </a:r>
            <a:endParaRPr lang="nl-NL" altLang="nl-NL" kern="0" dirty="0">
              <a:latin typeface="Calibri" panose="020F0502020204030204" pitchFamily="34" charset="0"/>
            </a:endParaRPr>
          </a:p>
        </p:txBody>
      </p:sp>
    </p:spTree>
    <p:extLst>
      <p:ext uri="{BB962C8B-B14F-4D97-AF65-F5344CB8AC3E}">
        <p14:creationId xmlns:p14="http://schemas.microsoft.com/office/powerpoint/2010/main" val="328258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8753" y="1"/>
            <a:ext cx="7605706" cy="1204332"/>
          </a:xfrm>
        </p:spPr>
        <p:txBody>
          <a:bodyPr>
            <a:normAutofit/>
          </a:bodyPr>
          <a:lstStyle/>
          <a:p>
            <a:r>
              <a:rPr lang="nl-NL" sz="4000" dirty="0">
                <a:solidFill>
                  <a:schemeClr val="bg1"/>
                </a:solidFill>
              </a:rPr>
              <a:t>Prinsjesdag</a:t>
            </a:r>
          </a:p>
        </p:txBody>
      </p:sp>
      <p:sp>
        <p:nvSpPr>
          <p:cNvPr id="3" name="Tijdelijke aanduiding voor inhoud 2"/>
          <p:cNvSpPr>
            <a:spLocks noGrp="1"/>
          </p:cNvSpPr>
          <p:nvPr>
            <p:ph idx="1"/>
          </p:nvPr>
        </p:nvSpPr>
        <p:spPr>
          <a:xfrm>
            <a:off x="228600" y="1741714"/>
            <a:ext cx="8291945" cy="5116286"/>
          </a:xfrm>
        </p:spPr>
        <p:txBody>
          <a:bodyPr>
            <a:normAutofit/>
          </a:bodyPr>
          <a:lstStyle/>
          <a:p>
            <a:pPr marL="0" indent="0">
              <a:buNone/>
            </a:pPr>
            <a:r>
              <a:rPr lang="nl-NL" b="1" dirty="0">
                <a:solidFill>
                  <a:srgbClr val="0000FF"/>
                </a:solidFill>
              </a:rPr>
              <a:t>KERNCONCEPT: POLITIEKE INSTITUTIE </a:t>
            </a:r>
            <a:r>
              <a:rPr lang="nl-NL" dirty="0">
                <a:solidFill>
                  <a:srgbClr val="0070C0"/>
                </a:solidFill>
                <a:latin typeface="Arial" charset="0"/>
                <a:ea typeface="MS PGothic" charset="0"/>
              </a:rPr>
              <a:t>→</a:t>
            </a:r>
            <a:endParaRPr lang="nl-NL" b="1" dirty="0">
              <a:solidFill>
                <a:srgbClr val="0000FF"/>
              </a:solidFill>
            </a:endParaRPr>
          </a:p>
          <a:p>
            <a:pPr marL="0" indent="0">
              <a:buNone/>
            </a:pPr>
            <a:endParaRPr lang="nl-NL" sz="3200" dirty="0">
              <a:solidFill>
                <a:srgbClr val="0066FF"/>
              </a:solidFill>
            </a:endParaRPr>
          </a:p>
          <a:p>
            <a:pPr lvl="1">
              <a:buFont typeface="Wingdings" panose="05000000000000000000" pitchFamily="2" charset="2"/>
              <a:buChar char="Ø"/>
            </a:pPr>
            <a:r>
              <a:rPr lang="nl-NL" sz="2900" dirty="0"/>
              <a:t>Geformaliseerde regels </a:t>
            </a:r>
            <a:r>
              <a:rPr lang="nl-NL" sz="2000" dirty="0"/>
              <a:t>(elk jaar hetzelfde)</a:t>
            </a:r>
          </a:p>
          <a:p>
            <a:pPr lvl="1">
              <a:buFont typeface="Wingdings" panose="05000000000000000000" pitchFamily="2" charset="2"/>
              <a:buChar char="Ø"/>
            </a:pPr>
            <a:r>
              <a:rPr lang="nl-NL" sz="2900" dirty="0"/>
              <a:t>Deze regels gaan over </a:t>
            </a:r>
          </a:p>
          <a:p>
            <a:pPr lvl="2">
              <a:buFont typeface="Wingdings" panose="05000000000000000000" pitchFamily="2" charset="2"/>
              <a:buChar char="ü"/>
            </a:pPr>
            <a:r>
              <a:rPr lang="nl-NL" sz="2600" dirty="0"/>
              <a:t>politieke macht</a:t>
            </a:r>
          </a:p>
          <a:p>
            <a:pPr lvl="2">
              <a:buFont typeface="Wingdings" panose="05000000000000000000" pitchFamily="2" charset="2"/>
              <a:buChar char="ü"/>
            </a:pPr>
            <a:r>
              <a:rPr lang="nl-NL" sz="2600" dirty="0"/>
              <a:t>politieke besluitvorming</a:t>
            </a:r>
          </a:p>
          <a:p>
            <a:pPr lvl="2">
              <a:buFont typeface="Wingdings" panose="05000000000000000000" pitchFamily="2" charset="2"/>
              <a:buChar char="ü"/>
            </a:pPr>
            <a:r>
              <a:rPr lang="nl-NL" sz="2600" dirty="0"/>
              <a:t>gedrag van mensen als gevolg van de besluitvorming</a:t>
            </a:r>
          </a:p>
          <a:p>
            <a:pPr lvl="1">
              <a:buFont typeface="Wingdings" panose="05000000000000000000" pitchFamily="2" charset="2"/>
              <a:buChar char="Ø"/>
            </a:pPr>
            <a:endParaRPr lang="nl-NL" sz="2900" dirty="0">
              <a:solidFill>
                <a:srgbClr val="0066FF"/>
              </a:solidFill>
            </a:endParaRPr>
          </a:p>
        </p:txBody>
      </p:sp>
    </p:spTree>
    <p:extLst>
      <p:ext uri="{BB962C8B-B14F-4D97-AF65-F5344CB8AC3E}">
        <p14:creationId xmlns:p14="http://schemas.microsoft.com/office/powerpoint/2010/main" val="131343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inhoud 2"/>
          <p:cNvSpPr>
            <a:spLocks noGrp="1"/>
          </p:cNvSpPr>
          <p:nvPr>
            <p:ph idx="1"/>
          </p:nvPr>
        </p:nvSpPr>
        <p:spPr/>
        <p:txBody>
          <a:bodyPr/>
          <a:lstStyle/>
          <a:p>
            <a:r>
              <a:rPr lang="en-US" sz="2800" i="1" dirty="0" err="1">
                <a:solidFill>
                  <a:srgbClr val="FF0000"/>
                </a:solidFill>
              </a:rPr>
              <a:t>Wetgevende</a:t>
            </a:r>
            <a:r>
              <a:rPr lang="en-US" sz="2800" i="1" dirty="0">
                <a:solidFill>
                  <a:srgbClr val="FF0000"/>
                </a:solidFill>
              </a:rPr>
              <a:t> </a:t>
            </a:r>
            <a:r>
              <a:rPr lang="en-US" sz="2800" i="1" dirty="0" err="1">
                <a:solidFill>
                  <a:srgbClr val="FF0000"/>
                </a:solidFill>
              </a:rPr>
              <a:t>macht</a:t>
            </a:r>
            <a:r>
              <a:rPr lang="en-US" sz="2800" i="1" dirty="0">
                <a:solidFill>
                  <a:srgbClr val="FF0000"/>
                </a:solidFill>
              </a:rPr>
              <a:t> </a:t>
            </a:r>
            <a:r>
              <a:rPr lang="en-US" sz="2800" dirty="0"/>
              <a:t>(</a:t>
            </a:r>
            <a:r>
              <a:rPr lang="en-US" sz="2800" dirty="0" err="1"/>
              <a:t>regering</a:t>
            </a:r>
            <a:r>
              <a:rPr lang="en-US" sz="2800" dirty="0"/>
              <a:t> en </a:t>
            </a:r>
            <a:r>
              <a:rPr lang="en-US" sz="2800" dirty="0" err="1"/>
              <a:t>parlement</a:t>
            </a:r>
            <a:r>
              <a:rPr lang="en-US" sz="2800" dirty="0"/>
              <a:t>)</a:t>
            </a:r>
          </a:p>
          <a:p>
            <a:pPr lvl="1"/>
            <a:r>
              <a:rPr lang="en-US" sz="2400" dirty="0" err="1"/>
              <a:t>Maakt</a:t>
            </a:r>
            <a:r>
              <a:rPr lang="en-US" sz="2400" dirty="0"/>
              <a:t> </a:t>
            </a:r>
            <a:r>
              <a:rPr lang="en-US" sz="2400" dirty="0" err="1"/>
              <a:t>wetten</a:t>
            </a:r>
            <a:r>
              <a:rPr lang="en-US" sz="2400" dirty="0"/>
              <a:t> </a:t>
            </a:r>
          </a:p>
          <a:p>
            <a:endParaRPr lang="nl-NL" dirty="0"/>
          </a:p>
        </p:txBody>
      </p:sp>
      <p:sp>
        <p:nvSpPr>
          <p:cNvPr id="2" name="Tijdelijke aanduiding voor dianummer 1"/>
          <p:cNvSpPr>
            <a:spLocks noGrp="1"/>
          </p:cNvSpPr>
          <p:nvPr>
            <p:ph type="sldNum" sz="quarter" idx="12"/>
          </p:nvPr>
        </p:nvSpPr>
        <p:spPr/>
        <p:txBody>
          <a:bodyPr/>
          <a:lstStyle/>
          <a:p>
            <a:pPr>
              <a:defRPr/>
            </a:pPr>
            <a:fld id="{53FE9BEC-FAB2-485A-8BB3-0A878BDF765A}" type="slidenum">
              <a:rPr lang="nl-NL" smtClean="0"/>
              <a:pPr>
                <a:defRPr/>
              </a:pPr>
              <a:t>30</a:t>
            </a:fld>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638778"/>
            <a:ext cx="6369694" cy="4132894"/>
          </a:xfrm>
          <a:prstGeom prst="rect">
            <a:avLst/>
          </a:prstGeom>
        </p:spPr>
      </p:pic>
      <p:sp>
        <p:nvSpPr>
          <p:cNvPr id="7" name="Titel 1"/>
          <p:cNvSpPr>
            <a:spLocks noGrp="1"/>
          </p:cNvSpPr>
          <p:nvPr>
            <p:ph type="title"/>
          </p:nvPr>
        </p:nvSpPr>
        <p:spPr>
          <a:xfrm>
            <a:off x="786245" y="518161"/>
            <a:ext cx="6438644" cy="822396"/>
          </a:xfrm>
        </p:spPr>
        <p:txBody>
          <a:bodyPr>
            <a:normAutofit fontScale="90000"/>
          </a:bodyPr>
          <a:lstStyle/>
          <a:p>
            <a:r>
              <a:rPr lang="nl-NL" dirty="0">
                <a:solidFill>
                  <a:schemeClr val="bg1"/>
                </a:solidFill>
              </a:rPr>
              <a:t/>
            </a:r>
            <a:br>
              <a:rPr lang="nl-NL" dirty="0">
                <a:solidFill>
                  <a:schemeClr val="bg1"/>
                </a:solidFill>
              </a:rPr>
            </a:br>
            <a:r>
              <a:rPr lang="nl-NL" sz="4400" dirty="0">
                <a:solidFill>
                  <a:schemeClr val="bg1"/>
                </a:solidFill>
              </a:rPr>
              <a:t>TRIAS POLITICA</a:t>
            </a:r>
            <a:br>
              <a:rPr lang="nl-NL" sz="4400" dirty="0">
                <a:solidFill>
                  <a:schemeClr val="bg1"/>
                </a:solidFill>
              </a:rPr>
            </a:br>
            <a:endParaRPr lang="nl-NL" sz="4400" dirty="0"/>
          </a:p>
        </p:txBody>
      </p:sp>
    </p:spTree>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inhoud 2"/>
          <p:cNvSpPr>
            <a:spLocks noGrp="1"/>
          </p:cNvSpPr>
          <p:nvPr>
            <p:ph idx="1"/>
          </p:nvPr>
        </p:nvSpPr>
        <p:spPr/>
        <p:txBody>
          <a:bodyPr/>
          <a:lstStyle/>
          <a:p>
            <a:r>
              <a:rPr lang="en-US" sz="2800" i="1" dirty="0" err="1">
                <a:solidFill>
                  <a:srgbClr val="FF0000"/>
                </a:solidFill>
              </a:rPr>
              <a:t>Uitvoerende</a:t>
            </a:r>
            <a:r>
              <a:rPr lang="en-US" sz="2800" i="1" dirty="0">
                <a:solidFill>
                  <a:srgbClr val="FF0000"/>
                </a:solidFill>
              </a:rPr>
              <a:t> </a:t>
            </a:r>
            <a:r>
              <a:rPr lang="en-US" sz="2800" i="1" dirty="0" err="1">
                <a:solidFill>
                  <a:srgbClr val="FF0000"/>
                </a:solidFill>
              </a:rPr>
              <a:t>macht</a:t>
            </a:r>
            <a:r>
              <a:rPr lang="en-US" sz="2800" i="1" dirty="0">
                <a:solidFill>
                  <a:srgbClr val="FF0000"/>
                </a:solidFill>
              </a:rPr>
              <a:t> </a:t>
            </a:r>
            <a:r>
              <a:rPr lang="en-US" sz="2800" dirty="0"/>
              <a:t>(</a:t>
            </a:r>
            <a:r>
              <a:rPr lang="en-US" sz="2800" dirty="0" err="1"/>
              <a:t>regering</a:t>
            </a:r>
            <a:r>
              <a:rPr lang="en-US" sz="2800" dirty="0"/>
              <a:t> en </a:t>
            </a:r>
            <a:r>
              <a:rPr lang="en-US" sz="2800" dirty="0" err="1"/>
              <a:t>ambtenaren</a:t>
            </a:r>
            <a:r>
              <a:rPr lang="en-US" sz="2800" dirty="0"/>
              <a:t>)</a:t>
            </a:r>
          </a:p>
          <a:p>
            <a:pPr lvl="1"/>
            <a:r>
              <a:rPr lang="en-US" sz="2400" dirty="0" err="1"/>
              <a:t>Voert</a:t>
            </a:r>
            <a:r>
              <a:rPr lang="en-US" sz="2400" dirty="0"/>
              <a:t> </a:t>
            </a:r>
            <a:r>
              <a:rPr lang="en-US" sz="2400" dirty="0" err="1"/>
              <a:t>wetten</a:t>
            </a:r>
            <a:r>
              <a:rPr lang="en-US" sz="2400" dirty="0"/>
              <a:t> </a:t>
            </a:r>
            <a:r>
              <a:rPr lang="en-US" sz="2400" dirty="0" err="1"/>
              <a:t>uit</a:t>
            </a:r>
            <a:endParaRPr lang="en-US" sz="2400" dirty="0"/>
          </a:p>
          <a:p>
            <a:pPr lvl="1"/>
            <a:r>
              <a:rPr lang="en-US" sz="2400" dirty="0"/>
              <a:t>Ministers </a:t>
            </a:r>
            <a:r>
              <a:rPr lang="en-US" sz="2400" dirty="0" err="1"/>
              <a:t>zijn</a:t>
            </a:r>
            <a:r>
              <a:rPr lang="en-US" sz="2400" dirty="0"/>
              <a:t> </a:t>
            </a:r>
            <a:r>
              <a:rPr lang="en-US" sz="2400" dirty="0" err="1"/>
              <a:t>politiek</a:t>
            </a:r>
            <a:r>
              <a:rPr lang="en-US" sz="2400" dirty="0"/>
              <a:t> </a:t>
            </a:r>
            <a:r>
              <a:rPr lang="en-US" sz="2400" dirty="0" err="1"/>
              <a:t>verantwoordelijk</a:t>
            </a:r>
            <a:endParaRPr lang="en-US" dirty="0"/>
          </a:p>
          <a:p>
            <a:endParaRPr lang="nl-NL" dirty="0"/>
          </a:p>
        </p:txBody>
      </p:sp>
      <p:sp>
        <p:nvSpPr>
          <p:cNvPr id="2" name="Tijdelijke aanduiding voor dianummer 1"/>
          <p:cNvSpPr>
            <a:spLocks noGrp="1"/>
          </p:cNvSpPr>
          <p:nvPr>
            <p:ph type="sldNum" sz="quarter" idx="12"/>
          </p:nvPr>
        </p:nvSpPr>
        <p:spPr/>
        <p:txBody>
          <a:bodyPr/>
          <a:lstStyle/>
          <a:p>
            <a:pPr>
              <a:defRPr/>
            </a:pPr>
            <a:fld id="{53FE9BEC-FAB2-485A-8BB3-0A878BDF765A}" type="slidenum">
              <a:rPr lang="nl-NL" smtClean="0"/>
              <a:pPr>
                <a:defRPr/>
              </a:pPr>
              <a:t>31</a:t>
            </a:fld>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1" y="3150365"/>
            <a:ext cx="5558739" cy="3707635"/>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396" y="4091113"/>
            <a:ext cx="2627784" cy="1647497"/>
          </a:xfrm>
          <a:prstGeom prst="rect">
            <a:avLst/>
          </a:prstGeom>
        </p:spPr>
      </p:pic>
      <p:sp>
        <p:nvSpPr>
          <p:cNvPr id="5" name="Tekstvak 4"/>
          <p:cNvSpPr txBox="1"/>
          <p:nvPr/>
        </p:nvSpPr>
        <p:spPr>
          <a:xfrm>
            <a:off x="6560364" y="5369278"/>
            <a:ext cx="1719445" cy="369332"/>
          </a:xfrm>
          <a:prstGeom prst="rect">
            <a:avLst/>
          </a:prstGeom>
          <a:noFill/>
        </p:spPr>
        <p:txBody>
          <a:bodyPr wrap="none" rtlCol="0">
            <a:spAutoFit/>
          </a:bodyPr>
          <a:lstStyle/>
          <a:p>
            <a:r>
              <a:rPr lang="nl-NL" dirty="0">
                <a:solidFill>
                  <a:srgbClr val="FFFFFF"/>
                </a:solidFill>
              </a:rPr>
              <a:t>De </a:t>
            </a:r>
            <a:r>
              <a:rPr lang="nl-NL" dirty="0" err="1">
                <a:solidFill>
                  <a:srgbClr val="FFFFFF"/>
                </a:solidFill>
              </a:rPr>
              <a:t>Teevendeal</a:t>
            </a:r>
            <a:endParaRPr lang="nl-NL" dirty="0">
              <a:solidFill>
                <a:srgbClr val="FFFFFF"/>
              </a:solidFill>
            </a:endParaRPr>
          </a:p>
        </p:txBody>
      </p:sp>
      <p:sp>
        <p:nvSpPr>
          <p:cNvPr id="9" name="Titel 1"/>
          <p:cNvSpPr>
            <a:spLocks noGrp="1"/>
          </p:cNvSpPr>
          <p:nvPr>
            <p:ph type="title"/>
          </p:nvPr>
        </p:nvSpPr>
        <p:spPr>
          <a:xfrm>
            <a:off x="786245" y="518160"/>
            <a:ext cx="6551533" cy="836507"/>
          </a:xfrm>
        </p:spPr>
        <p:txBody>
          <a:bodyPr>
            <a:normAutofit fontScale="90000"/>
          </a:bodyPr>
          <a:lstStyle/>
          <a:p>
            <a:r>
              <a:rPr lang="nl-NL" dirty="0">
                <a:solidFill>
                  <a:schemeClr val="bg1"/>
                </a:solidFill>
              </a:rPr>
              <a:t/>
            </a:r>
            <a:br>
              <a:rPr lang="nl-NL" dirty="0">
                <a:solidFill>
                  <a:schemeClr val="bg1"/>
                </a:solidFill>
              </a:rPr>
            </a:br>
            <a:r>
              <a:rPr lang="nl-NL" sz="4400" dirty="0">
                <a:solidFill>
                  <a:schemeClr val="bg1"/>
                </a:solidFill>
              </a:rPr>
              <a:t>TRIAS POLITICA</a:t>
            </a:r>
            <a:br>
              <a:rPr lang="nl-NL" sz="4400" dirty="0">
                <a:solidFill>
                  <a:schemeClr val="bg1"/>
                </a:solidFill>
              </a:rPr>
            </a:br>
            <a:endParaRPr lang="nl-NL" sz="4400" dirty="0"/>
          </a:p>
        </p:txBody>
      </p:sp>
    </p:spTree>
    <p:extLst>
      <p:ext uri="{BB962C8B-B14F-4D97-AF65-F5344CB8AC3E}">
        <p14:creationId xmlns:p14="http://schemas.microsoft.com/office/powerpoint/2010/main" val="221457287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inhoud 2"/>
          <p:cNvSpPr>
            <a:spLocks noGrp="1"/>
          </p:cNvSpPr>
          <p:nvPr>
            <p:ph idx="1"/>
          </p:nvPr>
        </p:nvSpPr>
        <p:spPr/>
        <p:txBody>
          <a:bodyPr/>
          <a:lstStyle/>
          <a:p>
            <a:r>
              <a:rPr lang="en-US" sz="2800" i="1" dirty="0" err="1">
                <a:solidFill>
                  <a:srgbClr val="FF0000"/>
                </a:solidFill>
              </a:rPr>
              <a:t>Rechterlijke</a:t>
            </a:r>
            <a:r>
              <a:rPr lang="en-US" sz="2800" i="1" dirty="0">
                <a:solidFill>
                  <a:srgbClr val="FF0000"/>
                </a:solidFill>
              </a:rPr>
              <a:t> </a:t>
            </a:r>
            <a:r>
              <a:rPr lang="en-US" sz="2800" i="1" dirty="0" err="1">
                <a:solidFill>
                  <a:srgbClr val="FF0000"/>
                </a:solidFill>
              </a:rPr>
              <a:t>macht</a:t>
            </a:r>
            <a:endParaRPr lang="en-US" sz="2800" i="1" dirty="0">
              <a:solidFill>
                <a:srgbClr val="FF0000"/>
              </a:solidFill>
            </a:endParaRPr>
          </a:p>
          <a:p>
            <a:pPr lvl="1"/>
            <a:r>
              <a:rPr lang="en-US" sz="2400" dirty="0" err="1"/>
              <a:t>Onpartijdige</a:t>
            </a:r>
            <a:r>
              <a:rPr lang="en-US" sz="2400" dirty="0"/>
              <a:t> </a:t>
            </a:r>
            <a:r>
              <a:rPr lang="en-US" sz="2400" dirty="0" err="1"/>
              <a:t>en</a:t>
            </a:r>
            <a:r>
              <a:rPr lang="en-US" sz="2400" dirty="0"/>
              <a:t> </a:t>
            </a:r>
            <a:r>
              <a:rPr lang="en-US" sz="2400" dirty="0" err="1"/>
              <a:t>onafhankelijke</a:t>
            </a:r>
            <a:r>
              <a:rPr lang="en-US" sz="2400" dirty="0"/>
              <a:t> </a:t>
            </a:r>
            <a:r>
              <a:rPr lang="en-US" sz="2400" dirty="0" err="1"/>
              <a:t>rechters</a:t>
            </a:r>
            <a:endParaRPr lang="en-US" sz="2400" dirty="0"/>
          </a:p>
          <a:p>
            <a:pPr lvl="1"/>
            <a:r>
              <a:rPr lang="en-US" sz="2400" dirty="0" err="1"/>
              <a:t>Beoordeelt</a:t>
            </a:r>
            <a:r>
              <a:rPr lang="en-US" sz="2400" dirty="0"/>
              <a:t> de </a:t>
            </a:r>
            <a:r>
              <a:rPr lang="en-US" sz="2400" dirty="0" err="1"/>
              <a:t>naleving</a:t>
            </a:r>
            <a:r>
              <a:rPr lang="en-US" sz="2400" dirty="0"/>
              <a:t> van </a:t>
            </a:r>
            <a:r>
              <a:rPr lang="en-US" sz="2400" dirty="0" err="1"/>
              <a:t>wetten</a:t>
            </a:r>
            <a:endParaRPr lang="en-US" sz="2400" dirty="0"/>
          </a:p>
          <a:p>
            <a:endParaRPr lang="nl-NL" dirty="0"/>
          </a:p>
        </p:txBody>
      </p:sp>
      <p:sp>
        <p:nvSpPr>
          <p:cNvPr id="2" name="Tijdelijke aanduiding voor dianummer 1"/>
          <p:cNvSpPr>
            <a:spLocks noGrp="1"/>
          </p:cNvSpPr>
          <p:nvPr>
            <p:ph type="sldNum" sz="quarter" idx="12"/>
          </p:nvPr>
        </p:nvSpPr>
        <p:spPr/>
        <p:txBody>
          <a:bodyPr/>
          <a:lstStyle/>
          <a:p>
            <a:pPr>
              <a:defRPr/>
            </a:pPr>
            <a:fld id="{53FE9BEC-FAB2-485A-8BB3-0A878BDF765A}" type="slidenum">
              <a:rPr lang="nl-NL" smtClean="0"/>
              <a:pPr>
                <a:defRPr/>
              </a:pPr>
              <a:t>32</a:t>
            </a:fld>
            <a:endParaRPr lang="nl-NL"/>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465" y="3132667"/>
            <a:ext cx="5460202" cy="3638201"/>
          </a:xfrm>
          <a:prstGeom prst="rect">
            <a:avLst/>
          </a:prstGeom>
        </p:spPr>
      </p:pic>
      <p:sp>
        <p:nvSpPr>
          <p:cNvPr id="7" name="Titel 1"/>
          <p:cNvSpPr>
            <a:spLocks noGrp="1"/>
          </p:cNvSpPr>
          <p:nvPr>
            <p:ph type="title"/>
          </p:nvPr>
        </p:nvSpPr>
        <p:spPr>
          <a:xfrm>
            <a:off x="786245" y="518160"/>
            <a:ext cx="6565644" cy="864729"/>
          </a:xfrm>
        </p:spPr>
        <p:txBody>
          <a:bodyPr>
            <a:normAutofit fontScale="90000"/>
          </a:bodyPr>
          <a:lstStyle/>
          <a:p>
            <a:r>
              <a:rPr lang="nl-NL" dirty="0">
                <a:solidFill>
                  <a:schemeClr val="bg1"/>
                </a:solidFill>
              </a:rPr>
              <a:t/>
            </a:r>
            <a:br>
              <a:rPr lang="nl-NL" dirty="0">
                <a:solidFill>
                  <a:schemeClr val="bg1"/>
                </a:solidFill>
              </a:rPr>
            </a:br>
            <a:r>
              <a:rPr lang="nl-NL" sz="4400" dirty="0">
                <a:solidFill>
                  <a:schemeClr val="bg1"/>
                </a:solidFill>
              </a:rPr>
              <a:t>TRIAS POLITICA</a:t>
            </a:r>
            <a:br>
              <a:rPr lang="nl-NL" sz="4400" dirty="0">
                <a:solidFill>
                  <a:schemeClr val="bg1"/>
                </a:solidFill>
              </a:rPr>
            </a:br>
            <a:endParaRPr lang="nl-NL" sz="4400" dirty="0"/>
          </a:p>
        </p:txBody>
      </p:sp>
    </p:spTree>
    <p:extLst>
      <p:ext uri="{BB962C8B-B14F-4D97-AF65-F5344CB8AC3E}">
        <p14:creationId xmlns:p14="http://schemas.microsoft.com/office/powerpoint/2010/main" val="221457287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Titel 1"/>
          <p:cNvSpPr>
            <a:spLocks noGrp="1"/>
          </p:cNvSpPr>
          <p:nvPr>
            <p:ph type="title" idx="4294967295"/>
          </p:nvPr>
        </p:nvSpPr>
        <p:spPr>
          <a:xfrm>
            <a:off x="619734" y="323427"/>
            <a:ext cx="7886700" cy="1325562"/>
          </a:xfrm>
        </p:spPr>
        <p:txBody>
          <a:bodyPr/>
          <a:lstStyle/>
          <a:p>
            <a:r>
              <a:rPr lang="nl-NL" dirty="0">
                <a:solidFill>
                  <a:schemeClr val="bg1"/>
                </a:solidFill>
              </a:rPr>
              <a:t>ACTOREN MET MACHT</a:t>
            </a:r>
            <a:endParaRPr lang="nl-NL" dirty="0"/>
          </a:p>
        </p:txBody>
      </p:sp>
      <p:sp>
        <p:nvSpPr>
          <p:cNvPr id="117766" name="Tijdelijke aanduiding voor inhoud 2"/>
          <p:cNvSpPr>
            <a:spLocks noGrp="1"/>
          </p:cNvSpPr>
          <p:nvPr>
            <p:ph idx="4294967295"/>
          </p:nvPr>
        </p:nvSpPr>
        <p:spPr>
          <a:xfrm>
            <a:off x="395536" y="1628800"/>
            <a:ext cx="8229600" cy="4525963"/>
          </a:xfrm>
        </p:spPr>
        <p:txBody>
          <a:bodyPr/>
          <a:lstStyle/>
          <a:p>
            <a:pPr marL="609600" indent="-609600">
              <a:buFont typeface="Arial" charset="0"/>
              <a:buNone/>
            </a:pPr>
            <a:endParaRPr lang="en-US" dirty="0"/>
          </a:p>
          <a:p>
            <a:pPr marL="609600" indent="-609600">
              <a:buFont typeface="Arial" charset="0"/>
              <a:buNone/>
            </a:pPr>
            <a:endParaRPr lang="en-US"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33</a:t>
            </a:fld>
            <a:endParaRPr lang="nl-NL" dirty="0"/>
          </a:p>
        </p:txBody>
      </p:sp>
      <p:sp>
        <p:nvSpPr>
          <p:cNvPr id="3" name="Proces 2"/>
          <p:cNvSpPr/>
          <p:nvPr/>
        </p:nvSpPr>
        <p:spPr>
          <a:xfrm>
            <a:off x="467544"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W</a:t>
            </a:r>
          </a:p>
        </p:txBody>
      </p:sp>
      <p:sp>
        <p:nvSpPr>
          <p:cNvPr id="10" name="Proces 9"/>
          <p:cNvSpPr/>
          <p:nvPr/>
        </p:nvSpPr>
        <p:spPr>
          <a:xfrm>
            <a:off x="1835696"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U</a:t>
            </a:r>
          </a:p>
        </p:txBody>
      </p:sp>
      <p:sp>
        <p:nvSpPr>
          <p:cNvPr id="11" name="Proces 10"/>
          <p:cNvSpPr/>
          <p:nvPr/>
        </p:nvSpPr>
        <p:spPr>
          <a:xfrm>
            <a:off x="3275856"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R</a:t>
            </a:r>
          </a:p>
        </p:txBody>
      </p:sp>
      <p:sp>
        <p:nvSpPr>
          <p:cNvPr id="12" name="Proces 11"/>
          <p:cNvSpPr/>
          <p:nvPr/>
        </p:nvSpPr>
        <p:spPr>
          <a:xfrm>
            <a:off x="4644008" y="2420888"/>
            <a:ext cx="914400" cy="162076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dirty="0">
                <a:solidFill>
                  <a:srgbClr val="2BF41B"/>
                </a:solidFill>
              </a:rPr>
              <a:t>A</a:t>
            </a:r>
          </a:p>
        </p:txBody>
      </p:sp>
      <p:sp>
        <p:nvSpPr>
          <p:cNvPr id="13" name="Proces 12"/>
          <p:cNvSpPr/>
          <p:nvPr/>
        </p:nvSpPr>
        <p:spPr>
          <a:xfrm>
            <a:off x="6012160"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M</a:t>
            </a:r>
          </a:p>
        </p:txBody>
      </p:sp>
      <p:sp>
        <p:nvSpPr>
          <p:cNvPr id="14" name="Proces 13"/>
          <p:cNvSpPr/>
          <p:nvPr/>
        </p:nvSpPr>
        <p:spPr>
          <a:xfrm>
            <a:off x="7524328"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a:t>
            </a:r>
          </a:p>
        </p:txBody>
      </p:sp>
      <p:sp>
        <p:nvSpPr>
          <p:cNvPr id="8" name="Tekstvak 7"/>
          <p:cNvSpPr txBox="1"/>
          <p:nvPr/>
        </p:nvSpPr>
        <p:spPr>
          <a:xfrm>
            <a:off x="971600" y="4797152"/>
            <a:ext cx="6840760" cy="800219"/>
          </a:xfrm>
          <a:prstGeom prst="rect">
            <a:avLst/>
          </a:prstGeom>
          <a:noFill/>
        </p:spPr>
        <p:txBody>
          <a:bodyPr wrap="square" rtlCol="0">
            <a:spAutoFit/>
          </a:bodyPr>
          <a:lstStyle/>
          <a:p>
            <a:r>
              <a:rPr lang="en-US" sz="2800" dirty="0" err="1"/>
              <a:t>Ambtenaren</a:t>
            </a:r>
            <a:r>
              <a:rPr lang="en-US" sz="2800" dirty="0"/>
              <a:t> </a:t>
            </a:r>
            <a:r>
              <a:rPr lang="en-US" sz="2800" dirty="0" err="1"/>
              <a:t>vormen</a:t>
            </a:r>
            <a:r>
              <a:rPr lang="en-US" sz="2800" dirty="0"/>
              <a:t> de </a:t>
            </a:r>
            <a:r>
              <a:rPr lang="en-US" sz="2800" dirty="0" err="1"/>
              <a:t>vierde</a:t>
            </a:r>
            <a:r>
              <a:rPr lang="en-US" sz="2800" dirty="0"/>
              <a:t> </a:t>
            </a:r>
            <a:r>
              <a:rPr lang="en-US" sz="2800" dirty="0" err="1"/>
              <a:t>macht</a:t>
            </a:r>
            <a:endParaRPr lang="nl-NL" sz="2800" dirty="0"/>
          </a:p>
          <a:p>
            <a:endParaRPr lang="nl-NL" dirty="0"/>
          </a:p>
        </p:txBody>
      </p:sp>
    </p:spTree>
    <p:extLst>
      <p:ext uri="{BB962C8B-B14F-4D97-AF65-F5344CB8AC3E}">
        <p14:creationId xmlns:p14="http://schemas.microsoft.com/office/powerpoint/2010/main" val="256968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Tijdelijke aanduiding voor inhoud 2"/>
          <p:cNvSpPr>
            <a:spLocks noGrp="1"/>
          </p:cNvSpPr>
          <p:nvPr>
            <p:ph idx="4294967295"/>
          </p:nvPr>
        </p:nvSpPr>
        <p:spPr>
          <a:xfrm>
            <a:off x="468313" y="1628775"/>
            <a:ext cx="8229600" cy="4525963"/>
          </a:xfrm>
        </p:spPr>
        <p:txBody>
          <a:bodyPr/>
          <a:lstStyle/>
          <a:p>
            <a:pPr marL="609600" indent="-609600"/>
            <a:r>
              <a:rPr lang="nl-NL" dirty="0"/>
              <a:t>850.000 ambtenaren in publieke sector</a:t>
            </a:r>
          </a:p>
          <a:p>
            <a:pPr marL="609600" indent="-609600"/>
            <a:r>
              <a:rPr lang="en-US" dirty="0"/>
              <a:t>120.000 </a:t>
            </a:r>
            <a:r>
              <a:rPr lang="en-US" dirty="0" err="1"/>
              <a:t>ambtenaren</a:t>
            </a:r>
            <a:r>
              <a:rPr lang="en-US" dirty="0"/>
              <a:t> op </a:t>
            </a:r>
            <a:r>
              <a:rPr lang="en-US" dirty="0" err="1"/>
              <a:t>ministeries</a:t>
            </a:r>
            <a:r>
              <a:rPr lang="en-US" dirty="0"/>
              <a:t> en </a:t>
            </a:r>
            <a:r>
              <a:rPr lang="en-US" dirty="0" err="1"/>
              <a:t>zbo’s</a:t>
            </a:r>
            <a:r>
              <a:rPr lang="en-US" dirty="0"/>
              <a:t> (= </a:t>
            </a:r>
            <a:r>
              <a:rPr lang="en-US" dirty="0" err="1"/>
              <a:t>zelfstandige</a:t>
            </a:r>
            <a:r>
              <a:rPr lang="en-US" dirty="0"/>
              <a:t> </a:t>
            </a:r>
            <a:r>
              <a:rPr lang="en-US" dirty="0" err="1"/>
              <a:t>bestuursorganen</a:t>
            </a:r>
            <a:r>
              <a:rPr lang="en-US" dirty="0"/>
              <a:t>)</a:t>
            </a:r>
          </a:p>
          <a:p>
            <a:pPr marL="609600" indent="-609600"/>
            <a:endParaRPr lang="en-US" dirty="0"/>
          </a:p>
          <a:p>
            <a:pPr marL="609600" indent="-609600">
              <a:buFont typeface="Arial" charset="0"/>
              <a:buNone/>
            </a:pPr>
            <a:endParaRPr lang="en-US"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34</a:t>
            </a:fld>
            <a:endParaRPr lang="nl-NL"/>
          </a:p>
        </p:txBody>
      </p:sp>
      <p:pic>
        <p:nvPicPr>
          <p:cNvPr id="9" name="Afbeelding 8" descr="serveimage.ashx.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3573017"/>
            <a:ext cx="3960440" cy="2270754"/>
          </a:xfrm>
          <a:prstGeom prst="rect">
            <a:avLst/>
          </a:prstGeom>
        </p:spPr>
      </p:pic>
      <p:sp>
        <p:nvSpPr>
          <p:cNvPr id="10" name="Tekstvak 9"/>
          <p:cNvSpPr txBox="1"/>
          <p:nvPr/>
        </p:nvSpPr>
        <p:spPr>
          <a:xfrm>
            <a:off x="1835696" y="3501008"/>
            <a:ext cx="2448272" cy="307777"/>
          </a:xfrm>
          <a:prstGeom prst="rect">
            <a:avLst/>
          </a:prstGeom>
          <a:noFill/>
        </p:spPr>
        <p:txBody>
          <a:bodyPr wrap="square" rtlCol="0">
            <a:spAutoFit/>
          </a:bodyPr>
          <a:lstStyle/>
          <a:p>
            <a:r>
              <a:rPr lang="nl-NL" sz="1400" dirty="0">
                <a:solidFill>
                  <a:srgbClr val="FF1BBA"/>
                </a:solidFill>
              </a:rPr>
              <a:t>Ministerie van Financiën </a:t>
            </a:r>
          </a:p>
        </p:txBody>
      </p:sp>
      <p:pic>
        <p:nvPicPr>
          <p:cNvPr id="11" name="Afbeelding 10" descr="266px-Ministerie_OC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284984"/>
            <a:ext cx="2514915" cy="3356372"/>
          </a:xfrm>
          <a:prstGeom prst="rect">
            <a:avLst/>
          </a:prstGeom>
        </p:spPr>
      </p:pic>
      <p:sp>
        <p:nvSpPr>
          <p:cNvPr id="14" name="Tekstvak 13"/>
          <p:cNvSpPr txBox="1"/>
          <p:nvPr/>
        </p:nvSpPr>
        <p:spPr>
          <a:xfrm flipH="1">
            <a:off x="5508104" y="3284984"/>
            <a:ext cx="2304256" cy="307777"/>
          </a:xfrm>
          <a:prstGeom prst="rect">
            <a:avLst/>
          </a:prstGeom>
          <a:noFill/>
        </p:spPr>
        <p:txBody>
          <a:bodyPr wrap="square" rtlCol="0">
            <a:spAutoFit/>
          </a:bodyPr>
          <a:lstStyle/>
          <a:p>
            <a:r>
              <a:rPr lang="nl-NL" sz="1400" dirty="0">
                <a:solidFill>
                  <a:srgbClr val="FFAFD6"/>
                </a:solidFill>
              </a:rPr>
              <a:t>Ministerie van Onderwijs </a:t>
            </a:r>
          </a:p>
        </p:txBody>
      </p:sp>
      <p:sp>
        <p:nvSpPr>
          <p:cNvPr id="13"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AMBTENAREN</a:t>
            </a:r>
            <a:endParaRPr lang="nl-NL" sz="4400" dirty="0"/>
          </a:p>
        </p:txBody>
      </p:sp>
    </p:spTree>
    <p:extLst>
      <p:ext uri="{BB962C8B-B14F-4D97-AF65-F5344CB8AC3E}">
        <p14:creationId xmlns:p14="http://schemas.microsoft.com/office/powerpoint/2010/main" val="213715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Tijdelijke aanduiding voor inhoud 2"/>
          <p:cNvSpPr>
            <a:spLocks noGrp="1"/>
          </p:cNvSpPr>
          <p:nvPr>
            <p:ph idx="4294967295"/>
          </p:nvPr>
        </p:nvSpPr>
        <p:spPr>
          <a:xfrm>
            <a:off x="468313" y="1628775"/>
            <a:ext cx="8229600" cy="4525963"/>
          </a:xfrm>
        </p:spPr>
        <p:txBody>
          <a:bodyPr/>
          <a:lstStyle/>
          <a:p>
            <a:pPr marL="609600" indent="-609600"/>
            <a:r>
              <a:rPr lang="en-US" dirty="0" err="1"/>
              <a:t>Hebben</a:t>
            </a:r>
            <a:r>
              <a:rPr lang="en-US" dirty="0"/>
              <a:t> </a:t>
            </a:r>
            <a:r>
              <a:rPr lang="en-US" dirty="0" err="1"/>
              <a:t>veel</a:t>
            </a:r>
            <a:r>
              <a:rPr lang="en-US" dirty="0"/>
              <a:t> </a:t>
            </a:r>
            <a:r>
              <a:rPr lang="en-US" dirty="0" err="1"/>
              <a:t>kennis</a:t>
            </a:r>
            <a:r>
              <a:rPr lang="en-US" dirty="0"/>
              <a:t> en </a:t>
            </a:r>
            <a:r>
              <a:rPr lang="en-US" dirty="0" err="1"/>
              <a:t>ervaring</a:t>
            </a:r>
            <a:endParaRPr lang="en-US" dirty="0"/>
          </a:p>
          <a:p>
            <a:pPr marL="609600" indent="-609600"/>
            <a:r>
              <a:rPr lang="en-US" dirty="0" err="1"/>
              <a:t>Zitten</a:t>
            </a:r>
            <a:r>
              <a:rPr lang="en-US" dirty="0"/>
              <a:t> </a:t>
            </a:r>
            <a:r>
              <a:rPr lang="en-US" dirty="0" err="1"/>
              <a:t>lang</a:t>
            </a:r>
            <a:r>
              <a:rPr lang="en-US" dirty="0"/>
              <a:t> op </a:t>
            </a:r>
            <a:r>
              <a:rPr lang="en-US" dirty="0" err="1"/>
              <a:t>hun</a:t>
            </a:r>
            <a:r>
              <a:rPr lang="en-US" dirty="0"/>
              <a:t> post</a:t>
            </a:r>
          </a:p>
          <a:p>
            <a:pPr marL="609600" indent="-609600"/>
            <a:r>
              <a:rPr lang="en-US" dirty="0" err="1"/>
              <a:t>Bereiden</a:t>
            </a:r>
            <a:r>
              <a:rPr lang="en-US" dirty="0"/>
              <a:t> </a:t>
            </a:r>
            <a:r>
              <a:rPr lang="en-US" dirty="0" err="1"/>
              <a:t>besluiten</a:t>
            </a:r>
            <a:r>
              <a:rPr lang="en-US" dirty="0"/>
              <a:t> </a:t>
            </a:r>
            <a:r>
              <a:rPr lang="en-US" dirty="0" err="1"/>
              <a:t>voor</a:t>
            </a:r>
            <a:endParaRPr lang="en-US" dirty="0"/>
          </a:p>
          <a:p>
            <a:pPr marL="609600" indent="-609600"/>
            <a:r>
              <a:rPr lang="en-US" dirty="0" err="1"/>
              <a:t>Voeren</a:t>
            </a:r>
            <a:r>
              <a:rPr lang="en-US" dirty="0"/>
              <a:t> </a:t>
            </a:r>
            <a:r>
              <a:rPr lang="en-US" dirty="0" err="1"/>
              <a:t>besluiten</a:t>
            </a:r>
            <a:r>
              <a:rPr lang="en-US" dirty="0"/>
              <a:t> </a:t>
            </a:r>
            <a:r>
              <a:rPr lang="en-US" dirty="0" err="1"/>
              <a:t>uit</a:t>
            </a:r>
            <a:endParaRPr lang="en-US" dirty="0"/>
          </a:p>
          <a:p>
            <a:pPr marL="609600" indent="-609600"/>
            <a:endParaRPr lang="nl-NL" dirty="0"/>
          </a:p>
          <a:p>
            <a:pPr marL="609600" indent="-609600">
              <a:buFont typeface="Arial" charset="0"/>
              <a:buNone/>
            </a:pPr>
            <a:endParaRPr lang="en-US"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35</a:t>
            </a:fld>
            <a:endParaRPr lang="nl-NL"/>
          </a:p>
        </p:txBody>
      </p:sp>
      <p:sp>
        <p:nvSpPr>
          <p:cNvPr id="3" name="Rechthoek 2"/>
          <p:cNvSpPr/>
          <p:nvPr/>
        </p:nvSpPr>
        <p:spPr>
          <a:xfrm>
            <a:off x="323528" y="4745037"/>
            <a:ext cx="151216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Voorbereiden wet</a:t>
            </a:r>
          </a:p>
        </p:txBody>
      </p:sp>
      <p:sp>
        <p:nvSpPr>
          <p:cNvPr id="10" name="Rechthoek 9"/>
          <p:cNvSpPr/>
          <p:nvPr/>
        </p:nvSpPr>
        <p:spPr>
          <a:xfrm>
            <a:off x="3076746" y="5293389"/>
            <a:ext cx="1512168" cy="59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Aannemen wet</a:t>
            </a:r>
          </a:p>
        </p:txBody>
      </p:sp>
      <p:sp>
        <p:nvSpPr>
          <p:cNvPr id="11" name="Rechthoek 10"/>
          <p:cNvSpPr/>
          <p:nvPr/>
        </p:nvSpPr>
        <p:spPr>
          <a:xfrm>
            <a:off x="5829963" y="4779483"/>
            <a:ext cx="1745011" cy="795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Uitvoeren wet</a:t>
            </a:r>
          </a:p>
        </p:txBody>
      </p:sp>
      <p:sp>
        <p:nvSpPr>
          <p:cNvPr id="14" name="Gelijkbenige driehoek 13"/>
          <p:cNvSpPr/>
          <p:nvPr/>
        </p:nvSpPr>
        <p:spPr>
          <a:xfrm rot="10800000">
            <a:off x="3561014" y="4779483"/>
            <a:ext cx="543631" cy="4306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Gelijkbenige driehoek 14"/>
          <p:cNvSpPr/>
          <p:nvPr/>
        </p:nvSpPr>
        <p:spPr>
          <a:xfrm>
            <a:off x="6510434" y="5700316"/>
            <a:ext cx="504056" cy="4341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Gelijkbenige driehoek 15"/>
          <p:cNvSpPr/>
          <p:nvPr/>
        </p:nvSpPr>
        <p:spPr>
          <a:xfrm>
            <a:off x="770218" y="5712097"/>
            <a:ext cx="504056" cy="4341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251520" y="6212320"/>
            <a:ext cx="1584175" cy="369332"/>
          </a:xfrm>
          <a:prstGeom prst="rect">
            <a:avLst/>
          </a:prstGeom>
          <a:solidFill>
            <a:srgbClr val="F57B17"/>
          </a:solidFill>
        </p:spPr>
        <p:txBody>
          <a:bodyPr wrap="square" rtlCol="0">
            <a:spAutoFit/>
          </a:bodyPr>
          <a:lstStyle/>
          <a:p>
            <a:r>
              <a:rPr lang="nl-NL" dirty="0"/>
              <a:t>Ambtenaren</a:t>
            </a:r>
          </a:p>
        </p:txBody>
      </p:sp>
      <p:sp>
        <p:nvSpPr>
          <p:cNvPr id="17" name="Tekstvak 16"/>
          <p:cNvSpPr txBox="1"/>
          <p:nvPr/>
        </p:nvSpPr>
        <p:spPr>
          <a:xfrm>
            <a:off x="5829963" y="6212320"/>
            <a:ext cx="1826819" cy="369332"/>
          </a:xfrm>
          <a:prstGeom prst="rect">
            <a:avLst/>
          </a:prstGeom>
          <a:solidFill>
            <a:srgbClr val="F57B17"/>
          </a:solidFill>
        </p:spPr>
        <p:txBody>
          <a:bodyPr wrap="square" rtlCol="0">
            <a:spAutoFit/>
          </a:bodyPr>
          <a:lstStyle/>
          <a:p>
            <a:r>
              <a:rPr lang="nl-NL" dirty="0"/>
              <a:t>Ambtenaren</a:t>
            </a:r>
          </a:p>
        </p:txBody>
      </p:sp>
      <p:sp>
        <p:nvSpPr>
          <p:cNvPr id="18" name="Tekstvak 17"/>
          <p:cNvSpPr txBox="1"/>
          <p:nvPr/>
        </p:nvSpPr>
        <p:spPr>
          <a:xfrm>
            <a:off x="3131840" y="4249989"/>
            <a:ext cx="1296144" cy="369332"/>
          </a:xfrm>
          <a:prstGeom prst="rect">
            <a:avLst/>
          </a:prstGeom>
          <a:solidFill>
            <a:srgbClr val="00B050"/>
          </a:solidFill>
        </p:spPr>
        <p:txBody>
          <a:bodyPr wrap="square" rtlCol="0">
            <a:spAutoFit/>
          </a:bodyPr>
          <a:lstStyle/>
          <a:p>
            <a:r>
              <a:rPr lang="nl-NL" dirty="0"/>
              <a:t>Parlement</a:t>
            </a:r>
          </a:p>
        </p:txBody>
      </p:sp>
      <p:cxnSp>
        <p:nvCxnSpPr>
          <p:cNvPr id="21" name="Gebogen verbindingslijn 20"/>
          <p:cNvCxnSpPr>
            <a:stCxn id="3" idx="3"/>
          </p:cNvCxnSpPr>
          <p:nvPr/>
        </p:nvCxnSpPr>
        <p:spPr>
          <a:xfrm>
            <a:off x="1835695" y="5141081"/>
            <a:ext cx="1233823" cy="462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bogen verbindingslijn 24"/>
          <p:cNvCxnSpPr>
            <a:stCxn id="10" idx="3"/>
            <a:endCxn id="11" idx="1"/>
          </p:cNvCxnSpPr>
          <p:nvPr/>
        </p:nvCxnSpPr>
        <p:spPr>
          <a:xfrm flipV="1">
            <a:off x="4588914" y="5177199"/>
            <a:ext cx="1241049" cy="4117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MACHT VAN AMBTENAREN</a:t>
            </a:r>
            <a:endParaRPr lang="nl-NL" sz="4400" dirty="0"/>
          </a:p>
        </p:txBody>
      </p:sp>
    </p:spTree>
    <p:extLst>
      <p:ext uri="{BB962C8B-B14F-4D97-AF65-F5344CB8AC3E}">
        <p14:creationId xmlns:p14="http://schemas.microsoft.com/office/powerpoint/2010/main" val="3975442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Tijdelijke aanduiding voor inhoud 2"/>
          <p:cNvSpPr>
            <a:spLocks noGrp="1"/>
          </p:cNvSpPr>
          <p:nvPr>
            <p:ph idx="4294967295"/>
          </p:nvPr>
        </p:nvSpPr>
        <p:spPr>
          <a:xfrm>
            <a:off x="395536" y="1628800"/>
            <a:ext cx="8229600" cy="4525963"/>
          </a:xfrm>
        </p:spPr>
        <p:txBody>
          <a:bodyPr/>
          <a:lstStyle/>
          <a:p>
            <a:pPr marL="609600" indent="-609600">
              <a:buFont typeface="Arial" charset="0"/>
              <a:buNone/>
            </a:pPr>
            <a:endParaRPr lang="en-US" dirty="0"/>
          </a:p>
          <a:p>
            <a:pPr marL="609600" indent="-609600">
              <a:buFont typeface="Arial" charset="0"/>
              <a:buNone/>
            </a:pPr>
            <a:endParaRPr lang="en-US"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36</a:t>
            </a:fld>
            <a:endParaRPr lang="nl-NL"/>
          </a:p>
        </p:txBody>
      </p:sp>
      <p:sp>
        <p:nvSpPr>
          <p:cNvPr id="3" name="Proces 2"/>
          <p:cNvSpPr/>
          <p:nvPr/>
        </p:nvSpPr>
        <p:spPr>
          <a:xfrm>
            <a:off x="467544"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W</a:t>
            </a:r>
          </a:p>
        </p:txBody>
      </p:sp>
      <p:sp>
        <p:nvSpPr>
          <p:cNvPr id="10" name="Proces 9"/>
          <p:cNvSpPr/>
          <p:nvPr/>
        </p:nvSpPr>
        <p:spPr>
          <a:xfrm>
            <a:off x="1835696"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U</a:t>
            </a:r>
          </a:p>
        </p:txBody>
      </p:sp>
      <p:sp>
        <p:nvSpPr>
          <p:cNvPr id="11" name="Proces 10"/>
          <p:cNvSpPr/>
          <p:nvPr/>
        </p:nvSpPr>
        <p:spPr>
          <a:xfrm>
            <a:off x="3275856"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R</a:t>
            </a:r>
          </a:p>
        </p:txBody>
      </p:sp>
      <p:sp>
        <p:nvSpPr>
          <p:cNvPr id="12" name="Proces 11"/>
          <p:cNvSpPr/>
          <p:nvPr/>
        </p:nvSpPr>
        <p:spPr>
          <a:xfrm>
            <a:off x="7380312" y="2420888"/>
            <a:ext cx="914400" cy="162076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dirty="0">
                <a:solidFill>
                  <a:srgbClr val="2BF41B"/>
                </a:solidFill>
              </a:rPr>
              <a:t>A</a:t>
            </a:r>
          </a:p>
        </p:txBody>
      </p:sp>
      <p:sp>
        <p:nvSpPr>
          <p:cNvPr id="13" name="Proces 12"/>
          <p:cNvSpPr/>
          <p:nvPr/>
        </p:nvSpPr>
        <p:spPr>
          <a:xfrm>
            <a:off x="6012160" y="3429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M</a:t>
            </a:r>
          </a:p>
        </p:txBody>
      </p:sp>
      <p:sp>
        <p:nvSpPr>
          <p:cNvPr id="14" name="Proces 13"/>
          <p:cNvSpPr/>
          <p:nvPr/>
        </p:nvSpPr>
        <p:spPr>
          <a:xfrm>
            <a:off x="4662594" y="3445933"/>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A</a:t>
            </a:r>
          </a:p>
        </p:txBody>
      </p:sp>
      <p:sp>
        <p:nvSpPr>
          <p:cNvPr id="8" name="Tekstvak 7"/>
          <p:cNvSpPr txBox="1"/>
          <p:nvPr/>
        </p:nvSpPr>
        <p:spPr>
          <a:xfrm>
            <a:off x="971600" y="4797152"/>
            <a:ext cx="6840760" cy="1231106"/>
          </a:xfrm>
          <a:prstGeom prst="rect">
            <a:avLst/>
          </a:prstGeom>
          <a:noFill/>
        </p:spPr>
        <p:txBody>
          <a:bodyPr wrap="square" rtlCol="0">
            <a:spAutoFit/>
          </a:bodyPr>
          <a:lstStyle/>
          <a:p>
            <a:r>
              <a:rPr lang="en-US" sz="2800" dirty="0" err="1"/>
              <a:t>Adviseurs</a:t>
            </a:r>
            <a:r>
              <a:rPr lang="en-US" sz="2800" dirty="0"/>
              <a:t> en </a:t>
            </a:r>
            <a:r>
              <a:rPr lang="en-US" sz="2800" dirty="0" err="1"/>
              <a:t>pressiegroepen</a:t>
            </a:r>
            <a:r>
              <a:rPr lang="en-US" sz="2800" dirty="0"/>
              <a:t> </a:t>
            </a:r>
            <a:r>
              <a:rPr lang="en-US" sz="2800" dirty="0" err="1"/>
              <a:t>vormen</a:t>
            </a:r>
            <a:r>
              <a:rPr lang="en-US" sz="2800" dirty="0"/>
              <a:t> de </a:t>
            </a:r>
            <a:r>
              <a:rPr lang="en-US" sz="2800" dirty="0" err="1"/>
              <a:t>zesde</a:t>
            </a:r>
            <a:r>
              <a:rPr lang="en-US" sz="2800" dirty="0"/>
              <a:t> </a:t>
            </a:r>
            <a:r>
              <a:rPr lang="en-US" sz="2800" dirty="0" err="1"/>
              <a:t>macht</a:t>
            </a:r>
            <a:endParaRPr lang="nl-NL" sz="2800" dirty="0"/>
          </a:p>
          <a:p>
            <a:endParaRPr lang="nl-NL" dirty="0"/>
          </a:p>
        </p:txBody>
      </p:sp>
      <p:sp>
        <p:nvSpPr>
          <p:cNvPr id="16" name="Titel 1"/>
          <p:cNvSpPr txBox="1">
            <a:spLocks/>
          </p:cNvSpPr>
          <p:nvPr/>
        </p:nvSpPr>
        <p:spPr>
          <a:xfrm>
            <a:off x="619734" y="323427"/>
            <a:ext cx="7886700" cy="10312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a:solidFill>
                  <a:schemeClr val="bg1"/>
                </a:solidFill>
              </a:rPr>
              <a:t>ACTOREN MET MACHT</a:t>
            </a:r>
            <a:endParaRPr lang="nl-NL" dirty="0"/>
          </a:p>
        </p:txBody>
      </p:sp>
    </p:spTree>
    <p:extLst>
      <p:ext uri="{BB962C8B-B14F-4D97-AF65-F5344CB8AC3E}">
        <p14:creationId xmlns:p14="http://schemas.microsoft.com/office/powerpoint/2010/main" val="339028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3"/>
          <p:cNvSpPr>
            <a:spLocks noGrp="1"/>
          </p:cNvSpPr>
          <p:nvPr>
            <p:ph type="body" idx="4294967295"/>
          </p:nvPr>
        </p:nvSpPr>
        <p:spPr/>
        <p:txBody>
          <a:bodyPr/>
          <a:lstStyle/>
          <a:p>
            <a:pPr>
              <a:lnSpc>
                <a:spcPct val="80000"/>
              </a:lnSpc>
            </a:pPr>
            <a:endParaRPr lang="en-US" sz="2800" dirty="0"/>
          </a:p>
          <a:p>
            <a:pPr>
              <a:lnSpc>
                <a:spcPct val="80000"/>
              </a:lnSpc>
            </a:pPr>
            <a:endParaRPr lang="en-US" sz="2800" dirty="0"/>
          </a:p>
          <a:p>
            <a:pPr>
              <a:lnSpc>
                <a:spcPct val="80000"/>
              </a:lnSpc>
            </a:pPr>
            <a:r>
              <a:rPr lang="en-US" sz="2800" dirty="0" err="1"/>
              <a:t>Raad</a:t>
            </a:r>
            <a:r>
              <a:rPr lang="en-US" sz="2800" dirty="0"/>
              <a:t> van State</a:t>
            </a:r>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r>
              <a:rPr lang="en-US" sz="2800" dirty="0" err="1"/>
              <a:t>Sociaal-Economische</a:t>
            </a:r>
            <a:r>
              <a:rPr lang="en-US" sz="2800" dirty="0"/>
              <a:t> </a:t>
            </a:r>
            <a:r>
              <a:rPr lang="en-US" sz="2800" dirty="0" err="1"/>
              <a:t>Raad</a:t>
            </a:r>
            <a:r>
              <a:rPr lang="en-US" sz="2800" dirty="0"/>
              <a:t> (SER)</a:t>
            </a:r>
            <a:endParaRPr lang="nl-NL"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37</a:t>
            </a:fld>
            <a:endParaRPr lang="nl-NL"/>
          </a:p>
        </p:txBody>
      </p:sp>
      <p:sp>
        <p:nvSpPr>
          <p:cNvPr id="8" name="Titel 1"/>
          <p:cNvSpPr txBox="1">
            <a:spLocks/>
          </p:cNvSpPr>
          <p:nvPr/>
        </p:nvSpPr>
        <p:spPr>
          <a:xfrm>
            <a:off x="619734" y="323427"/>
            <a:ext cx="7886700" cy="10453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ADVIESORGANEN</a:t>
            </a:r>
            <a:endParaRPr lang="nl-NL" dirty="0"/>
          </a:p>
        </p:txBody>
      </p:sp>
    </p:spTree>
    <p:extLst>
      <p:ext uri="{BB962C8B-B14F-4D97-AF65-F5344CB8AC3E}">
        <p14:creationId xmlns:p14="http://schemas.microsoft.com/office/powerpoint/2010/main" val="1345260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3"/>
          <p:cNvSpPr>
            <a:spLocks noGrp="1"/>
          </p:cNvSpPr>
          <p:nvPr>
            <p:ph type="body" idx="4294967295"/>
          </p:nvPr>
        </p:nvSpPr>
        <p:spPr>
          <a:xfrm>
            <a:off x="457200" y="1411110"/>
            <a:ext cx="8291264" cy="5446889"/>
          </a:xfrm>
        </p:spPr>
        <p:txBody>
          <a:bodyPr>
            <a:normAutofit/>
          </a:bodyPr>
          <a:lstStyle/>
          <a:p>
            <a:pPr>
              <a:lnSpc>
                <a:spcPct val="90000"/>
              </a:lnSpc>
            </a:pPr>
            <a:endParaRPr lang="nl-NL" sz="2800" dirty="0"/>
          </a:p>
          <a:p>
            <a:pPr>
              <a:lnSpc>
                <a:spcPct val="90000"/>
              </a:lnSpc>
            </a:pPr>
            <a:endParaRPr lang="nl-NL" sz="2800" dirty="0"/>
          </a:p>
          <a:p>
            <a:pPr>
              <a:lnSpc>
                <a:spcPct val="90000"/>
              </a:lnSpc>
            </a:pPr>
            <a:endParaRPr lang="nl-NL" sz="2800" dirty="0"/>
          </a:p>
          <a:p>
            <a:pPr>
              <a:lnSpc>
                <a:spcPct val="90000"/>
              </a:lnSpc>
            </a:pPr>
            <a:endParaRPr lang="nl-NL" sz="2800" dirty="0"/>
          </a:p>
          <a:p>
            <a:pPr>
              <a:lnSpc>
                <a:spcPct val="90000"/>
              </a:lnSpc>
            </a:pPr>
            <a:endParaRPr lang="nl-NL" sz="2800" dirty="0"/>
          </a:p>
          <a:p>
            <a:pPr lvl="1">
              <a:lnSpc>
                <a:spcPct val="90000"/>
              </a:lnSpc>
            </a:pPr>
            <a:endParaRPr lang="nl-NL" sz="2400" dirty="0"/>
          </a:p>
          <a:p>
            <a:pPr lvl="1">
              <a:lnSpc>
                <a:spcPct val="90000"/>
              </a:lnSpc>
            </a:pPr>
            <a:endParaRPr lang="nl-NL" sz="2400" dirty="0"/>
          </a:p>
          <a:p>
            <a:pPr lvl="1">
              <a:lnSpc>
                <a:spcPct val="90000"/>
              </a:lnSpc>
            </a:pPr>
            <a:endParaRPr lang="nl-NL" sz="2400" dirty="0"/>
          </a:p>
          <a:p>
            <a:pPr lvl="1">
              <a:lnSpc>
                <a:spcPct val="90000"/>
              </a:lnSpc>
            </a:pPr>
            <a:r>
              <a:rPr lang="nl-NL" sz="2400" dirty="0"/>
              <a:t>Hoogste rechtscollege in Nederland</a:t>
            </a:r>
          </a:p>
          <a:p>
            <a:pPr lvl="1">
              <a:lnSpc>
                <a:spcPct val="90000"/>
              </a:lnSpc>
            </a:pPr>
            <a:r>
              <a:rPr lang="nl-NL" sz="2400" dirty="0"/>
              <a:t>Adviseert over wetsvoorstellen </a:t>
            </a:r>
          </a:p>
          <a:p>
            <a:pPr lvl="1">
              <a:lnSpc>
                <a:spcPct val="90000"/>
              </a:lnSpc>
            </a:pPr>
            <a:r>
              <a:rPr lang="en-US" sz="2400" dirty="0" err="1"/>
              <a:t>Samengesteld</a:t>
            </a:r>
            <a:r>
              <a:rPr lang="en-US" sz="2400" dirty="0"/>
              <a:t> </a:t>
            </a:r>
            <a:r>
              <a:rPr lang="en-US" sz="2400" dirty="0" err="1"/>
              <a:t>uit</a:t>
            </a:r>
            <a:r>
              <a:rPr lang="en-US" sz="2400" dirty="0"/>
              <a:t> </a:t>
            </a:r>
            <a:r>
              <a:rPr lang="en-US" sz="2400" dirty="0" err="1"/>
              <a:t>juristen</a:t>
            </a:r>
            <a:r>
              <a:rPr lang="en-US" sz="2400" dirty="0"/>
              <a:t> en oud-</a:t>
            </a:r>
            <a:r>
              <a:rPr lang="en-US" sz="2400" dirty="0" err="1"/>
              <a:t>politici</a:t>
            </a:r>
            <a:endParaRPr lang="nl-NL" sz="24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38</a:t>
            </a:fld>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25222"/>
            <a:ext cx="5057551" cy="322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RAAD VAN STATE</a:t>
            </a:r>
            <a:endParaRPr lang="nl-NL" sz="4400" dirty="0"/>
          </a:p>
        </p:txBody>
      </p:sp>
    </p:spTree>
    <p:extLst>
      <p:ext uri="{BB962C8B-B14F-4D97-AF65-F5344CB8AC3E}">
        <p14:creationId xmlns:p14="http://schemas.microsoft.com/office/powerpoint/2010/main" val="3703686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3"/>
          <p:cNvSpPr>
            <a:spLocks noGrp="1"/>
          </p:cNvSpPr>
          <p:nvPr>
            <p:ph type="body" idx="4294967295"/>
          </p:nvPr>
        </p:nvSpPr>
        <p:spPr/>
        <p:txBody>
          <a:bodyPr>
            <a:normAutofit/>
          </a:bodyPr>
          <a:lstStyle/>
          <a:p>
            <a:pPr>
              <a:lnSpc>
                <a:spcPct val="90000"/>
              </a:lnSpc>
            </a:pPr>
            <a:endParaRPr lang="nl-NL" sz="2800" dirty="0"/>
          </a:p>
          <a:p>
            <a:pPr>
              <a:lnSpc>
                <a:spcPct val="90000"/>
              </a:lnSpc>
            </a:pPr>
            <a:endParaRPr lang="nl-NL" sz="2800" dirty="0"/>
          </a:p>
          <a:p>
            <a:pPr>
              <a:lnSpc>
                <a:spcPct val="90000"/>
              </a:lnSpc>
            </a:pPr>
            <a:endParaRPr lang="nl-NL" sz="2800" dirty="0"/>
          </a:p>
          <a:p>
            <a:pPr>
              <a:lnSpc>
                <a:spcPct val="90000"/>
              </a:lnSpc>
            </a:pPr>
            <a:endParaRPr lang="nl-NL" sz="2800" dirty="0"/>
          </a:p>
          <a:p>
            <a:pPr>
              <a:lnSpc>
                <a:spcPct val="90000"/>
              </a:lnSpc>
            </a:pPr>
            <a:endParaRPr lang="nl-NL" sz="2800" dirty="0"/>
          </a:p>
          <a:p>
            <a:pPr>
              <a:lnSpc>
                <a:spcPct val="90000"/>
              </a:lnSpc>
            </a:pPr>
            <a:endParaRPr lang="nl-NL" sz="2800" dirty="0"/>
          </a:p>
          <a:p>
            <a:pPr lvl="1">
              <a:lnSpc>
                <a:spcPct val="90000"/>
              </a:lnSpc>
            </a:pPr>
            <a:r>
              <a:rPr lang="nl-NL" sz="2400" dirty="0"/>
              <a:t>Adviseert regering op sociaal en economisch gebied</a:t>
            </a:r>
          </a:p>
          <a:p>
            <a:pPr lvl="1">
              <a:lnSpc>
                <a:spcPct val="90000"/>
              </a:lnSpc>
            </a:pPr>
            <a:r>
              <a:rPr lang="nl-NL" sz="2400" dirty="0"/>
              <a:t>11 vertegenwoordigers werknemersorganisaties</a:t>
            </a:r>
          </a:p>
          <a:p>
            <a:pPr lvl="1">
              <a:lnSpc>
                <a:spcPct val="90000"/>
              </a:lnSpc>
            </a:pPr>
            <a:r>
              <a:rPr lang="nl-NL" sz="2400" dirty="0"/>
              <a:t>11 vertegenwoordigers werkgeversorganisaties</a:t>
            </a:r>
          </a:p>
          <a:p>
            <a:pPr lvl="1">
              <a:lnSpc>
                <a:spcPct val="90000"/>
              </a:lnSpc>
            </a:pPr>
            <a:r>
              <a:rPr lang="nl-NL" sz="2400" dirty="0"/>
              <a:t>11 door regering benoemde kroonleden </a:t>
            </a: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39</a:t>
            </a:fld>
            <a:endParaRPr lang="nl-NL"/>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887" y="1650701"/>
            <a:ext cx="2015729" cy="134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76872"/>
            <a:ext cx="61531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SOCIAAL-ECONOMISCHE RAAD</a:t>
            </a:r>
            <a:endParaRPr lang="nl-NL" sz="4400" dirty="0"/>
          </a:p>
        </p:txBody>
      </p:sp>
    </p:spTree>
    <p:extLst>
      <p:ext uri="{BB962C8B-B14F-4D97-AF65-F5344CB8AC3E}">
        <p14:creationId xmlns:p14="http://schemas.microsoft.com/office/powerpoint/2010/main" val="25376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9"/>
            <a:ext cx="8515351" cy="839204"/>
          </a:xfrm>
        </p:spPr>
        <p:txBody>
          <a:bodyPr>
            <a:normAutofit/>
          </a:bodyPr>
          <a:lstStyle/>
          <a:p>
            <a:pPr algn="l"/>
            <a:r>
              <a:rPr lang="nl-NL" sz="3600" dirty="0">
                <a:solidFill>
                  <a:srgbClr val="FEA610"/>
                </a:solidFill>
              </a:rPr>
              <a:t>Politieke instituties rond Prinsjesdag</a:t>
            </a:r>
          </a:p>
        </p:txBody>
      </p:sp>
      <p:sp>
        <p:nvSpPr>
          <p:cNvPr id="3" name="Tijdelijke aanduiding voor inhoud 2"/>
          <p:cNvSpPr>
            <a:spLocks noGrp="1"/>
          </p:cNvSpPr>
          <p:nvPr>
            <p:ph idx="1"/>
          </p:nvPr>
        </p:nvSpPr>
        <p:spPr/>
        <p:txBody>
          <a:bodyPr>
            <a:normAutofit fontScale="92500" lnSpcReduction="20000"/>
          </a:bodyPr>
          <a:lstStyle/>
          <a:p>
            <a:r>
              <a:rPr lang="nl-NL" dirty="0">
                <a:solidFill>
                  <a:srgbClr val="FF0000"/>
                </a:solidFill>
              </a:rPr>
              <a:t>Prinsjesdag</a:t>
            </a:r>
          </a:p>
          <a:p>
            <a:endParaRPr lang="nl-NL" dirty="0">
              <a:solidFill>
                <a:srgbClr val="FF0000"/>
              </a:solidFill>
            </a:endParaRPr>
          </a:p>
          <a:p>
            <a:r>
              <a:rPr lang="nl-NL" dirty="0">
                <a:solidFill>
                  <a:srgbClr val="FF0000"/>
                </a:solidFill>
              </a:rPr>
              <a:t>Poldermodel</a:t>
            </a:r>
          </a:p>
          <a:p>
            <a:endParaRPr lang="nl-NL" dirty="0">
              <a:solidFill>
                <a:srgbClr val="FF0000"/>
              </a:solidFill>
            </a:endParaRPr>
          </a:p>
          <a:p>
            <a:r>
              <a:rPr lang="nl-NL" dirty="0">
                <a:solidFill>
                  <a:srgbClr val="FF0000"/>
                </a:solidFill>
              </a:rPr>
              <a:t>Algemene Beschouwingen</a:t>
            </a:r>
          </a:p>
          <a:p>
            <a:endParaRPr lang="nl-NL" dirty="0">
              <a:solidFill>
                <a:srgbClr val="FF0000"/>
              </a:solidFill>
            </a:endParaRPr>
          </a:p>
          <a:p>
            <a:r>
              <a:rPr lang="nl-NL" dirty="0">
                <a:solidFill>
                  <a:srgbClr val="FF0000"/>
                </a:solidFill>
              </a:rPr>
              <a:t>Algemene Financiële Beschouwingen</a:t>
            </a:r>
          </a:p>
          <a:p>
            <a:endParaRPr lang="nl-NL" dirty="0">
              <a:solidFill>
                <a:srgbClr val="FF0000"/>
              </a:solidFill>
            </a:endParaRPr>
          </a:p>
          <a:p>
            <a:r>
              <a:rPr lang="nl-NL" dirty="0">
                <a:solidFill>
                  <a:srgbClr val="FF0000"/>
                </a:solidFill>
              </a:rPr>
              <a:t>Gehaktdag (</a:t>
            </a:r>
            <a:r>
              <a:rPr lang="nl-NL" dirty="0" err="1">
                <a:solidFill>
                  <a:srgbClr val="FF0000"/>
                </a:solidFill>
              </a:rPr>
              <a:t>Verantwoordingsdag</a:t>
            </a:r>
            <a:r>
              <a:rPr lang="nl-NL" dirty="0">
                <a:solidFill>
                  <a:srgbClr val="FF0000"/>
                </a:solidFill>
              </a:rPr>
              <a:t>)</a:t>
            </a:r>
          </a:p>
        </p:txBody>
      </p:sp>
    </p:spTree>
    <p:extLst>
      <p:ext uri="{BB962C8B-B14F-4D97-AF65-F5344CB8AC3E}">
        <p14:creationId xmlns:p14="http://schemas.microsoft.com/office/powerpoint/2010/main" val="4217798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3"/>
          <p:cNvSpPr>
            <a:spLocks noGrp="1"/>
          </p:cNvSpPr>
          <p:nvPr>
            <p:ph type="body" idx="4294967295"/>
          </p:nvPr>
        </p:nvSpPr>
        <p:spPr/>
        <p:txBody>
          <a:bodyPr/>
          <a:lstStyle/>
          <a:p>
            <a:pPr>
              <a:lnSpc>
                <a:spcPct val="80000"/>
              </a:lnSpc>
            </a:pPr>
            <a:r>
              <a:rPr lang="en-US" sz="2800" dirty="0" err="1"/>
              <a:t>Wetenschappelijke</a:t>
            </a:r>
            <a:r>
              <a:rPr lang="en-US" sz="2800" dirty="0"/>
              <a:t> </a:t>
            </a:r>
            <a:r>
              <a:rPr lang="en-US" sz="2800" dirty="0" err="1"/>
              <a:t>Raad</a:t>
            </a:r>
            <a:r>
              <a:rPr lang="en-US" sz="2800" dirty="0"/>
              <a:t> </a:t>
            </a:r>
            <a:r>
              <a:rPr lang="en-US" sz="2800" dirty="0" err="1"/>
              <a:t>voor</a:t>
            </a:r>
            <a:r>
              <a:rPr lang="en-US" sz="2800" dirty="0"/>
              <a:t> het </a:t>
            </a:r>
            <a:r>
              <a:rPr lang="en-US" sz="2800" dirty="0" err="1"/>
              <a:t>Regeringsbeleid</a:t>
            </a:r>
            <a:endParaRPr lang="en-US" sz="2800" dirty="0"/>
          </a:p>
          <a:p>
            <a:pPr>
              <a:lnSpc>
                <a:spcPct val="80000"/>
              </a:lnSpc>
            </a:pPr>
            <a:r>
              <a:rPr lang="en-US" sz="2800" dirty="0" err="1"/>
              <a:t>Onderwijsraad</a:t>
            </a:r>
            <a:endParaRPr lang="en-US" sz="2800" dirty="0"/>
          </a:p>
          <a:p>
            <a:pPr>
              <a:lnSpc>
                <a:spcPct val="80000"/>
              </a:lnSpc>
            </a:pPr>
            <a:r>
              <a:rPr lang="en-US" sz="2800" dirty="0"/>
              <a:t>College </a:t>
            </a:r>
            <a:r>
              <a:rPr lang="en-US" sz="2800" dirty="0" err="1"/>
              <a:t>voor</a:t>
            </a:r>
            <a:r>
              <a:rPr lang="en-US" sz="2800" dirty="0"/>
              <a:t> </a:t>
            </a:r>
            <a:r>
              <a:rPr lang="en-US" sz="2800" dirty="0" err="1"/>
              <a:t>Zorgverzekeringen</a:t>
            </a:r>
            <a:endParaRPr lang="en-US" sz="2800" dirty="0"/>
          </a:p>
          <a:p>
            <a:pPr>
              <a:lnSpc>
                <a:spcPct val="80000"/>
              </a:lnSpc>
            </a:pPr>
            <a:endParaRPr lang="en-US" sz="2800" dirty="0"/>
          </a:p>
          <a:p>
            <a:pPr>
              <a:lnSpc>
                <a:spcPct val="80000"/>
              </a:lnSpc>
            </a:pPr>
            <a:r>
              <a:rPr lang="en-US" sz="2800" dirty="0" err="1"/>
              <a:t>Centraal</a:t>
            </a:r>
            <a:r>
              <a:rPr lang="en-US" sz="2800" dirty="0"/>
              <a:t> </a:t>
            </a:r>
            <a:r>
              <a:rPr lang="en-US" sz="2800" dirty="0" err="1"/>
              <a:t>Planbureau</a:t>
            </a:r>
            <a:endParaRPr lang="en-US" sz="2800" dirty="0"/>
          </a:p>
          <a:p>
            <a:pPr>
              <a:lnSpc>
                <a:spcPct val="80000"/>
              </a:lnSpc>
            </a:pPr>
            <a:r>
              <a:rPr lang="en-US" sz="2800" dirty="0" err="1"/>
              <a:t>Sociaal</a:t>
            </a:r>
            <a:r>
              <a:rPr lang="en-US" sz="2800" dirty="0"/>
              <a:t> en </a:t>
            </a:r>
            <a:r>
              <a:rPr lang="en-US" sz="2800" dirty="0" err="1"/>
              <a:t>Cultureel</a:t>
            </a:r>
            <a:r>
              <a:rPr lang="en-US" sz="2800" dirty="0"/>
              <a:t> </a:t>
            </a:r>
            <a:r>
              <a:rPr lang="en-US" sz="2800" dirty="0" err="1"/>
              <a:t>Planbureau</a:t>
            </a:r>
            <a:endParaRPr lang="en-US" sz="2800" dirty="0"/>
          </a:p>
          <a:p>
            <a:pPr>
              <a:lnSpc>
                <a:spcPct val="80000"/>
              </a:lnSpc>
            </a:pPr>
            <a:endParaRPr lang="en-US" sz="2800" dirty="0"/>
          </a:p>
          <a:p>
            <a:pPr>
              <a:lnSpc>
                <a:spcPct val="80000"/>
              </a:lnSpc>
            </a:pPr>
            <a:r>
              <a:rPr lang="en-US" sz="2800" dirty="0" err="1"/>
              <a:t>Commerciële</a:t>
            </a:r>
            <a:r>
              <a:rPr lang="en-US" sz="2800" dirty="0"/>
              <a:t> </a:t>
            </a:r>
            <a:r>
              <a:rPr lang="en-US" sz="2800" dirty="0" err="1"/>
              <a:t>adviesbureaus</a:t>
            </a:r>
            <a:endParaRPr lang="en-US" sz="2800" dirty="0"/>
          </a:p>
          <a:p>
            <a:pPr marL="0" indent="0">
              <a:lnSpc>
                <a:spcPct val="80000"/>
              </a:lnSpc>
              <a:buNone/>
            </a:pPr>
            <a:endParaRPr lang="en-US"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40</a:t>
            </a:fld>
            <a:endParaRPr lang="nl-NL"/>
          </a:p>
        </p:txBody>
      </p:sp>
      <p:sp>
        <p:nvSpPr>
          <p:cNvPr id="8" name="Titel 1"/>
          <p:cNvSpPr txBox="1">
            <a:spLocks/>
          </p:cNvSpPr>
          <p:nvPr/>
        </p:nvSpPr>
        <p:spPr>
          <a:xfrm>
            <a:off x="633845" y="365760"/>
            <a:ext cx="7886700" cy="986439"/>
          </a:xfrm>
          <a:prstGeom prst="rect">
            <a:avLst/>
          </a:prstGeom>
        </p:spPr>
        <p:txBody>
          <a:bodyPr>
            <a:normAutofit fontScale="6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ADVIESORGANEN - VERVOLG</a:t>
            </a:r>
            <a:br>
              <a:rPr lang="nl-NL" sz="4400" dirty="0">
                <a:solidFill>
                  <a:schemeClr val="bg1"/>
                </a:solidFill>
              </a:rPr>
            </a:br>
            <a:endParaRPr lang="nl-NL" sz="4400" dirty="0"/>
          </a:p>
        </p:txBody>
      </p:sp>
    </p:spTree>
    <p:extLst>
      <p:ext uri="{BB962C8B-B14F-4D97-AF65-F5344CB8AC3E}">
        <p14:creationId xmlns:p14="http://schemas.microsoft.com/office/powerpoint/2010/main" val="3108741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ijdelijke aanduiding voor inhoud 2"/>
          <p:cNvSpPr>
            <a:spLocks noGrp="1"/>
          </p:cNvSpPr>
          <p:nvPr>
            <p:ph idx="4294967295"/>
          </p:nvPr>
        </p:nvSpPr>
        <p:spPr>
          <a:xfrm>
            <a:off x="107504" y="1382888"/>
            <a:ext cx="9036496" cy="5718519"/>
          </a:xfrm>
        </p:spPr>
        <p:txBody>
          <a:bodyPr/>
          <a:lstStyle/>
          <a:p>
            <a:pPr lvl="2"/>
            <a:r>
              <a:rPr lang="en-US" sz="2000" i="1" dirty="0" err="1">
                <a:solidFill>
                  <a:srgbClr val="FF0000"/>
                </a:solidFill>
              </a:rPr>
              <a:t>Actiegroepen</a:t>
            </a:r>
            <a:endParaRPr lang="en-US" sz="2000" i="1" dirty="0">
              <a:solidFill>
                <a:srgbClr val="FF0000"/>
              </a:solidFill>
            </a:endParaRPr>
          </a:p>
          <a:p>
            <a:pPr lvl="3"/>
            <a:r>
              <a:rPr lang="en-US" sz="1800" dirty="0" err="1"/>
              <a:t>Korte</a:t>
            </a:r>
            <a:r>
              <a:rPr lang="en-US" sz="1800" dirty="0"/>
              <a:t> </a:t>
            </a:r>
            <a:r>
              <a:rPr lang="en-US" sz="1800" dirty="0" err="1"/>
              <a:t>termijn</a:t>
            </a:r>
            <a:endParaRPr lang="en-US" sz="1800" dirty="0"/>
          </a:p>
          <a:p>
            <a:pPr lvl="3"/>
            <a:r>
              <a:rPr lang="en-US" sz="1800" dirty="0" err="1"/>
              <a:t>Één</a:t>
            </a:r>
            <a:r>
              <a:rPr lang="en-US" sz="1800" dirty="0"/>
              <a:t> </a:t>
            </a:r>
            <a:r>
              <a:rPr lang="en-US" sz="1800" dirty="0" err="1"/>
              <a:t>duidelijke</a:t>
            </a:r>
            <a:r>
              <a:rPr lang="en-US" sz="1800" dirty="0"/>
              <a:t> </a:t>
            </a:r>
            <a:r>
              <a:rPr lang="en-US" sz="1800" dirty="0" err="1"/>
              <a:t>kwestie</a:t>
            </a:r>
            <a:endParaRPr lang="en-US" sz="1800" dirty="0"/>
          </a:p>
          <a:p>
            <a:pPr lvl="2"/>
            <a:endParaRPr lang="en-US" dirty="0"/>
          </a:p>
          <a:p>
            <a:pPr lvl="2"/>
            <a:endParaRPr lang="en-US" dirty="0"/>
          </a:p>
          <a:p>
            <a:pPr lvl="2"/>
            <a:r>
              <a:rPr lang="en-US" sz="2000" i="1" dirty="0" err="1">
                <a:solidFill>
                  <a:srgbClr val="FF0000"/>
                </a:solidFill>
              </a:rPr>
              <a:t>Belangengroepen</a:t>
            </a:r>
            <a:r>
              <a:rPr lang="en-US" sz="2000" i="1" dirty="0">
                <a:solidFill>
                  <a:srgbClr val="FF0000"/>
                </a:solidFill>
              </a:rPr>
              <a:t> </a:t>
            </a:r>
          </a:p>
          <a:p>
            <a:pPr lvl="3"/>
            <a:r>
              <a:rPr lang="en-US" sz="1800" dirty="0" err="1"/>
              <a:t>Horen</a:t>
            </a:r>
            <a:r>
              <a:rPr lang="en-US" sz="1800" dirty="0"/>
              <a:t> tot establishment</a:t>
            </a:r>
          </a:p>
          <a:p>
            <a:pPr lvl="3"/>
            <a:r>
              <a:rPr lang="en-US" sz="1800" dirty="0"/>
              <a:t>Lange </a:t>
            </a:r>
            <a:r>
              <a:rPr lang="en-US" sz="1800" dirty="0" err="1"/>
              <a:t>termijn</a:t>
            </a:r>
            <a:endParaRPr lang="en-US" sz="1800" dirty="0"/>
          </a:p>
          <a:p>
            <a:pPr lvl="3"/>
            <a:r>
              <a:rPr lang="en-US" sz="1800" dirty="0" err="1"/>
              <a:t>Goed</a:t>
            </a:r>
            <a:r>
              <a:rPr lang="en-US" sz="1800" dirty="0"/>
              <a:t> </a:t>
            </a:r>
            <a:r>
              <a:rPr lang="en-US" sz="1800" dirty="0" err="1"/>
              <a:t>georganiseerd</a:t>
            </a:r>
            <a:endParaRPr lang="nl-NL" sz="1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41</a:t>
            </a:fld>
            <a:endParaRPr lang="nl-NL"/>
          </a:p>
        </p:txBody>
      </p:sp>
      <p:pic>
        <p:nvPicPr>
          <p:cNvPr id="5" name="Afbeelding 4" descr="wakkerdi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68760"/>
            <a:ext cx="3810000" cy="3517900"/>
          </a:xfrm>
          <a:prstGeom prst="rect">
            <a:avLst/>
          </a:prstGeom>
        </p:spPr>
      </p:pic>
      <p:pic>
        <p:nvPicPr>
          <p:cNvPr id="6" name="Afbeelding 5" descr="Unknown-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63677">
            <a:off x="-20968" y="5217116"/>
            <a:ext cx="2774595" cy="1435135"/>
          </a:xfrm>
          <a:prstGeom prst="rect">
            <a:avLst/>
          </a:prstGeom>
        </p:spPr>
      </p:pic>
      <p:pic>
        <p:nvPicPr>
          <p:cNvPr id="7" name="Afbeelding 6" descr="Unknown-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14197">
            <a:off x="3015168" y="5166305"/>
            <a:ext cx="5086145" cy="1606151"/>
          </a:xfrm>
          <a:prstGeom prst="rect">
            <a:avLst/>
          </a:prstGeom>
        </p:spPr>
      </p:pic>
      <p:sp>
        <p:nvSpPr>
          <p:cNvPr id="3" name="Actieknop: Verder of Volgende 2">
            <a:hlinkClick r:id="rId5" highlightClick="1"/>
          </p:cNvPr>
          <p:cNvSpPr/>
          <p:nvPr/>
        </p:nvSpPr>
        <p:spPr>
          <a:xfrm>
            <a:off x="0" y="3120906"/>
            <a:ext cx="1042416" cy="10424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PRESSIEGROEPEN</a:t>
            </a:r>
            <a:endParaRPr lang="nl-NL" sz="4400" dirty="0"/>
          </a:p>
        </p:txBody>
      </p:sp>
    </p:spTree>
    <p:extLst>
      <p:ext uri="{BB962C8B-B14F-4D97-AF65-F5344CB8AC3E}">
        <p14:creationId xmlns:p14="http://schemas.microsoft.com/office/powerpoint/2010/main" val="3161597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type="body" idx="4294967295"/>
          </p:nvPr>
        </p:nvSpPr>
        <p:spPr/>
        <p:txBody>
          <a:bodyPr/>
          <a:lstStyle/>
          <a:p>
            <a:pPr>
              <a:buFont typeface="Arial" charset="0"/>
              <a:buNone/>
            </a:pPr>
            <a:r>
              <a:rPr lang="en-US" sz="2400" i="1" dirty="0">
                <a:solidFill>
                  <a:schemeClr val="hlink"/>
                </a:solidFill>
              </a:rPr>
              <a:t>	</a:t>
            </a:r>
            <a:endParaRPr lang="nl-NL" dirty="0"/>
          </a:p>
        </p:txBody>
      </p:sp>
      <p:sp>
        <p:nvSpPr>
          <p:cNvPr id="89092" name="Rectangle 4"/>
          <p:cNvSpPr>
            <a:spLocks noChangeArrowheads="1"/>
          </p:cNvSpPr>
          <p:nvPr/>
        </p:nvSpPr>
        <p:spPr bwMode="auto">
          <a:xfrm>
            <a:off x="2700338" y="2924175"/>
            <a:ext cx="3167062" cy="1512888"/>
          </a:xfrm>
          <a:prstGeom prst="rect">
            <a:avLst/>
          </a:prstGeom>
          <a:solidFill>
            <a:schemeClr val="accent1"/>
          </a:solidFill>
          <a:ln w="9525">
            <a:solidFill>
              <a:schemeClr val="tx1"/>
            </a:solidFill>
            <a:miter lim="800000"/>
            <a:headEnd/>
            <a:tailEnd/>
          </a:ln>
        </p:spPr>
        <p:txBody>
          <a:bodyPr wrap="none" anchor="ctr"/>
          <a:lstStyle/>
          <a:p>
            <a:pPr algn="ctr"/>
            <a:endParaRPr lang="nl-NL"/>
          </a:p>
        </p:txBody>
      </p:sp>
      <p:sp>
        <p:nvSpPr>
          <p:cNvPr id="89093" name="Line 5"/>
          <p:cNvSpPr>
            <a:spLocks noChangeShapeType="1"/>
          </p:cNvSpPr>
          <p:nvPr/>
        </p:nvSpPr>
        <p:spPr bwMode="auto">
          <a:xfrm>
            <a:off x="1187450" y="3716338"/>
            <a:ext cx="0" cy="0"/>
          </a:xfrm>
          <a:prstGeom prst="line">
            <a:avLst/>
          </a:prstGeom>
          <a:noFill/>
          <a:ln w="9525">
            <a:solidFill>
              <a:schemeClr val="tx1"/>
            </a:solidFill>
            <a:round/>
            <a:headEnd/>
            <a:tailEnd type="triangle" w="med" len="med"/>
          </a:ln>
        </p:spPr>
        <p:txBody>
          <a:bodyPr/>
          <a:lstStyle/>
          <a:p>
            <a:endParaRPr lang="nl-NL"/>
          </a:p>
        </p:txBody>
      </p:sp>
      <p:sp>
        <p:nvSpPr>
          <p:cNvPr id="89094" name="Line 6"/>
          <p:cNvSpPr>
            <a:spLocks noChangeShapeType="1"/>
          </p:cNvSpPr>
          <p:nvPr/>
        </p:nvSpPr>
        <p:spPr bwMode="auto">
          <a:xfrm>
            <a:off x="1116013" y="3716338"/>
            <a:ext cx="1511300" cy="0"/>
          </a:xfrm>
          <a:prstGeom prst="line">
            <a:avLst/>
          </a:prstGeom>
          <a:noFill/>
          <a:ln w="9525">
            <a:solidFill>
              <a:schemeClr val="tx1"/>
            </a:solidFill>
            <a:round/>
            <a:headEnd/>
            <a:tailEnd type="triangle" w="med" len="med"/>
          </a:ln>
        </p:spPr>
        <p:txBody>
          <a:bodyPr/>
          <a:lstStyle/>
          <a:p>
            <a:endParaRPr lang="nl-NL"/>
          </a:p>
        </p:txBody>
      </p:sp>
      <p:sp>
        <p:nvSpPr>
          <p:cNvPr id="89095" name="Line 7"/>
          <p:cNvSpPr>
            <a:spLocks noChangeShapeType="1"/>
          </p:cNvSpPr>
          <p:nvPr/>
        </p:nvSpPr>
        <p:spPr bwMode="auto">
          <a:xfrm>
            <a:off x="5940425" y="3716338"/>
            <a:ext cx="1511300" cy="0"/>
          </a:xfrm>
          <a:prstGeom prst="line">
            <a:avLst/>
          </a:prstGeom>
          <a:noFill/>
          <a:ln w="9525">
            <a:solidFill>
              <a:schemeClr val="tx1"/>
            </a:solidFill>
            <a:round/>
            <a:headEnd/>
            <a:tailEnd type="triangle" w="med" len="med"/>
          </a:ln>
        </p:spPr>
        <p:txBody>
          <a:bodyPr/>
          <a:lstStyle/>
          <a:p>
            <a:endParaRPr lang="nl-NL"/>
          </a:p>
        </p:txBody>
      </p:sp>
      <p:sp>
        <p:nvSpPr>
          <p:cNvPr id="89096" name="Line 8"/>
          <p:cNvSpPr>
            <a:spLocks noChangeShapeType="1"/>
          </p:cNvSpPr>
          <p:nvPr/>
        </p:nvSpPr>
        <p:spPr bwMode="auto">
          <a:xfrm>
            <a:off x="7380288" y="3789363"/>
            <a:ext cx="0" cy="1727200"/>
          </a:xfrm>
          <a:prstGeom prst="line">
            <a:avLst/>
          </a:prstGeom>
          <a:noFill/>
          <a:ln w="9525">
            <a:solidFill>
              <a:schemeClr val="tx1"/>
            </a:solidFill>
            <a:round/>
            <a:headEnd/>
            <a:tailEnd type="triangle" w="med" len="med"/>
          </a:ln>
        </p:spPr>
        <p:txBody>
          <a:bodyPr/>
          <a:lstStyle/>
          <a:p>
            <a:endParaRPr lang="nl-NL"/>
          </a:p>
        </p:txBody>
      </p:sp>
      <p:sp>
        <p:nvSpPr>
          <p:cNvPr id="89097" name="Line 9"/>
          <p:cNvSpPr>
            <a:spLocks noChangeShapeType="1"/>
          </p:cNvSpPr>
          <p:nvPr/>
        </p:nvSpPr>
        <p:spPr bwMode="auto">
          <a:xfrm flipH="1">
            <a:off x="1042988" y="5445125"/>
            <a:ext cx="6265862" cy="0"/>
          </a:xfrm>
          <a:prstGeom prst="line">
            <a:avLst/>
          </a:prstGeom>
          <a:noFill/>
          <a:ln w="9525">
            <a:solidFill>
              <a:schemeClr val="tx1"/>
            </a:solidFill>
            <a:round/>
            <a:headEnd/>
            <a:tailEnd type="triangle" w="med" len="med"/>
          </a:ln>
        </p:spPr>
        <p:txBody>
          <a:bodyPr/>
          <a:lstStyle/>
          <a:p>
            <a:endParaRPr lang="nl-NL"/>
          </a:p>
        </p:txBody>
      </p:sp>
      <p:sp>
        <p:nvSpPr>
          <p:cNvPr id="89098" name="Line 10"/>
          <p:cNvSpPr>
            <a:spLocks noChangeShapeType="1"/>
          </p:cNvSpPr>
          <p:nvPr/>
        </p:nvSpPr>
        <p:spPr bwMode="auto">
          <a:xfrm flipV="1">
            <a:off x="1116013" y="3716338"/>
            <a:ext cx="0" cy="1728787"/>
          </a:xfrm>
          <a:prstGeom prst="line">
            <a:avLst/>
          </a:prstGeom>
          <a:noFill/>
          <a:ln w="9525">
            <a:solidFill>
              <a:schemeClr val="tx1"/>
            </a:solidFill>
            <a:round/>
            <a:headEnd/>
            <a:tailEnd type="triangle" w="med" len="med"/>
          </a:ln>
        </p:spPr>
        <p:txBody>
          <a:bodyPr/>
          <a:lstStyle/>
          <a:p>
            <a:endParaRPr lang="nl-NL"/>
          </a:p>
        </p:txBody>
      </p:sp>
      <p:sp>
        <p:nvSpPr>
          <p:cNvPr id="89099" name="Text Box 11"/>
          <p:cNvSpPr txBox="1">
            <a:spLocks noChangeArrowheads="1"/>
          </p:cNvSpPr>
          <p:nvPr/>
        </p:nvSpPr>
        <p:spPr bwMode="auto">
          <a:xfrm>
            <a:off x="1095375" y="3376613"/>
            <a:ext cx="1316038" cy="366712"/>
          </a:xfrm>
          <a:prstGeom prst="rect">
            <a:avLst/>
          </a:prstGeom>
          <a:noFill/>
          <a:ln w="9525">
            <a:noFill/>
            <a:miter lim="800000"/>
            <a:headEnd/>
            <a:tailEnd/>
          </a:ln>
        </p:spPr>
        <p:txBody>
          <a:bodyPr>
            <a:spAutoFit/>
          </a:bodyPr>
          <a:lstStyle/>
          <a:p>
            <a:r>
              <a:rPr lang="nl-NL" b="1"/>
              <a:t>invoer</a:t>
            </a:r>
          </a:p>
        </p:txBody>
      </p:sp>
      <p:sp>
        <p:nvSpPr>
          <p:cNvPr id="89100" name="Text Box 12"/>
          <p:cNvSpPr txBox="1">
            <a:spLocks noChangeArrowheads="1"/>
          </p:cNvSpPr>
          <p:nvPr/>
        </p:nvSpPr>
        <p:spPr bwMode="auto">
          <a:xfrm>
            <a:off x="5940425" y="3357563"/>
            <a:ext cx="1316038" cy="366712"/>
          </a:xfrm>
          <a:prstGeom prst="rect">
            <a:avLst/>
          </a:prstGeom>
          <a:noFill/>
          <a:ln w="9525">
            <a:noFill/>
            <a:miter lim="800000"/>
            <a:headEnd/>
            <a:tailEnd/>
          </a:ln>
        </p:spPr>
        <p:txBody>
          <a:bodyPr>
            <a:spAutoFit/>
          </a:bodyPr>
          <a:lstStyle/>
          <a:p>
            <a:r>
              <a:rPr lang="nl-NL" b="1"/>
              <a:t>uitvoer</a:t>
            </a:r>
          </a:p>
        </p:txBody>
      </p:sp>
      <p:sp>
        <p:nvSpPr>
          <p:cNvPr id="89101" name="Text Box 13"/>
          <p:cNvSpPr txBox="1">
            <a:spLocks noChangeArrowheads="1"/>
          </p:cNvSpPr>
          <p:nvPr/>
        </p:nvSpPr>
        <p:spPr bwMode="auto">
          <a:xfrm>
            <a:off x="3492500" y="5176838"/>
            <a:ext cx="2374900" cy="366712"/>
          </a:xfrm>
          <a:prstGeom prst="rect">
            <a:avLst/>
          </a:prstGeom>
          <a:noFill/>
          <a:ln w="9525">
            <a:noFill/>
            <a:miter lim="800000"/>
            <a:headEnd/>
            <a:tailEnd/>
          </a:ln>
        </p:spPr>
        <p:txBody>
          <a:bodyPr>
            <a:spAutoFit/>
          </a:bodyPr>
          <a:lstStyle/>
          <a:p>
            <a:r>
              <a:rPr lang="nl-NL" b="1"/>
              <a:t>terugkoppeling</a:t>
            </a:r>
          </a:p>
        </p:txBody>
      </p:sp>
      <p:sp>
        <p:nvSpPr>
          <p:cNvPr id="89102" name="Text Box 14"/>
          <p:cNvSpPr txBox="1">
            <a:spLocks noChangeArrowheads="1"/>
          </p:cNvSpPr>
          <p:nvPr/>
        </p:nvSpPr>
        <p:spPr bwMode="auto">
          <a:xfrm>
            <a:off x="3506788" y="3357563"/>
            <a:ext cx="1570037" cy="366712"/>
          </a:xfrm>
          <a:prstGeom prst="rect">
            <a:avLst/>
          </a:prstGeom>
          <a:noFill/>
          <a:ln w="9525">
            <a:noFill/>
            <a:miter lim="800000"/>
            <a:headEnd/>
            <a:tailEnd/>
          </a:ln>
        </p:spPr>
        <p:txBody>
          <a:bodyPr>
            <a:spAutoFit/>
          </a:bodyPr>
          <a:lstStyle/>
          <a:p>
            <a:pPr>
              <a:spcBef>
                <a:spcPct val="50000"/>
              </a:spcBef>
            </a:pPr>
            <a:r>
              <a:rPr lang="nl-NL" b="1"/>
              <a:t>omzetting</a:t>
            </a:r>
          </a:p>
        </p:txBody>
      </p:sp>
      <p:sp>
        <p:nvSpPr>
          <p:cNvPr id="89103" name="Text Box 15"/>
          <p:cNvSpPr txBox="1">
            <a:spLocks noChangeArrowheads="1"/>
          </p:cNvSpPr>
          <p:nvPr/>
        </p:nvSpPr>
        <p:spPr bwMode="auto">
          <a:xfrm>
            <a:off x="3471863" y="3305175"/>
            <a:ext cx="1604962" cy="366713"/>
          </a:xfrm>
          <a:prstGeom prst="rect">
            <a:avLst/>
          </a:prstGeom>
          <a:noFill/>
          <a:ln w="9525">
            <a:noFill/>
            <a:miter lim="800000"/>
            <a:headEnd/>
            <a:tailEnd/>
          </a:ln>
        </p:spPr>
        <p:txBody>
          <a:bodyPr>
            <a:spAutoFit/>
          </a:bodyPr>
          <a:lstStyle/>
          <a:p>
            <a:endParaRPr lang="nl-NL" b="1"/>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42</a:t>
            </a:fld>
            <a:endParaRPr lang="nl-NL"/>
          </a:p>
        </p:txBody>
      </p:sp>
      <p:sp>
        <p:nvSpPr>
          <p:cNvPr id="17"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SYSTEEM</a:t>
            </a:r>
            <a:endParaRPr lang="nl-NL"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type="body" idx="4294967295"/>
          </p:nvPr>
        </p:nvSpPr>
        <p:spPr/>
        <p:txBody>
          <a:bodyPr/>
          <a:lstStyle/>
          <a:p>
            <a:pPr>
              <a:buFont typeface="Arial" charset="0"/>
              <a:buNone/>
            </a:pPr>
            <a:r>
              <a:rPr lang="en-US" sz="2400" i="1" dirty="0">
                <a:solidFill>
                  <a:schemeClr val="hlink"/>
                </a:solidFill>
              </a:rPr>
              <a:t>	Het </a:t>
            </a:r>
            <a:r>
              <a:rPr lang="en-US" sz="2400" i="1" dirty="0" err="1">
                <a:solidFill>
                  <a:schemeClr val="hlink"/>
                </a:solidFill>
              </a:rPr>
              <a:t>geheel</a:t>
            </a:r>
            <a:r>
              <a:rPr lang="en-US" sz="2400" i="1" dirty="0">
                <a:solidFill>
                  <a:schemeClr val="hlink"/>
                </a:solidFill>
              </a:rPr>
              <a:t> van </a:t>
            </a:r>
            <a:r>
              <a:rPr lang="en-US" sz="2400" i="1" dirty="0" err="1">
                <a:solidFill>
                  <a:schemeClr val="hlink"/>
                </a:solidFill>
              </a:rPr>
              <a:t>betrekkingen</a:t>
            </a:r>
            <a:r>
              <a:rPr lang="en-US" sz="2400" i="1" dirty="0">
                <a:solidFill>
                  <a:schemeClr val="hlink"/>
                </a:solidFill>
              </a:rPr>
              <a:t> </a:t>
            </a:r>
            <a:r>
              <a:rPr lang="en-US" sz="2400" i="1" dirty="0" err="1">
                <a:solidFill>
                  <a:schemeClr val="hlink"/>
                </a:solidFill>
              </a:rPr>
              <a:t>waardoor</a:t>
            </a:r>
            <a:r>
              <a:rPr lang="en-US" sz="2400" i="1" dirty="0">
                <a:solidFill>
                  <a:schemeClr val="hlink"/>
                </a:solidFill>
              </a:rPr>
              <a:t> </a:t>
            </a:r>
            <a:r>
              <a:rPr lang="en-US" sz="2400" i="1" dirty="0" err="1">
                <a:solidFill>
                  <a:schemeClr val="hlink"/>
                </a:solidFill>
              </a:rPr>
              <a:t>opvattingen</a:t>
            </a:r>
            <a:r>
              <a:rPr lang="en-US" sz="2400" i="1" dirty="0">
                <a:solidFill>
                  <a:schemeClr val="hlink"/>
                </a:solidFill>
              </a:rPr>
              <a:t>, </a:t>
            </a:r>
            <a:r>
              <a:rPr lang="en-US" sz="2400" i="1" dirty="0" err="1">
                <a:solidFill>
                  <a:schemeClr val="hlink"/>
                </a:solidFill>
              </a:rPr>
              <a:t>verlangens</a:t>
            </a:r>
            <a:r>
              <a:rPr lang="en-US" sz="2400" i="1" dirty="0">
                <a:solidFill>
                  <a:schemeClr val="hlink"/>
                </a:solidFill>
              </a:rPr>
              <a:t> </a:t>
            </a:r>
            <a:r>
              <a:rPr lang="en-US" sz="2400" i="1" dirty="0" err="1">
                <a:solidFill>
                  <a:schemeClr val="hlink"/>
                </a:solidFill>
              </a:rPr>
              <a:t>en</a:t>
            </a:r>
            <a:r>
              <a:rPr lang="en-US" sz="2400" i="1" dirty="0">
                <a:solidFill>
                  <a:schemeClr val="hlink"/>
                </a:solidFill>
              </a:rPr>
              <a:t> </a:t>
            </a:r>
            <a:r>
              <a:rPr lang="en-US" sz="2400" i="1" dirty="0" err="1">
                <a:solidFill>
                  <a:schemeClr val="hlink"/>
                </a:solidFill>
              </a:rPr>
              <a:t>eisen</a:t>
            </a:r>
            <a:r>
              <a:rPr lang="en-US" sz="2400" i="1" dirty="0">
                <a:solidFill>
                  <a:schemeClr val="hlink"/>
                </a:solidFill>
              </a:rPr>
              <a:t> van </a:t>
            </a:r>
            <a:r>
              <a:rPr lang="en-US" sz="2400" i="1" dirty="0" err="1">
                <a:solidFill>
                  <a:schemeClr val="hlink"/>
                </a:solidFill>
              </a:rPr>
              <a:t>individuen</a:t>
            </a:r>
            <a:r>
              <a:rPr lang="en-US" sz="2400" i="1" dirty="0">
                <a:solidFill>
                  <a:schemeClr val="hlink"/>
                </a:solidFill>
              </a:rPr>
              <a:t>, </a:t>
            </a:r>
            <a:r>
              <a:rPr lang="en-US" sz="2400" i="1" dirty="0" err="1">
                <a:solidFill>
                  <a:schemeClr val="hlink"/>
                </a:solidFill>
              </a:rPr>
              <a:t>groepen</a:t>
            </a:r>
            <a:r>
              <a:rPr lang="en-US" sz="2400" i="1" dirty="0">
                <a:solidFill>
                  <a:schemeClr val="hlink"/>
                </a:solidFill>
              </a:rPr>
              <a:t> </a:t>
            </a:r>
            <a:r>
              <a:rPr lang="en-US" sz="2400" i="1" dirty="0" err="1">
                <a:solidFill>
                  <a:schemeClr val="hlink"/>
                </a:solidFill>
              </a:rPr>
              <a:t>en</a:t>
            </a:r>
            <a:r>
              <a:rPr lang="en-US" sz="2400" i="1" dirty="0">
                <a:solidFill>
                  <a:schemeClr val="hlink"/>
                </a:solidFill>
              </a:rPr>
              <a:t> </a:t>
            </a:r>
            <a:r>
              <a:rPr lang="en-US" sz="2400" i="1" dirty="0" err="1">
                <a:solidFill>
                  <a:schemeClr val="hlink"/>
                </a:solidFill>
              </a:rPr>
              <a:t>instellingen</a:t>
            </a:r>
            <a:r>
              <a:rPr lang="en-US" sz="2400" i="1" dirty="0">
                <a:solidFill>
                  <a:schemeClr val="hlink"/>
                </a:solidFill>
              </a:rPr>
              <a:t> in </a:t>
            </a:r>
            <a:r>
              <a:rPr lang="en-US" sz="2400" i="1" dirty="0" err="1">
                <a:solidFill>
                  <a:schemeClr val="hlink"/>
                </a:solidFill>
              </a:rPr>
              <a:t>bindende</a:t>
            </a:r>
            <a:r>
              <a:rPr lang="en-US" sz="2400" i="1" dirty="0">
                <a:solidFill>
                  <a:schemeClr val="hlink"/>
                </a:solidFill>
              </a:rPr>
              <a:t> </a:t>
            </a:r>
            <a:r>
              <a:rPr lang="en-US" sz="2400" i="1" dirty="0" err="1">
                <a:solidFill>
                  <a:schemeClr val="hlink"/>
                </a:solidFill>
              </a:rPr>
              <a:t>beslissingen</a:t>
            </a:r>
            <a:r>
              <a:rPr lang="en-US" sz="2400" i="1" dirty="0">
                <a:solidFill>
                  <a:schemeClr val="hlink"/>
                </a:solidFill>
              </a:rPr>
              <a:t> </a:t>
            </a:r>
            <a:r>
              <a:rPr lang="en-US" sz="2400" i="1" dirty="0" err="1">
                <a:solidFill>
                  <a:schemeClr val="hlink"/>
                </a:solidFill>
              </a:rPr>
              <a:t>worden</a:t>
            </a:r>
            <a:r>
              <a:rPr lang="en-US" sz="2400" i="1" dirty="0">
                <a:solidFill>
                  <a:schemeClr val="hlink"/>
                </a:solidFill>
              </a:rPr>
              <a:t> </a:t>
            </a:r>
            <a:r>
              <a:rPr lang="en-US" sz="2400" i="1" dirty="0" err="1">
                <a:solidFill>
                  <a:schemeClr val="hlink"/>
                </a:solidFill>
              </a:rPr>
              <a:t>omgezet</a:t>
            </a:r>
            <a:endParaRPr lang="en-US" sz="2400" i="1" dirty="0">
              <a:solidFill>
                <a:schemeClr val="hlink"/>
              </a:solidFill>
            </a:endParaRPr>
          </a:p>
          <a:p>
            <a:pPr>
              <a:buFont typeface="Arial" charset="0"/>
              <a:buNone/>
            </a:pPr>
            <a:endParaRPr lang="nl-NL" dirty="0"/>
          </a:p>
        </p:txBody>
      </p:sp>
      <p:sp>
        <p:nvSpPr>
          <p:cNvPr id="89092" name="Rectangle 4"/>
          <p:cNvSpPr>
            <a:spLocks noChangeArrowheads="1"/>
          </p:cNvSpPr>
          <p:nvPr/>
        </p:nvSpPr>
        <p:spPr bwMode="auto">
          <a:xfrm>
            <a:off x="2700338" y="2924175"/>
            <a:ext cx="3167062" cy="1512888"/>
          </a:xfrm>
          <a:prstGeom prst="rect">
            <a:avLst/>
          </a:prstGeom>
          <a:solidFill>
            <a:schemeClr val="accent1"/>
          </a:solidFill>
          <a:ln w="9525">
            <a:solidFill>
              <a:schemeClr val="tx1"/>
            </a:solidFill>
            <a:miter lim="800000"/>
            <a:headEnd/>
            <a:tailEnd/>
          </a:ln>
        </p:spPr>
        <p:txBody>
          <a:bodyPr wrap="none" anchor="ctr"/>
          <a:lstStyle/>
          <a:p>
            <a:pPr algn="ctr"/>
            <a:endParaRPr lang="nl-NL"/>
          </a:p>
        </p:txBody>
      </p:sp>
      <p:sp>
        <p:nvSpPr>
          <p:cNvPr id="89093" name="Line 5"/>
          <p:cNvSpPr>
            <a:spLocks noChangeShapeType="1"/>
          </p:cNvSpPr>
          <p:nvPr/>
        </p:nvSpPr>
        <p:spPr bwMode="auto">
          <a:xfrm>
            <a:off x="1187450" y="3716338"/>
            <a:ext cx="0" cy="0"/>
          </a:xfrm>
          <a:prstGeom prst="line">
            <a:avLst/>
          </a:prstGeom>
          <a:noFill/>
          <a:ln w="9525">
            <a:solidFill>
              <a:schemeClr val="tx1"/>
            </a:solidFill>
            <a:round/>
            <a:headEnd/>
            <a:tailEnd type="triangle" w="med" len="med"/>
          </a:ln>
        </p:spPr>
        <p:txBody>
          <a:bodyPr/>
          <a:lstStyle/>
          <a:p>
            <a:endParaRPr lang="nl-NL"/>
          </a:p>
        </p:txBody>
      </p:sp>
      <p:sp>
        <p:nvSpPr>
          <p:cNvPr id="89094" name="Line 6"/>
          <p:cNvSpPr>
            <a:spLocks noChangeShapeType="1"/>
          </p:cNvSpPr>
          <p:nvPr/>
        </p:nvSpPr>
        <p:spPr bwMode="auto">
          <a:xfrm>
            <a:off x="1116013" y="3716338"/>
            <a:ext cx="1511300" cy="0"/>
          </a:xfrm>
          <a:prstGeom prst="line">
            <a:avLst/>
          </a:prstGeom>
          <a:noFill/>
          <a:ln w="9525">
            <a:solidFill>
              <a:schemeClr val="tx1"/>
            </a:solidFill>
            <a:round/>
            <a:headEnd/>
            <a:tailEnd type="triangle" w="med" len="med"/>
          </a:ln>
        </p:spPr>
        <p:txBody>
          <a:bodyPr/>
          <a:lstStyle/>
          <a:p>
            <a:endParaRPr lang="nl-NL"/>
          </a:p>
        </p:txBody>
      </p:sp>
      <p:sp>
        <p:nvSpPr>
          <p:cNvPr id="89095" name="Line 7"/>
          <p:cNvSpPr>
            <a:spLocks noChangeShapeType="1"/>
          </p:cNvSpPr>
          <p:nvPr/>
        </p:nvSpPr>
        <p:spPr bwMode="auto">
          <a:xfrm>
            <a:off x="5940425" y="3716338"/>
            <a:ext cx="1511300" cy="0"/>
          </a:xfrm>
          <a:prstGeom prst="line">
            <a:avLst/>
          </a:prstGeom>
          <a:noFill/>
          <a:ln w="9525">
            <a:solidFill>
              <a:schemeClr val="tx1"/>
            </a:solidFill>
            <a:round/>
            <a:headEnd/>
            <a:tailEnd type="triangle" w="med" len="med"/>
          </a:ln>
        </p:spPr>
        <p:txBody>
          <a:bodyPr/>
          <a:lstStyle/>
          <a:p>
            <a:endParaRPr lang="nl-NL"/>
          </a:p>
        </p:txBody>
      </p:sp>
      <p:sp>
        <p:nvSpPr>
          <p:cNvPr id="89096" name="Line 8"/>
          <p:cNvSpPr>
            <a:spLocks noChangeShapeType="1"/>
          </p:cNvSpPr>
          <p:nvPr/>
        </p:nvSpPr>
        <p:spPr bwMode="auto">
          <a:xfrm>
            <a:off x="7380288" y="3789363"/>
            <a:ext cx="0" cy="1727200"/>
          </a:xfrm>
          <a:prstGeom prst="line">
            <a:avLst/>
          </a:prstGeom>
          <a:noFill/>
          <a:ln w="9525">
            <a:solidFill>
              <a:schemeClr val="tx1"/>
            </a:solidFill>
            <a:round/>
            <a:headEnd/>
            <a:tailEnd type="triangle" w="med" len="med"/>
          </a:ln>
        </p:spPr>
        <p:txBody>
          <a:bodyPr/>
          <a:lstStyle/>
          <a:p>
            <a:endParaRPr lang="nl-NL"/>
          </a:p>
        </p:txBody>
      </p:sp>
      <p:sp>
        <p:nvSpPr>
          <p:cNvPr id="89097" name="Line 9"/>
          <p:cNvSpPr>
            <a:spLocks noChangeShapeType="1"/>
          </p:cNvSpPr>
          <p:nvPr/>
        </p:nvSpPr>
        <p:spPr bwMode="auto">
          <a:xfrm flipH="1">
            <a:off x="1042988" y="5445125"/>
            <a:ext cx="6265862" cy="0"/>
          </a:xfrm>
          <a:prstGeom prst="line">
            <a:avLst/>
          </a:prstGeom>
          <a:noFill/>
          <a:ln w="9525">
            <a:solidFill>
              <a:schemeClr val="tx1"/>
            </a:solidFill>
            <a:round/>
            <a:headEnd/>
            <a:tailEnd type="triangle" w="med" len="med"/>
          </a:ln>
        </p:spPr>
        <p:txBody>
          <a:bodyPr/>
          <a:lstStyle/>
          <a:p>
            <a:endParaRPr lang="nl-NL"/>
          </a:p>
        </p:txBody>
      </p:sp>
      <p:sp>
        <p:nvSpPr>
          <p:cNvPr id="89098" name="Line 10"/>
          <p:cNvSpPr>
            <a:spLocks noChangeShapeType="1"/>
          </p:cNvSpPr>
          <p:nvPr/>
        </p:nvSpPr>
        <p:spPr bwMode="auto">
          <a:xfrm flipV="1">
            <a:off x="1116013" y="3716338"/>
            <a:ext cx="0" cy="1728787"/>
          </a:xfrm>
          <a:prstGeom prst="line">
            <a:avLst/>
          </a:prstGeom>
          <a:noFill/>
          <a:ln w="9525">
            <a:solidFill>
              <a:schemeClr val="tx1"/>
            </a:solidFill>
            <a:round/>
            <a:headEnd/>
            <a:tailEnd type="triangle" w="med" len="med"/>
          </a:ln>
        </p:spPr>
        <p:txBody>
          <a:bodyPr/>
          <a:lstStyle/>
          <a:p>
            <a:endParaRPr lang="nl-NL"/>
          </a:p>
        </p:txBody>
      </p:sp>
      <p:sp>
        <p:nvSpPr>
          <p:cNvPr id="89099" name="Text Box 11"/>
          <p:cNvSpPr txBox="1">
            <a:spLocks noChangeArrowheads="1"/>
          </p:cNvSpPr>
          <p:nvPr/>
        </p:nvSpPr>
        <p:spPr bwMode="auto">
          <a:xfrm>
            <a:off x="1095375" y="3376613"/>
            <a:ext cx="1316038" cy="366712"/>
          </a:xfrm>
          <a:prstGeom prst="rect">
            <a:avLst/>
          </a:prstGeom>
          <a:noFill/>
          <a:ln w="9525">
            <a:noFill/>
            <a:miter lim="800000"/>
            <a:headEnd/>
            <a:tailEnd/>
          </a:ln>
        </p:spPr>
        <p:txBody>
          <a:bodyPr>
            <a:spAutoFit/>
          </a:bodyPr>
          <a:lstStyle/>
          <a:p>
            <a:r>
              <a:rPr lang="nl-NL" b="1"/>
              <a:t>invoer</a:t>
            </a:r>
          </a:p>
        </p:txBody>
      </p:sp>
      <p:sp>
        <p:nvSpPr>
          <p:cNvPr id="89100" name="Text Box 12"/>
          <p:cNvSpPr txBox="1">
            <a:spLocks noChangeArrowheads="1"/>
          </p:cNvSpPr>
          <p:nvPr/>
        </p:nvSpPr>
        <p:spPr bwMode="auto">
          <a:xfrm>
            <a:off x="5940425" y="3357563"/>
            <a:ext cx="1316038" cy="366712"/>
          </a:xfrm>
          <a:prstGeom prst="rect">
            <a:avLst/>
          </a:prstGeom>
          <a:noFill/>
          <a:ln w="9525">
            <a:noFill/>
            <a:miter lim="800000"/>
            <a:headEnd/>
            <a:tailEnd/>
          </a:ln>
        </p:spPr>
        <p:txBody>
          <a:bodyPr>
            <a:spAutoFit/>
          </a:bodyPr>
          <a:lstStyle/>
          <a:p>
            <a:r>
              <a:rPr lang="nl-NL" b="1"/>
              <a:t>uitvoer</a:t>
            </a:r>
          </a:p>
        </p:txBody>
      </p:sp>
      <p:sp>
        <p:nvSpPr>
          <p:cNvPr id="89101" name="Text Box 13"/>
          <p:cNvSpPr txBox="1">
            <a:spLocks noChangeArrowheads="1"/>
          </p:cNvSpPr>
          <p:nvPr/>
        </p:nvSpPr>
        <p:spPr bwMode="auto">
          <a:xfrm>
            <a:off x="3492500" y="5176838"/>
            <a:ext cx="2374900" cy="366712"/>
          </a:xfrm>
          <a:prstGeom prst="rect">
            <a:avLst/>
          </a:prstGeom>
          <a:noFill/>
          <a:ln w="9525">
            <a:noFill/>
            <a:miter lim="800000"/>
            <a:headEnd/>
            <a:tailEnd/>
          </a:ln>
        </p:spPr>
        <p:txBody>
          <a:bodyPr>
            <a:spAutoFit/>
          </a:bodyPr>
          <a:lstStyle/>
          <a:p>
            <a:r>
              <a:rPr lang="nl-NL" b="1"/>
              <a:t>terugkoppeling</a:t>
            </a:r>
          </a:p>
        </p:txBody>
      </p:sp>
      <p:sp>
        <p:nvSpPr>
          <p:cNvPr id="89102" name="Text Box 14"/>
          <p:cNvSpPr txBox="1">
            <a:spLocks noChangeArrowheads="1"/>
          </p:cNvSpPr>
          <p:nvPr/>
        </p:nvSpPr>
        <p:spPr bwMode="auto">
          <a:xfrm>
            <a:off x="3506788" y="3357563"/>
            <a:ext cx="1570037" cy="366712"/>
          </a:xfrm>
          <a:prstGeom prst="rect">
            <a:avLst/>
          </a:prstGeom>
          <a:noFill/>
          <a:ln w="9525">
            <a:noFill/>
            <a:miter lim="800000"/>
            <a:headEnd/>
            <a:tailEnd/>
          </a:ln>
        </p:spPr>
        <p:txBody>
          <a:bodyPr>
            <a:spAutoFit/>
          </a:bodyPr>
          <a:lstStyle/>
          <a:p>
            <a:pPr>
              <a:spcBef>
                <a:spcPct val="50000"/>
              </a:spcBef>
            </a:pPr>
            <a:r>
              <a:rPr lang="nl-NL" b="1"/>
              <a:t>omzetting</a:t>
            </a:r>
          </a:p>
        </p:txBody>
      </p:sp>
      <p:sp>
        <p:nvSpPr>
          <p:cNvPr id="89103" name="Text Box 15"/>
          <p:cNvSpPr txBox="1">
            <a:spLocks noChangeArrowheads="1"/>
          </p:cNvSpPr>
          <p:nvPr/>
        </p:nvSpPr>
        <p:spPr bwMode="auto">
          <a:xfrm>
            <a:off x="3471863" y="3305175"/>
            <a:ext cx="1604962" cy="366713"/>
          </a:xfrm>
          <a:prstGeom prst="rect">
            <a:avLst/>
          </a:prstGeom>
          <a:noFill/>
          <a:ln w="9525">
            <a:noFill/>
            <a:miter lim="800000"/>
            <a:headEnd/>
            <a:tailEnd/>
          </a:ln>
        </p:spPr>
        <p:txBody>
          <a:bodyPr>
            <a:spAutoFit/>
          </a:bodyPr>
          <a:lstStyle/>
          <a:p>
            <a:endParaRPr lang="nl-NL" b="1"/>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43</a:t>
            </a:fld>
            <a:endParaRPr lang="nl-NL"/>
          </a:p>
        </p:txBody>
      </p:sp>
      <p:sp>
        <p:nvSpPr>
          <p:cNvPr id="17"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POLITIEK</a:t>
            </a:r>
            <a:r>
              <a:rPr lang="nl-NL" dirty="0">
                <a:solidFill>
                  <a:schemeClr val="bg1"/>
                </a:solidFill>
              </a:rPr>
              <a:t> </a:t>
            </a:r>
            <a:r>
              <a:rPr lang="nl-NL" sz="4400" dirty="0">
                <a:solidFill>
                  <a:schemeClr val="bg1"/>
                </a:solidFill>
              </a:rPr>
              <a:t>SYSTEEM</a:t>
            </a:r>
            <a:endParaRPr lang="nl-NL" sz="4400" dirty="0"/>
          </a:p>
        </p:txBody>
      </p:sp>
    </p:spTree>
    <p:extLst>
      <p:ext uri="{BB962C8B-B14F-4D97-AF65-F5344CB8AC3E}">
        <p14:creationId xmlns:p14="http://schemas.microsoft.com/office/powerpoint/2010/main" val="1941769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0EDE63D-099E-46C2-B3E0-F2B53FAF55D5}" type="slidenum">
              <a:rPr lang="nl-NL" sz="1200">
                <a:solidFill>
                  <a:schemeClr val="tx1">
                    <a:tint val="75000"/>
                  </a:schemeClr>
                </a:solidFill>
                <a:latin typeface="+mn-lt"/>
              </a:rPr>
              <a:pPr algn="r" fontAlgn="auto">
                <a:spcBef>
                  <a:spcPts val="0"/>
                </a:spcBef>
                <a:spcAft>
                  <a:spcPts val="0"/>
                </a:spcAft>
                <a:defRPr/>
              </a:pPr>
              <a:t>44</a:t>
            </a:fld>
            <a:endParaRPr lang="nl-NL" sz="1200">
              <a:solidFill>
                <a:schemeClr val="tx1">
                  <a:tint val="75000"/>
                </a:schemeClr>
              </a:solidFill>
              <a:latin typeface="+mn-lt"/>
            </a:endParaRPr>
          </a:p>
        </p:txBody>
      </p:sp>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E18F1C4-051B-472D-853D-B60CD0717777}" type="slidenum">
              <a:rPr lang="nl-NL" sz="1200">
                <a:solidFill>
                  <a:schemeClr val="tx1">
                    <a:tint val="75000"/>
                  </a:schemeClr>
                </a:solidFill>
                <a:latin typeface="+mn-lt"/>
              </a:rPr>
              <a:pPr algn="r" fontAlgn="auto">
                <a:spcBef>
                  <a:spcPts val="0"/>
                </a:spcBef>
                <a:spcAft>
                  <a:spcPts val="0"/>
                </a:spcAft>
                <a:defRPr/>
              </a:pPr>
              <a:t>44</a:t>
            </a:fld>
            <a:endParaRPr lang="nl-NL" sz="1200">
              <a:solidFill>
                <a:schemeClr val="tx1">
                  <a:tint val="75000"/>
                </a:schemeClr>
              </a:solidFill>
              <a:latin typeface="+mn-lt"/>
            </a:endParaRPr>
          </a:p>
        </p:txBody>
      </p:sp>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0AA885D-7DA7-458C-83CA-BEC5BD24B3B0}" type="slidenum">
              <a:rPr lang="nl-NL" sz="1200">
                <a:solidFill>
                  <a:schemeClr val="tx1">
                    <a:tint val="75000"/>
                  </a:schemeClr>
                </a:solidFill>
                <a:latin typeface="+mn-lt"/>
              </a:rPr>
              <a:pPr algn="r" fontAlgn="auto">
                <a:spcBef>
                  <a:spcPts val="0"/>
                </a:spcBef>
                <a:spcAft>
                  <a:spcPts val="0"/>
                </a:spcAft>
                <a:defRPr/>
              </a:pPr>
              <a:t>44</a:t>
            </a:fld>
            <a:endParaRPr lang="nl-NL" sz="1200">
              <a:solidFill>
                <a:schemeClr val="tx1">
                  <a:tint val="75000"/>
                </a:schemeClr>
              </a:solidFill>
              <a:latin typeface="+mn-lt"/>
            </a:endParaRPr>
          </a:p>
        </p:txBody>
      </p:sp>
      <p:sp>
        <p:nvSpPr>
          <p:cNvPr id="91142" name="Rectangle 3"/>
          <p:cNvSpPr>
            <a:spLocks noGrp="1"/>
          </p:cNvSpPr>
          <p:nvPr>
            <p:ph type="body" idx="4294967295"/>
          </p:nvPr>
        </p:nvSpPr>
        <p:spPr/>
        <p:txBody>
          <a:bodyPr/>
          <a:lstStyle/>
          <a:p>
            <a:r>
              <a:rPr lang="nl-NL" sz="2800" dirty="0">
                <a:solidFill>
                  <a:srgbClr val="FF0000"/>
                </a:solidFill>
              </a:rPr>
              <a:t>Invoerfase</a:t>
            </a:r>
          </a:p>
          <a:p>
            <a:pPr lvl="2"/>
            <a:r>
              <a:rPr lang="nl-NL" sz="2000" dirty="0"/>
              <a:t>De maatschappij draagt problemen aan</a:t>
            </a:r>
          </a:p>
          <a:p>
            <a:pPr lvl="2"/>
            <a:r>
              <a:rPr lang="nl-NL" sz="2000" dirty="0"/>
              <a:t>Politici moeten een standpunt bepalen </a:t>
            </a:r>
          </a:p>
          <a:p>
            <a:r>
              <a:rPr lang="nl-NL" sz="2800" dirty="0">
                <a:solidFill>
                  <a:srgbClr val="FF0000"/>
                </a:solidFill>
              </a:rPr>
              <a:t>Omzettingsfase</a:t>
            </a:r>
          </a:p>
          <a:p>
            <a:pPr lvl="2"/>
            <a:r>
              <a:rPr lang="nl-NL" sz="2000" dirty="0"/>
              <a:t>Politici informeren zich en zoeken oplossingen</a:t>
            </a:r>
          </a:p>
          <a:p>
            <a:pPr lvl="2"/>
            <a:r>
              <a:rPr lang="nl-NL" sz="2000" dirty="0"/>
              <a:t>Dit leidt tot een besluit</a:t>
            </a:r>
          </a:p>
          <a:p>
            <a:r>
              <a:rPr lang="nl-NL" sz="2800" dirty="0">
                <a:solidFill>
                  <a:srgbClr val="FF0000"/>
                </a:solidFill>
              </a:rPr>
              <a:t>Uitvoerfase</a:t>
            </a:r>
          </a:p>
          <a:p>
            <a:pPr lvl="2"/>
            <a:r>
              <a:rPr lang="nl-NL" sz="2000" dirty="0"/>
              <a:t>Ambtenaren zorgen dat het besluit wordt uitgevoerd</a:t>
            </a:r>
          </a:p>
          <a:p>
            <a:r>
              <a:rPr lang="nl-NL" sz="2800" dirty="0">
                <a:solidFill>
                  <a:srgbClr val="FF0000"/>
                </a:solidFill>
              </a:rPr>
              <a:t>Terugkoppelingsfase</a:t>
            </a:r>
          </a:p>
          <a:p>
            <a:pPr lvl="2"/>
            <a:r>
              <a:rPr lang="nl-NL" sz="2000" dirty="0"/>
              <a:t>Het besluit heeft effect op de maatschappij </a:t>
            </a:r>
          </a:p>
          <a:p>
            <a:endParaRPr lang="nl-NL"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44</a:t>
            </a:fld>
            <a:endParaRPr lang="nl-NL"/>
          </a:p>
        </p:txBody>
      </p:sp>
      <p:sp>
        <p:nvSpPr>
          <p:cNvPr id="8"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FASEN IN HET POLITIEK</a:t>
            </a:r>
            <a:r>
              <a:rPr lang="nl-NL" dirty="0">
                <a:solidFill>
                  <a:schemeClr val="bg1"/>
                </a:solidFill>
              </a:rPr>
              <a:t> </a:t>
            </a:r>
            <a:r>
              <a:rPr lang="nl-NL" sz="4400" dirty="0">
                <a:solidFill>
                  <a:schemeClr val="bg1"/>
                </a:solidFill>
              </a:rPr>
              <a:t>SYSTEEM</a:t>
            </a:r>
            <a:endParaRPr lang="nl-NL"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1404F05-FCB6-41A8-896F-21DE68FDFBC6}" type="slidenum">
              <a:rPr lang="nl-NL" sz="1200">
                <a:solidFill>
                  <a:schemeClr val="tx1">
                    <a:tint val="75000"/>
                  </a:schemeClr>
                </a:solidFill>
                <a:latin typeface="+mn-lt"/>
              </a:rPr>
              <a:pPr algn="r" fontAlgn="auto">
                <a:spcBef>
                  <a:spcPts val="0"/>
                </a:spcBef>
                <a:spcAft>
                  <a:spcPts val="0"/>
                </a:spcAft>
                <a:defRPr/>
              </a:pPr>
              <a:t>45</a:t>
            </a:fld>
            <a:endParaRPr lang="nl-NL" sz="1200">
              <a:solidFill>
                <a:schemeClr val="tx1">
                  <a:tint val="75000"/>
                </a:schemeClr>
              </a:solidFill>
              <a:latin typeface="+mn-lt"/>
            </a:endParaRPr>
          </a:p>
        </p:txBody>
      </p:sp>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6A8B848-8126-4832-9D9D-936B1FC7BA60}" type="slidenum">
              <a:rPr lang="nl-NL" sz="1200">
                <a:solidFill>
                  <a:schemeClr val="tx1">
                    <a:tint val="75000"/>
                  </a:schemeClr>
                </a:solidFill>
                <a:latin typeface="+mn-lt"/>
              </a:rPr>
              <a:pPr algn="r" fontAlgn="auto">
                <a:spcBef>
                  <a:spcPts val="0"/>
                </a:spcBef>
                <a:spcAft>
                  <a:spcPts val="0"/>
                </a:spcAft>
                <a:defRPr/>
              </a:pPr>
              <a:t>45</a:t>
            </a:fld>
            <a:endParaRPr lang="nl-NL" sz="1200">
              <a:solidFill>
                <a:schemeClr val="tx1">
                  <a:tint val="75000"/>
                </a:schemeClr>
              </a:solidFill>
              <a:latin typeface="+mn-lt"/>
            </a:endParaRPr>
          </a:p>
        </p:txBody>
      </p:sp>
      <p:sp>
        <p:nvSpPr>
          <p:cNvPr id="102405" name="Rectangle 9"/>
          <p:cNvSpPr>
            <a:spLocks noGrp="1"/>
          </p:cNvSpPr>
          <p:nvPr>
            <p:ph type="body" sz="half" idx="4294967295"/>
          </p:nvPr>
        </p:nvSpPr>
        <p:spPr>
          <a:xfrm>
            <a:off x="457200" y="1125538"/>
            <a:ext cx="1522512" cy="4607718"/>
          </a:xfrm>
        </p:spPr>
        <p:txBody>
          <a:bodyPr/>
          <a:lstStyle/>
          <a:p>
            <a:endParaRPr lang="nl-NL" sz="2400" dirty="0"/>
          </a:p>
          <a:p>
            <a:endParaRPr lang="nl-NL" sz="2400" dirty="0"/>
          </a:p>
          <a:p>
            <a:r>
              <a:rPr lang="nl-NL" sz="2400" dirty="0"/>
              <a:t>Fase</a:t>
            </a:r>
          </a:p>
          <a:p>
            <a:endParaRPr lang="nl-NL" sz="2400" dirty="0"/>
          </a:p>
          <a:p>
            <a:endParaRPr lang="nl-NL" sz="2800" dirty="0"/>
          </a:p>
          <a:p>
            <a:r>
              <a:rPr lang="nl-NL" sz="2400" dirty="0"/>
              <a:t>Actoren</a:t>
            </a:r>
          </a:p>
          <a:p>
            <a:endParaRPr lang="nl-NL" sz="2400" dirty="0"/>
          </a:p>
          <a:p>
            <a:endParaRPr lang="nl-NL" sz="2400" dirty="0"/>
          </a:p>
          <a:p>
            <a:r>
              <a:rPr lang="nl-NL" sz="2400" dirty="0"/>
              <a:t>Inhoud </a:t>
            </a:r>
          </a:p>
          <a:p>
            <a:endParaRPr lang="nl-NL" sz="2400" dirty="0"/>
          </a:p>
          <a:p>
            <a:pPr>
              <a:buFont typeface="Arial" charset="0"/>
              <a:buNone/>
            </a:pPr>
            <a:endParaRPr lang="nl-NL" sz="2400" dirty="0"/>
          </a:p>
          <a:p>
            <a:pPr>
              <a:buFont typeface="Arial" charset="0"/>
              <a:buNone/>
            </a:pPr>
            <a:endParaRPr lang="nl-NL" sz="2400" dirty="0"/>
          </a:p>
          <a:p>
            <a:pPr>
              <a:buFont typeface="Arial" charset="0"/>
              <a:buNone/>
            </a:pPr>
            <a:endParaRPr lang="nl-NL" sz="2400" dirty="0"/>
          </a:p>
        </p:txBody>
      </p:sp>
      <p:sp>
        <p:nvSpPr>
          <p:cNvPr id="102406" name="Rectangle 10"/>
          <p:cNvSpPr>
            <a:spLocks noGrp="1" noTextEdit="1"/>
          </p:cNvSpPr>
          <p:nvPr>
            <p:ph type="clipArt" sz="half" idx="4294967295"/>
          </p:nvPr>
        </p:nvSpPr>
        <p:spPr>
          <a:xfrm>
            <a:off x="1907704" y="1268760"/>
            <a:ext cx="6923087" cy="4392612"/>
          </a:xfrm>
        </p:spPr>
      </p:sp>
      <p:pic>
        <p:nvPicPr>
          <p:cNvPr id="102407" name="Picture 6" descr="model easton"/>
          <p:cNvPicPr>
            <a:picLocks noChangeAspect="1" noChangeArrowheads="1"/>
          </p:cNvPicPr>
          <p:nvPr/>
        </p:nvPicPr>
        <p:blipFill>
          <a:blip r:embed="rId3"/>
          <a:srcRect/>
          <a:stretch>
            <a:fillRect/>
          </a:stretch>
        </p:blipFill>
        <p:spPr bwMode="auto">
          <a:xfrm>
            <a:off x="1907704" y="1268760"/>
            <a:ext cx="6696075" cy="4535487"/>
          </a:xfrm>
          <a:prstGeom prst="rect">
            <a:avLst/>
          </a:prstGeom>
          <a:noFill/>
          <a:ln w="9525">
            <a:noFill/>
            <a:miter lim="800000"/>
            <a:headEnd/>
            <a:tailEnd/>
          </a:ln>
        </p:spPr>
      </p:pic>
      <p:sp>
        <p:nvSpPr>
          <p:cNvPr id="102408" name="Line 12"/>
          <p:cNvSpPr>
            <a:spLocks noChangeShapeType="1"/>
          </p:cNvSpPr>
          <p:nvPr/>
        </p:nvSpPr>
        <p:spPr bwMode="auto">
          <a:xfrm>
            <a:off x="7667625" y="5589588"/>
            <a:ext cx="0" cy="287337"/>
          </a:xfrm>
          <a:prstGeom prst="line">
            <a:avLst/>
          </a:prstGeom>
          <a:noFill/>
          <a:ln w="9525">
            <a:solidFill>
              <a:schemeClr val="tx1"/>
            </a:solidFill>
            <a:round/>
            <a:headEnd/>
            <a:tailEnd/>
          </a:ln>
        </p:spPr>
        <p:txBody>
          <a:bodyPr/>
          <a:lstStyle/>
          <a:p>
            <a:endParaRPr lang="nl-NL"/>
          </a:p>
        </p:txBody>
      </p:sp>
      <p:sp>
        <p:nvSpPr>
          <p:cNvPr id="102409" name="Line 13"/>
          <p:cNvSpPr>
            <a:spLocks noChangeShapeType="1"/>
          </p:cNvSpPr>
          <p:nvPr/>
        </p:nvSpPr>
        <p:spPr bwMode="auto">
          <a:xfrm flipH="1">
            <a:off x="6084888" y="5876925"/>
            <a:ext cx="1584325" cy="0"/>
          </a:xfrm>
          <a:prstGeom prst="line">
            <a:avLst/>
          </a:prstGeom>
          <a:noFill/>
          <a:ln w="9525">
            <a:solidFill>
              <a:schemeClr val="tx1"/>
            </a:solidFill>
            <a:round/>
            <a:headEnd/>
            <a:tailEnd/>
          </a:ln>
        </p:spPr>
        <p:txBody>
          <a:bodyPr/>
          <a:lstStyle/>
          <a:p>
            <a:endParaRPr lang="nl-NL"/>
          </a:p>
        </p:txBody>
      </p:sp>
      <p:sp>
        <p:nvSpPr>
          <p:cNvPr id="102410" name="Line 14"/>
          <p:cNvSpPr>
            <a:spLocks noChangeShapeType="1"/>
          </p:cNvSpPr>
          <p:nvPr/>
        </p:nvSpPr>
        <p:spPr bwMode="auto">
          <a:xfrm flipH="1">
            <a:off x="2700338" y="5876925"/>
            <a:ext cx="1366837" cy="0"/>
          </a:xfrm>
          <a:prstGeom prst="line">
            <a:avLst/>
          </a:prstGeom>
          <a:noFill/>
          <a:ln w="9525">
            <a:solidFill>
              <a:schemeClr val="tx1"/>
            </a:solidFill>
            <a:round/>
            <a:headEnd/>
            <a:tailEnd/>
          </a:ln>
        </p:spPr>
        <p:txBody>
          <a:bodyPr/>
          <a:lstStyle/>
          <a:p>
            <a:endParaRPr lang="nl-NL"/>
          </a:p>
        </p:txBody>
      </p:sp>
      <p:sp>
        <p:nvSpPr>
          <p:cNvPr id="102411" name="Line 15"/>
          <p:cNvSpPr>
            <a:spLocks noChangeShapeType="1"/>
          </p:cNvSpPr>
          <p:nvPr/>
        </p:nvSpPr>
        <p:spPr bwMode="auto">
          <a:xfrm flipV="1">
            <a:off x="2700338" y="5589588"/>
            <a:ext cx="0" cy="287337"/>
          </a:xfrm>
          <a:prstGeom prst="line">
            <a:avLst/>
          </a:prstGeom>
          <a:noFill/>
          <a:ln w="9525">
            <a:solidFill>
              <a:schemeClr val="tx1"/>
            </a:solidFill>
            <a:round/>
            <a:headEnd/>
            <a:tailEnd type="triangle" w="med" len="med"/>
          </a:ln>
        </p:spPr>
        <p:txBody>
          <a:bodyPr/>
          <a:lstStyle/>
          <a:p>
            <a:endParaRPr lang="nl-NL"/>
          </a:p>
        </p:txBody>
      </p:sp>
      <p:sp>
        <p:nvSpPr>
          <p:cNvPr id="102412" name="Text Box 16"/>
          <p:cNvSpPr txBox="1">
            <a:spLocks noChangeArrowheads="1"/>
          </p:cNvSpPr>
          <p:nvPr/>
        </p:nvSpPr>
        <p:spPr bwMode="auto">
          <a:xfrm>
            <a:off x="4140200" y="5661025"/>
            <a:ext cx="1800225" cy="366713"/>
          </a:xfrm>
          <a:prstGeom prst="rect">
            <a:avLst/>
          </a:prstGeom>
          <a:noFill/>
          <a:ln w="9525">
            <a:noFill/>
            <a:miter lim="800000"/>
            <a:headEnd/>
            <a:tailEnd/>
          </a:ln>
        </p:spPr>
        <p:txBody>
          <a:bodyPr>
            <a:spAutoFit/>
          </a:bodyPr>
          <a:lstStyle/>
          <a:p>
            <a:pPr>
              <a:spcBef>
                <a:spcPct val="50000"/>
              </a:spcBef>
            </a:pPr>
            <a:r>
              <a:rPr lang="nl-NL">
                <a:latin typeface="Calibri" pitchFamily="34" charset="0"/>
              </a:rPr>
              <a:t>terugkoppeling</a:t>
            </a:r>
          </a:p>
        </p:txBody>
      </p:sp>
      <p:sp>
        <p:nvSpPr>
          <p:cNvPr id="102413" name="Line 17"/>
          <p:cNvSpPr>
            <a:spLocks noChangeShapeType="1"/>
          </p:cNvSpPr>
          <p:nvPr/>
        </p:nvSpPr>
        <p:spPr bwMode="auto">
          <a:xfrm flipH="1">
            <a:off x="5940425" y="5876925"/>
            <a:ext cx="144463" cy="0"/>
          </a:xfrm>
          <a:prstGeom prst="line">
            <a:avLst/>
          </a:prstGeom>
          <a:noFill/>
          <a:ln w="9525">
            <a:solidFill>
              <a:schemeClr val="tx1"/>
            </a:solidFill>
            <a:round/>
            <a:headEnd/>
            <a:tailEnd/>
          </a:ln>
        </p:spPr>
        <p:txBody>
          <a:bodyPr/>
          <a:lstStyle/>
          <a:p>
            <a:endParaRPr lang="nl-NL"/>
          </a:p>
        </p:txBody>
      </p:sp>
      <p:sp>
        <p:nvSpPr>
          <p:cNvPr id="102414" name="Text Box 18"/>
          <p:cNvSpPr txBox="1">
            <a:spLocks noChangeArrowheads="1"/>
          </p:cNvSpPr>
          <p:nvPr/>
        </p:nvSpPr>
        <p:spPr bwMode="auto">
          <a:xfrm>
            <a:off x="3975100" y="5976938"/>
            <a:ext cx="1970088" cy="366712"/>
          </a:xfrm>
          <a:prstGeom prst="rect">
            <a:avLst/>
          </a:prstGeom>
          <a:noFill/>
          <a:ln w="9525">
            <a:noFill/>
            <a:miter lim="800000"/>
            <a:headEnd/>
            <a:tailEnd/>
          </a:ln>
        </p:spPr>
        <p:txBody>
          <a:bodyPr wrap="none">
            <a:spAutoFit/>
          </a:bodyPr>
          <a:lstStyle/>
          <a:p>
            <a:r>
              <a:rPr lang="nl-NL">
                <a:latin typeface="Calibri" pitchFamily="34" charset="0"/>
              </a:rPr>
              <a:t>omgevingsfactoren</a:t>
            </a:r>
          </a:p>
        </p:txBody>
      </p:sp>
      <p:sp>
        <p:nvSpPr>
          <p:cNvPr id="102415" name="Line 19"/>
          <p:cNvSpPr>
            <a:spLocks noChangeShapeType="1"/>
          </p:cNvSpPr>
          <p:nvPr/>
        </p:nvSpPr>
        <p:spPr bwMode="auto">
          <a:xfrm>
            <a:off x="5940425" y="6165850"/>
            <a:ext cx="2519363" cy="0"/>
          </a:xfrm>
          <a:prstGeom prst="line">
            <a:avLst/>
          </a:prstGeom>
          <a:noFill/>
          <a:ln w="9525">
            <a:solidFill>
              <a:schemeClr val="tx1"/>
            </a:solidFill>
            <a:round/>
            <a:headEnd/>
            <a:tailEnd/>
          </a:ln>
        </p:spPr>
        <p:txBody>
          <a:bodyPr/>
          <a:lstStyle/>
          <a:p>
            <a:endParaRPr lang="nl-NL"/>
          </a:p>
        </p:txBody>
      </p:sp>
      <p:sp>
        <p:nvSpPr>
          <p:cNvPr id="102416" name="Line 21"/>
          <p:cNvSpPr>
            <a:spLocks noChangeShapeType="1"/>
          </p:cNvSpPr>
          <p:nvPr/>
        </p:nvSpPr>
        <p:spPr bwMode="auto">
          <a:xfrm flipH="1">
            <a:off x="2051050" y="6165850"/>
            <a:ext cx="1728788" cy="0"/>
          </a:xfrm>
          <a:prstGeom prst="line">
            <a:avLst/>
          </a:prstGeom>
          <a:noFill/>
          <a:ln w="9525">
            <a:solidFill>
              <a:schemeClr val="tx1"/>
            </a:solidFill>
            <a:round/>
            <a:headEnd/>
            <a:tailEnd/>
          </a:ln>
        </p:spPr>
        <p:txBody>
          <a:bodyPr/>
          <a:lstStyle/>
          <a:p>
            <a:endParaRPr lang="nl-NL"/>
          </a:p>
        </p:txBody>
      </p:sp>
      <p:sp>
        <p:nvSpPr>
          <p:cNvPr id="102417" name="Line 22"/>
          <p:cNvSpPr>
            <a:spLocks noChangeShapeType="1"/>
          </p:cNvSpPr>
          <p:nvPr/>
        </p:nvSpPr>
        <p:spPr bwMode="auto">
          <a:xfrm flipV="1">
            <a:off x="2051050" y="5949950"/>
            <a:ext cx="0" cy="215900"/>
          </a:xfrm>
          <a:prstGeom prst="line">
            <a:avLst/>
          </a:prstGeom>
          <a:noFill/>
          <a:ln w="9525">
            <a:solidFill>
              <a:schemeClr val="tx1"/>
            </a:solidFill>
            <a:round/>
            <a:headEnd/>
            <a:tailEnd type="triangle" w="med" len="med"/>
          </a:ln>
        </p:spPr>
        <p:txBody>
          <a:bodyPr/>
          <a:lstStyle/>
          <a:p>
            <a:endParaRPr lang="nl-NL"/>
          </a:p>
        </p:txBody>
      </p:sp>
      <p:sp>
        <p:nvSpPr>
          <p:cNvPr id="102418" name="Line 23"/>
          <p:cNvSpPr>
            <a:spLocks noChangeShapeType="1"/>
          </p:cNvSpPr>
          <p:nvPr/>
        </p:nvSpPr>
        <p:spPr bwMode="auto">
          <a:xfrm flipV="1">
            <a:off x="3635375" y="5949950"/>
            <a:ext cx="0" cy="215900"/>
          </a:xfrm>
          <a:prstGeom prst="line">
            <a:avLst/>
          </a:prstGeom>
          <a:noFill/>
          <a:ln w="9525">
            <a:solidFill>
              <a:schemeClr val="tx1"/>
            </a:solidFill>
            <a:round/>
            <a:headEnd/>
            <a:tailEnd type="triangle" w="med" len="med"/>
          </a:ln>
        </p:spPr>
        <p:txBody>
          <a:bodyPr/>
          <a:lstStyle/>
          <a:p>
            <a:endParaRPr lang="nl-NL"/>
          </a:p>
        </p:txBody>
      </p:sp>
      <p:sp>
        <p:nvSpPr>
          <p:cNvPr id="102419" name="Line 24"/>
          <p:cNvSpPr>
            <a:spLocks noChangeShapeType="1"/>
          </p:cNvSpPr>
          <p:nvPr/>
        </p:nvSpPr>
        <p:spPr bwMode="auto">
          <a:xfrm flipV="1">
            <a:off x="6443663" y="5949950"/>
            <a:ext cx="0" cy="215900"/>
          </a:xfrm>
          <a:prstGeom prst="line">
            <a:avLst/>
          </a:prstGeom>
          <a:noFill/>
          <a:ln w="9525">
            <a:solidFill>
              <a:schemeClr val="tx1"/>
            </a:solidFill>
            <a:round/>
            <a:headEnd/>
            <a:tailEnd type="triangle" w="med" len="med"/>
          </a:ln>
        </p:spPr>
        <p:txBody>
          <a:bodyPr/>
          <a:lstStyle/>
          <a:p>
            <a:endParaRPr lang="nl-NL"/>
          </a:p>
        </p:txBody>
      </p:sp>
      <p:sp>
        <p:nvSpPr>
          <p:cNvPr id="102420" name="Line 26"/>
          <p:cNvSpPr>
            <a:spLocks noChangeShapeType="1"/>
          </p:cNvSpPr>
          <p:nvPr/>
        </p:nvSpPr>
        <p:spPr bwMode="auto">
          <a:xfrm flipV="1">
            <a:off x="8459788" y="5949950"/>
            <a:ext cx="0" cy="215900"/>
          </a:xfrm>
          <a:prstGeom prst="line">
            <a:avLst/>
          </a:prstGeom>
          <a:noFill/>
          <a:ln w="9525">
            <a:solidFill>
              <a:schemeClr val="tx1"/>
            </a:solidFill>
            <a:round/>
            <a:headEnd/>
            <a:tailEnd type="triangle" w="med" len="med"/>
          </a:ln>
        </p:spPr>
        <p:txBody>
          <a:bodyPr/>
          <a:lstStyle/>
          <a:p>
            <a:endParaRPr lang="nl-NL"/>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45</a:t>
            </a:fld>
            <a:endParaRPr lang="nl-NL"/>
          </a:p>
        </p:txBody>
      </p:sp>
      <p:sp>
        <p:nvSpPr>
          <p:cNvPr id="22" name="Titel 1"/>
          <p:cNvSpPr txBox="1">
            <a:spLocks/>
          </p:cNvSpPr>
          <p:nvPr/>
        </p:nvSpPr>
        <p:spPr>
          <a:xfrm>
            <a:off x="633845" y="365760"/>
            <a:ext cx="7886700" cy="986439"/>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sz="4400" dirty="0">
                <a:solidFill>
                  <a:schemeClr val="bg1"/>
                </a:solidFill>
              </a:rPr>
              <a:t>SYSTEEMMODEL VAN EASTON</a:t>
            </a:r>
            <a:endParaRPr lang="nl-NL" sz="4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316BD5B-7F27-48C0-AED7-00CD37563F19}" type="slidenum">
              <a:rPr lang="nl-NL" sz="1200">
                <a:solidFill>
                  <a:prstClr val="black">
                    <a:tint val="75000"/>
                  </a:prstClr>
                </a:solidFill>
                <a:latin typeface="Calibri"/>
              </a:rPr>
              <a:pPr algn="r" fontAlgn="auto">
                <a:spcBef>
                  <a:spcPts val="0"/>
                </a:spcBef>
                <a:spcAft>
                  <a:spcPts val="0"/>
                </a:spcAft>
                <a:defRPr/>
              </a:pPr>
              <a:t>46</a:t>
            </a:fld>
            <a:endParaRPr lang="nl-NL" sz="1200">
              <a:solidFill>
                <a:prstClr val="black">
                  <a:tint val="75000"/>
                </a:prstClr>
              </a:solidFill>
              <a:latin typeface="Calibri"/>
            </a:endParaRPr>
          </a:p>
        </p:txBody>
      </p:sp>
      <p:sp>
        <p:nvSpPr>
          <p:cNvPr id="104452" name="Rectangle 3"/>
          <p:cNvSpPr>
            <a:spLocks noGrp="1"/>
          </p:cNvSpPr>
          <p:nvPr>
            <p:ph type="body" idx="4294967295"/>
          </p:nvPr>
        </p:nvSpPr>
        <p:spPr>
          <a:xfrm>
            <a:off x="633845" y="1556101"/>
            <a:ext cx="7886700" cy="4624038"/>
          </a:xfrm>
        </p:spPr>
        <p:txBody>
          <a:bodyPr/>
          <a:lstStyle/>
          <a:p>
            <a:pPr marL="457200" indent="-457200">
              <a:lnSpc>
                <a:spcPct val="80000"/>
              </a:lnSpc>
            </a:pPr>
            <a:r>
              <a:rPr lang="nl-NL" sz="2800" dirty="0">
                <a:solidFill>
                  <a:srgbClr val="FF0000"/>
                </a:solidFill>
                <a:cs typeface="Arial" charset="0"/>
              </a:rPr>
              <a:t>Eisen of wensen uit de samenleving</a:t>
            </a:r>
          </a:p>
          <a:p>
            <a:pPr marL="457200" indent="-457200">
              <a:lnSpc>
                <a:spcPct val="80000"/>
              </a:lnSpc>
            </a:pPr>
            <a:endParaRPr lang="nl-NL" sz="2800" dirty="0">
              <a:solidFill>
                <a:srgbClr val="FF0000"/>
              </a:solidFill>
              <a:cs typeface="Arial" charset="0"/>
            </a:endParaRPr>
          </a:p>
          <a:p>
            <a:pPr marL="457200" indent="-457200">
              <a:lnSpc>
                <a:spcPct val="80000"/>
              </a:lnSpc>
            </a:pPr>
            <a:endParaRPr lang="nl-NL" sz="2800" dirty="0">
              <a:solidFill>
                <a:srgbClr val="FF0000"/>
              </a:solidFill>
              <a:cs typeface="Arial" charset="0"/>
            </a:endParaRPr>
          </a:p>
          <a:p>
            <a:pPr marL="457200" indent="-457200">
              <a:lnSpc>
                <a:spcPct val="80000"/>
              </a:lnSpc>
            </a:pPr>
            <a:endParaRPr lang="nl-NL" sz="2800" dirty="0">
              <a:solidFill>
                <a:srgbClr val="FF0000"/>
              </a:solidFill>
              <a:cs typeface="Arial" charset="0"/>
            </a:endParaRPr>
          </a:p>
          <a:p>
            <a:pPr marL="457200" indent="-457200">
              <a:lnSpc>
                <a:spcPct val="80000"/>
              </a:lnSpc>
            </a:pPr>
            <a:endParaRPr lang="nl-NL" sz="2800" dirty="0">
              <a:solidFill>
                <a:srgbClr val="FF0000"/>
              </a:solidFill>
              <a:cs typeface="Arial" charset="0"/>
            </a:endParaRPr>
          </a:p>
          <a:p>
            <a:pPr marL="457200" indent="-457200">
              <a:lnSpc>
                <a:spcPct val="80000"/>
              </a:lnSpc>
            </a:pPr>
            <a:r>
              <a:rPr lang="nl-NL" sz="2800" dirty="0">
                <a:solidFill>
                  <a:srgbClr val="FF0000"/>
                </a:solidFill>
              </a:rPr>
              <a:t>Mate van steun voor huidige politiek</a:t>
            </a:r>
          </a:p>
          <a:p>
            <a:pPr marL="457200" indent="-457200">
              <a:lnSpc>
                <a:spcPct val="80000"/>
              </a:lnSpc>
            </a:pPr>
            <a:endParaRPr lang="nl-NL"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solidFill>
                  <a:prstClr val="black">
                    <a:tint val="75000"/>
                  </a:prstClr>
                </a:solidFill>
              </a:rPr>
              <a:pPr>
                <a:defRPr/>
              </a:pPr>
              <a:t>46</a:t>
            </a:fld>
            <a:endParaRPr lang="nl-NL">
              <a:solidFill>
                <a:prstClr val="black">
                  <a:tint val="75000"/>
                </a:prstClr>
              </a:solidFill>
            </a:endParaRPr>
          </a:p>
        </p:txBody>
      </p:sp>
      <p:pic>
        <p:nvPicPr>
          <p:cNvPr id="3" name="Afbeelding 2" descr="Demonstratie-Jeugdzorg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988840"/>
            <a:ext cx="2713087" cy="1796980"/>
          </a:xfrm>
          <a:prstGeom prst="rect">
            <a:avLst/>
          </a:prstGeom>
        </p:spPr>
      </p:pic>
      <p:pic>
        <p:nvPicPr>
          <p:cNvPr id="5" name="Afbeelding 4" descr="7ee83dc6-c3c8-4e34-bc8b-9f374f107ae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9749">
            <a:off x="6111608" y="1850443"/>
            <a:ext cx="2890680" cy="1625736"/>
          </a:xfrm>
          <a:prstGeom prst="rect">
            <a:avLst/>
          </a:prstGeom>
        </p:spPr>
      </p:pic>
      <p:pic>
        <p:nvPicPr>
          <p:cNvPr id="7" name="Afbeelding 6" descr="ps-opkomstpercent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4184758"/>
            <a:ext cx="4816477" cy="2412594"/>
          </a:xfrm>
          <a:prstGeom prst="rect">
            <a:avLst/>
          </a:prstGeom>
        </p:spPr>
      </p:pic>
      <p:pic>
        <p:nvPicPr>
          <p:cNvPr id="8" name="Afbeelding 7" descr="  a   stemmen1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34606">
            <a:off x="424765" y="4330711"/>
            <a:ext cx="2363176" cy="2198609"/>
          </a:xfrm>
          <a:prstGeom prst="rect">
            <a:avLst/>
          </a:prstGeom>
        </p:spPr>
      </p:pic>
      <p:sp>
        <p:nvSpPr>
          <p:cNvPr id="10" name="Titel 1"/>
          <p:cNvSpPr txBox="1">
            <a:spLocks/>
          </p:cNvSpPr>
          <p:nvPr/>
        </p:nvSpPr>
        <p:spPr>
          <a:xfrm>
            <a:off x="633845" y="365760"/>
            <a:ext cx="7886700" cy="986439"/>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dirty="0">
                <a:solidFill>
                  <a:schemeClr val="bg1"/>
                </a:solidFill>
              </a:rPr>
              <a:t>SYSTEEMMODEL VAN EASTON - INVOER</a:t>
            </a:r>
            <a:endParaRPr lang="nl-NL" dirty="0"/>
          </a:p>
        </p:txBody>
      </p:sp>
    </p:spTree>
    <p:extLst>
      <p:ext uri="{BB962C8B-B14F-4D97-AF65-F5344CB8AC3E}">
        <p14:creationId xmlns:p14="http://schemas.microsoft.com/office/powerpoint/2010/main" val="3158464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316BD5B-7F27-48C0-AED7-00CD37563F19}" type="slidenum">
              <a:rPr lang="nl-NL" sz="1200">
                <a:solidFill>
                  <a:schemeClr val="tx1">
                    <a:tint val="75000"/>
                  </a:schemeClr>
                </a:solidFill>
                <a:latin typeface="+mn-lt"/>
              </a:rPr>
              <a:pPr algn="r" fontAlgn="auto">
                <a:spcBef>
                  <a:spcPts val="0"/>
                </a:spcBef>
                <a:spcAft>
                  <a:spcPts val="0"/>
                </a:spcAft>
                <a:defRPr/>
              </a:pPr>
              <a:t>47</a:t>
            </a:fld>
            <a:endParaRPr lang="nl-NL" sz="1200">
              <a:solidFill>
                <a:schemeClr val="tx1">
                  <a:tint val="75000"/>
                </a:schemeClr>
              </a:solidFill>
              <a:latin typeface="+mn-lt"/>
            </a:endParaRPr>
          </a:p>
        </p:txBody>
      </p:sp>
      <p:sp>
        <p:nvSpPr>
          <p:cNvPr id="104452" name="Rectangle 3"/>
          <p:cNvSpPr>
            <a:spLocks noGrp="1"/>
          </p:cNvSpPr>
          <p:nvPr>
            <p:ph type="body" idx="4294967295"/>
          </p:nvPr>
        </p:nvSpPr>
        <p:spPr/>
        <p:txBody>
          <a:bodyPr/>
          <a:lstStyle/>
          <a:p>
            <a:pPr marL="838200" lvl="1" indent="-381000">
              <a:lnSpc>
                <a:spcPct val="80000"/>
              </a:lnSpc>
              <a:buFont typeface="Arial" charset="0"/>
              <a:buNone/>
            </a:pPr>
            <a:endParaRPr lang="nl-NL" sz="2400" i="1" dirty="0">
              <a:solidFill>
                <a:schemeClr val="hlink"/>
              </a:solidFill>
              <a:latin typeface="Arial" charset="0"/>
              <a:cs typeface="Arial" charset="0"/>
            </a:endParaRPr>
          </a:p>
          <a:p>
            <a:pPr marL="838200" lvl="1" indent="-381000">
              <a:lnSpc>
                <a:spcPct val="80000"/>
              </a:lnSpc>
              <a:buFont typeface="Arial" charset="0"/>
              <a:buNone/>
            </a:pPr>
            <a:r>
              <a:rPr lang="nl-NL" sz="2400" i="1" dirty="0">
                <a:solidFill>
                  <a:schemeClr val="hlink"/>
                </a:solidFill>
                <a:latin typeface="Arial" charset="0"/>
                <a:cs typeface="Arial" charset="0"/>
              </a:rPr>
              <a:t>→</a:t>
            </a:r>
            <a:r>
              <a:rPr lang="nl-NL" i="1" dirty="0">
                <a:solidFill>
                  <a:schemeClr val="hlink"/>
                </a:solidFill>
              </a:rPr>
              <a:t>	Actoren (pressiegroepen, media, politici) die in staat zijn wensen en eisen op politieke agenda te plaatsen</a:t>
            </a:r>
          </a:p>
          <a:p>
            <a:pPr marL="457200" indent="-457200">
              <a:lnSpc>
                <a:spcPct val="80000"/>
              </a:lnSpc>
            </a:pPr>
            <a:endParaRPr lang="nl-NL"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47</a:t>
            </a:fld>
            <a:endParaRPr lang="nl-NL"/>
          </a:p>
        </p:txBody>
      </p:sp>
      <p:pic>
        <p:nvPicPr>
          <p:cNvPr id="5" name="Afbeelding 4" descr="pauwparijs_square_cr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1778">
            <a:off x="-516121" y="3085687"/>
            <a:ext cx="3877694" cy="2041848"/>
          </a:xfrm>
          <a:prstGeom prst="rect">
            <a:avLst/>
          </a:prstGeom>
        </p:spPr>
      </p:pic>
      <p:pic>
        <p:nvPicPr>
          <p:cNvPr id="6" name="Afbeelding 5" descr="Unknown-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3911">
            <a:off x="2432228" y="4756761"/>
            <a:ext cx="3810000" cy="2133600"/>
          </a:xfrm>
          <a:prstGeom prst="rect">
            <a:avLst/>
          </a:prstGeom>
        </p:spPr>
      </p:pic>
      <p:pic>
        <p:nvPicPr>
          <p:cNvPr id="7" name="Afbeelding 6" descr="marx.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708920"/>
            <a:ext cx="2811196" cy="1934894"/>
          </a:xfrm>
          <a:prstGeom prst="rect">
            <a:avLst/>
          </a:prstGeom>
        </p:spPr>
      </p:pic>
      <p:pic>
        <p:nvPicPr>
          <p:cNvPr id="8" name="Afbeelding 7" descr="rekeningrijden-kampioe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4784170"/>
            <a:ext cx="1728192" cy="2073830"/>
          </a:xfrm>
          <a:prstGeom prst="rect">
            <a:avLst/>
          </a:prstGeom>
        </p:spPr>
      </p:pic>
      <p:sp>
        <p:nvSpPr>
          <p:cNvPr id="10" name="Titel 1"/>
          <p:cNvSpPr txBox="1">
            <a:spLocks/>
          </p:cNvSpPr>
          <p:nvPr/>
        </p:nvSpPr>
        <p:spPr>
          <a:xfrm>
            <a:off x="0" y="365760"/>
            <a:ext cx="8520545" cy="721222"/>
          </a:xfrm>
          <a:prstGeom prst="rect">
            <a:avLst/>
          </a:prstGeom>
        </p:spPr>
        <p:txBody>
          <a:bodyP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dirty="0">
                <a:solidFill>
                  <a:schemeClr val="bg1"/>
                </a:solidFill>
              </a:rPr>
              <a:t>SYSTEEMMODEL VAN EASTON - POORTWACHTERS</a:t>
            </a:r>
            <a:endParaRPr lang="nl-N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316BD5B-7F27-48C0-AED7-00CD37563F19}" type="slidenum">
              <a:rPr lang="nl-NL" sz="1200">
                <a:solidFill>
                  <a:schemeClr val="tx1">
                    <a:tint val="75000"/>
                  </a:schemeClr>
                </a:solidFill>
                <a:latin typeface="+mn-lt"/>
              </a:rPr>
              <a:pPr algn="r" fontAlgn="auto">
                <a:spcBef>
                  <a:spcPts val="0"/>
                </a:spcBef>
                <a:spcAft>
                  <a:spcPts val="0"/>
                </a:spcAft>
                <a:defRPr/>
              </a:pPr>
              <a:t>48</a:t>
            </a:fld>
            <a:endParaRPr lang="nl-NL" sz="1200">
              <a:solidFill>
                <a:schemeClr val="tx1">
                  <a:tint val="75000"/>
                </a:schemeClr>
              </a:solidFill>
              <a:latin typeface="+mn-lt"/>
            </a:endParaRPr>
          </a:p>
        </p:txBody>
      </p:sp>
      <p:sp>
        <p:nvSpPr>
          <p:cNvPr id="104452" name="Rectangle 3"/>
          <p:cNvSpPr>
            <a:spLocks noGrp="1"/>
          </p:cNvSpPr>
          <p:nvPr>
            <p:ph type="body" idx="4294967295"/>
          </p:nvPr>
        </p:nvSpPr>
        <p:spPr>
          <a:xfrm>
            <a:off x="0" y="1600200"/>
            <a:ext cx="9144000" cy="4525963"/>
          </a:xfrm>
        </p:spPr>
        <p:txBody>
          <a:bodyPr/>
          <a:lstStyle/>
          <a:p>
            <a:pPr marL="838200" lvl="1" indent="-381000">
              <a:lnSpc>
                <a:spcPct val="80000"/>
              </a:lnSpc>
              <a:buFont typeface="Arial" charset="0"/>
              <a:buNone/>
            </a:pPr>
            <a:endParaRPr lang="nl-NL" sz="2400" i="1" dirty="0">
              <a:solidFill>
                <a:schemeClr val="hlink"/>
              </a:solidFill>
              <a:latin typeface="Arial" charset="0"/>
              <a:cs typeface="Arial" charset="0"/>
            </a:endParaRPr>
          </a:p>
          <a:p>
            <a:pPr marL="0" indent="0">
              <a:lnSpc>
                <a:spcPct val="80000"/>
              </a:lnSpc>
              <a:buNone/>
            </a:pPr>
            <a:r>
              <a:rPr lang="nl-NL" sz="2800" dirty="0"/>
              <a:t>Voor een onderwerp op de politieke agenda komt, moeten eerst een aantal vragen worden beantwoord:</a:t>
            </a:r>
          </a:p>
          <a:p>
            <a:pPr marL="0" indent="0">
              <a:lnSpc>
                <a:spcPct val="80000"/>
              </a:lnSpc>
              <a:buNone/>
            </a:pPr>
            <a:endParaRPr lang="nl-NL" sz="2800" dirty="0"/>
          </a:p>
          <a:p>
            <a:pPr>
              <a:lnSpc>
                <a:spcPct val="80000"/>
              </a:lnSpc>
            </a:pPr>
            <a:r>
              <a:rPr lang="nl-NL" sz="2800" dirty="0"/>
              <a:t>Is er steun vanuit de samenleving om er wat aan te doen?</a:t>
            </a:r>
          </a:p>
          <a:p>
            <a:pPr>
              <a:lnSpc>
                <a:spcPct val="80000"/>
              </a:lnSpc>
            </a:pPr>
            <a:r>
              <a:rPr lang="nl-NL" sz="2800" dirty="0"/>
              <a:t>Hoe ernstig is de situatie; roept het hevige emoties op?</a:t>
            </a:r>
          </a:p>
          <a:p>
            <a:pPr>
              <a:lnSpc>
                <a:spcPct val="80000"/>
              </a:lnSpc>
            </a:pPr>
            <a:r>
              <a:rPr lang="nl-NL" sz="2800" dirty="0"/>
              <a:t>Is er een haalbare oplossing?</a:t>
            </a:r>
          </a:p>
          <a:p>
            <a:pPr>
              <a:lnSpc>
                <a:spcPct val="80000"/>
              </a:lnSpc>
            </a:pPr>
            <a:r>
              <a:rPr lang="nl-NL" sz="2800" dirty="0"/>
              <a:t>Hebben de poortwachters het onderwerp toegelaten?</a:t>
            </a:r>
          </a:p>
          <a:p>
            <a:pPr>
              <a:lnSpc>
                <a:spcPct val="80000"/>
              </a:lnSpc>
            </a:pPr>
            <a:r>
              <a:rPr lang="nl-NL" sz="2800" dirty="0"/>
              <a:t>Is er ruimte op de </a:t>
            </a:r>
            <a:r>
              <a:rPr lang="nl-NL" sz="2800"/>
              <a:t>politieke agenda?</a:t>
            </a:r>
            <a:endParaRPr lang="nl-NL"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48</a:t>
            </a:fld>
            <a:endParaRPr lang="nl-NL"/>
          </a:p>
        </p:txBody>
      </p:sp>
      <p:sp>
        <p:nvSpPr>
          <p:cNvPr id="10" name="Titel 1"/>
          <p:cNvSpPr txBox="1">
            <a:spLocks/>
          </p:cNvSpPr>
          <p:nvPr/>
        </p:nvSpPr>
        <p:spPr>
          <a:xfrm>
            <a:off x="1" y="365760"/>
            <a:ext cx="4469130" cy="82296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Politieke agendavorming</a:t>
            </a:r>
            <a:endParaRPr lang="nl-NL" dirty="0"/>
          </a:p>
        </p:txBody>
      </p:sp>
    </p:spTree>
    <p:extLst>
      <p:ext uri="{BB962C8B-B14F-4D97-AF65-F5344CB8AC3E}">
        <p14:creationId xmlns:p14="http://schemas.microsoft.com/office/powerpoint/2010/main" val="2120559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316BD5B-7F27-48C0-AED7-00CD37563F19}" type="slidenum">
              <a:rPr lang="nl-NL" sz="1200">
                <a:solidFill>
                  <a:schemeClr val="tx1">
                    <a:tint val="75000"/>
                  </a:schemeClr>
                </a:solidFill>
                <a:latin typeface="+mn-lt"/>
              </a:rPr>
              <a:pPr algn="r" fontAlgn="auto">
                <a:spcBef>
                  <a:spcPts val="0"/>
                </a:spcBef>
                <a:spcAft>
                  <a:spcPts val="0"/>
                </a:spcAft>
                <a:defRPr/>
              </a:pPr>
              <a:t>49</a:t>
            </a:fld>
            <a:endParaRPr lang="nl-NL" sz="1200">
              <a:solidFill>
                <a:schemeClr val="tx1">
                  <a:tint val="75000"/>
                </a:schemeClr>
              </a:solidFill>
              <a:latin typeface="+mn-lt"/>
            </a:endParaRPr>
          </a:p>
        </p:txBody>
      </p:sp>
      <p:sp>
        <p:nvSpPr>
          <p:cNvPr id="104452" name="Rectangle 3"/>
          <p:cNvSpPr>
            <a:spLocks noGrp="1"/>
          </p:cNvSpPr>
          <p:nvPr>
            <p:ph type="body" idx="4294967295"/>
          </p:nvPr>
        </p:nvSpPr>
        <p:spPr/>
        <p:txBody>
          <a:bodyPr/>
          <a:lstStyle/>
          <a:p>
            <a:pPr marL="838200" lvl="1" indent="-381000">
              <a:lnSpc>
                <a:spcPct val="80000"/>
              </a:lnSpc>
              <a:buFont typeface="Arial" charset="0"/>
              <a:buNone/>
            </a:pPr>
            <a:endParaRPr lang="nl-NL" i="1" dirty="0">
              <a:solidFill>
                <a:schemeClr val="hlink"/>
              </a:solidFill>
              <a:latin typeface="Arial" charset="0"/>
              <a:cs typeface="Arial" charset="0"/>
            </a:endParaRPr>
          </a:p>
          <a:p>
            <a:pPr marL="838200" lvl="1" indent="-381000">
              <a:lnSpc>
                <a:spcPct val="80000"/>
              </a:lnSpc>
              <a:buFont typeface="Arial" charset="0"/>
              <a:buNone/>
            </a:pPr>
            <a:r>
              <a:rPr lang="nl-NL" i="1" dirty="0">
                <a:solidFill>
                  <a:schemeClr val="hlink"/>
                </a:solidFill>
                <a:latin typeface="Arial" charset="0"/>
                <a:cs typeface="Arial" charset="0"/>
              </a:rPr>
              <a:t>→</a:t>
            </a:r>
            <a:r>
              <a:rPr lang="nl-NL" i="1" dirty="0">
                <a:solidFill>
                  <a:schemeClr val="hlink"/>
                </a:solidFill>
              </a:rPr>
              <a:t>	Actoren (ambtenaren, politici) zetten wensen en eisen om in overheidsbeleid</a:t>
            </a: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49</a:t>
            </a:fld>
            <a:endParaRPr lang="nl-NL"/>
          </a:p>
        </p:txBody>
      </p:sp>
      <p:sp>
        <p:nvSpPr>
          <p:cNvPr id="5" name="Rechthoek 4"/>
          <p:cNvSpPr/>
          <p:nvPr/>
        </p:nvSpPr>
        <p:spPr>
          <a:xfrm>
            <a:off x="899592" y="3140968"/>
            <a:ext cx="1728192" cy="2232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1</a:t>
            </a:r>
          </a:p>
          <a:p>
            <a:pPr algn="ctr"/>
            <a:endParaRPr lang="nl-NL" dirty="0"/>
          </a:p>
          <a:p>
            <a:pPr algn="ctr"/>
            <a:endParaRPr lang="nl-NL" dirty="0"/>
          </a:p>
          <a:p>
            <a:pPr algn="ctr"/>
            <a:r>
              <a:rPr lang="nl-NL" dirty="0"/>
              <a:t>Politieke agendavorming</a:t>
            </a:r>
          </a:p>
        </p:txBody>
      </p:sp>
      <p:sp>
        <p:nvSpPr>
          <p:cNvPr id="8" name="Rechthoek 7"/>
          <p:cNvSpPr/>
          <p:nvPr/>
        </p:nvSpPr>
        <p:spPr>
          <a:xfrm>
            <a:off x="3707904" y="3140968"/>
            <a:ext cx="1656184" cy="23042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2</a:t>
            </a:r>
          </a:p>
          <a:p>
            <a:pPr algn="ctr"/>
            <a:endParaRPr lang="nl-NL" dirty="0"/>
          </a:p>
          <a:p>
            <a:pPr algn="ctr"/>
            <a:endParaRPr lang="nl-NL" dirty="0"/>
          </a:p>
          <a:p>
            <a:pPr algn="ctr"/>
            <a:r>
              <a:rPr lang="nl-NL" dirty="0"/>
              <a:t>Beleids-</a:t>
            </a:r>
          </a:p>
          <a:p>
            <a:pPr algn="ctr"/>
            <a:r>
              <a:rPr lang="nl-NL" dirty="0"/>
              <a:t>voorbereiding</a:t>
            </a:r>
          </a:p>
        </p:txBody>
      </p:sp>
      <p:sp>
        <p:nvSpPr>
          <p:cNvPr id="9" name="Rechthoek 8"/>
          <p:cNvSpPr/>
          <p:nvPr/>
        </p:nvSpPr>
        <p:spPr>
          <a:xfrm>
            <a:off x="6516216" y="3140968"/>
            <a:ext cx="1728192" cy="23042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3</a:t>
            </a:r>
          </a:p>
          <a:p>
            <a:pPr algn="ctr"/>
            <a:endParaRPr lang="nl-NL" dirty="0"/>
          </a:p>
          <a:p>
            <a:pPr algn="ctr"/>
            <a:endParaRPr lang="nl-NL" dirty="0"/>
          </a:p>
          <a:p>
            <a:pPr algn="ctr"/>
            <a:endParaRPr lang="nl-NL" dirty="0"/>
          </a:p>
          <a:p>
            <a:pPr algn="ctr"/>
            <a:r>
              <a:rPr lang="nl-NL" dirty="0"/>
              <a:t>Beleids-</a:t>
            </a:r>
          </a:p>
          <a:p>
            <a:pPr algn="ctr"/>
            <a:r>
              <a:rPr lang="nl-NL" dirty="0"/>
              <a:t>bepaling </a:t>
            </a:r>
          </a:p>
        </p:txBody>
      </p:sp>
      <p:cxnSp>
        <p:nvCxnSpPr>
          <p:cNvPr id="7" name="Rechte verbindingslijn met pijl 6"/>
          <p:cNvCxnSpPr>
            <a:stCxn id="5" idx="3"/>
            <a:endCxn id="8" idx="1"/>
          </p:cNvCxnSpPr>
          <p:nvPr/>
        </p:nvCxnSpPr>
        <p:spPr>
          <a:xfrm>
            <a:off x="2627784" y="4257092"/>
            <a:ext cx="1080120" cy="36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a:endCxn id="9" idx="1"/>
          </p:cNvCxnSpPr>
          <p:nvPr/>
        </p:nvCxnSpPr>
        <p:spPr>
          <a:xfrm flipV="1">
            <a:off x="5364088" y="4293096"/>
            <a:ext cx="1152128" cy="36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el 1"/>
          <p:cNvSpPr txBox="1">
            <a:spLocks/>
          </p:cNvSpPr>
          <p:nvPr/>
        </p:nvSpPr>
        <p:spPr>
          <a:xfrm>
            <a:off x="633845" y="365760"/>
            <a:ext cx="7886700" cy="986439"/>
          </a:xfrm>
          <a:prstGeom prst="rect">
            <a:avLst/>
          </a:prstGeom>
        </p:spPr>
        <p:txBody>
          <a:bodyPr>
            <a:normAutofit fontScale="8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chemeClr val="bg1"/>
                </a:solidFill>
              </a:rPr>
              <a:t/>
            </a:r>
            <a:br>
              <a:rPr lang="nl-NL" dirty="0">
                <a:solidFill>
                  <a:schemeClr val="bg1"/>
                </a:solidFill>
              </a:rPr>
            </a:br>
            <a:r>
              <a:rPr lang="nl-NL" dirty="0">
                <a:solidFill>
                  <a:schemeClr val="bg1"/>
                </a:solidFill>
              </a:rPr>
              <a:t>SYSTEEMMODEL VAN EASTON </a:t>
            </a:r>
            <a:r>
              <a:rPr lang="mr-IN" dirty="0">
                <a:solidFill>
                  <a:schemeClr val="bg1"/>
                </a:solidFill>
              </a:rPr>
              <a:t>–</a:t>
            </a:r>
            <a:r>
              <a:rPr lang="nl-NL" dirty="0">
                <a:solidFill>
                  <a:schemeClr val="bg1"/>
                </a:solidFill>
              </a:rPr>
              <a:t> OMZETTING (CONVERSIE)</a:t>
            </a:r>
            <a:endParaRPr lang="nl-NL" dirty="0"/>
          </a:p>
        </p:txBody>
      </p:sp>
    </p:spTree>
    <p:extLst>
      <p:ext uri="{BB962C8B-B14F-4D97-AF65-F5344CB8AC3E}">
        <p14:creationId xmlns:p14="http://schemas.microsoft.com/office/powerpoint/2010/main" val="258997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897138-820B-4F87-9B63-73B466D786F2}" type="slidenum">
              <a:rPr lang="nl-NL" sz="1200">
                <a:solidFill>
                  <a:schemeClr val="tx1">
                    <a:tint val="75000"/>
                  </a:schemeClr>
                </a:solidFill>
                <a:latin typeface="+mn-lt"/>
              </a:rPr>
              <a:pPr algn="r" fontAlgn="auto">
                <a:spcBef>
                  <a:spcPts val="0"/>
                </a:spcBef>
                <a:spcAft>
                  <a:spcPts val="0"/>
                </a:spcAft>
                <a:defRPr/>
              </a:pPr>
              <a:t>5</a:t>
            </a:fld>
            <a:endParaRPr lang="nl-NL" sz="1200">
              <a:solidFill>
                <a:schemeClr val="tx1">
                  <a:tint val="75000"/>
                </a:schemeClr>
              </a:solidFill>
              <a:latin typeface="+mn-lt"/>
            </a:endParaRPr>
          </a:p>
        </p:txBody>
      </p:sp>
      <p:sp>
        <p:nvSpPr>
          <p:cNvPr id="132099" name="Titel 1"/>
          <p:cNvSpPr>
            <a:spLocks noGrp="1"/>
          </p:cNvSpPr>
          <p:nvPr>
            <p:ph type="title" idx="4294967295"/>
          </p:nvPr>
        </p:nvSpPr>
        <p:spPr>
          <a:xfrm>
            <a:off x="1" y="365760"/>
            <a:ext cx="7315200" cy="938695"/>
          </a:xfrm>
        </p:spPr>
        <p:txBody>
          <a:bodyPr>
            <a:normAutofit/>
          </a:bodyPr>
          <a:lstStyle/>
          <a:p>
            <a:pPr eaLnBrk="1" hangingPunct="1"/>
            <a:r>
              <a:rPr lang="en-US" sz="4000" dirty="0" err="1">
                <a:solidFill>
                  <a:schemeClr val="bg1"/>
                </a:solidFill>
              </a:rPr>
              <a:t>Ideologieën</a:t>
            </a:r>
            <a:r>
              <a:rPr lang="en-US" sz="4000" dirty="0">
                <a:solidFill>
                  <a:schemeClr val="bg1"/>
                </a:solidFill>
              </a:rPr>
              <a:t> en </a:t>
            </a:r>
            <a:r>
              <a:rPr lang="en-US" sz="4000" dirty="0" err="1">
                <a:solidFill>
                  <a:schemeClr val="bg1"/>
                </a:solidFill>
              </a:rPr>
              <a:t>politieke</a:t>
            </a:r>
            <a:r>
              <a:rPr lang="en-US" sz="4000" dirty="0">
                <a:solidFill>
                  <a:schemeClr val="bg1"/>
                </a:solidFill>
              </a:rPr>
              <a:t> </a:t>
            </a:r>
            <a:r>
              <a:rPr lang="en-US" sz="4000" dirty="0" err="1">
                <a:solidFill>
                  <a:schemeClr val="bg1"/>
                </a:solidFill>
              </a:rPr>
              <a:t>partijen</a:t>
            </a:r>
            <a:endParaRPr lang="nl-NL" sz="4000" dirty="0">
              <a:solidFill>
                <a:schemeClr val="bg1"/>
              </a:solidFill>
            </a:endParaRPr>
          </a:p>
        </p:txBody>
      </p:sp>
      <p:graphicFrame>
        <p:nvGraphicFramePr>
          <p:cNvPr id="3" name="Tijdelijke aanduiding voor inhoud 2"/>
          <p:cNvGraphicFramePr>
            <a:graphicFrameLocks noGrp="1"/>
          </p:cNvGraphicFramePr>
          <p:nvPr>
            <p:ph idx="4294967295"/>
            <p:extLst>
              <p:ext uri="{D42A27DB-BD31-4B8C-83A1-F6EECF244321}">
                <p14:modId xmlns:p14="http://schemas.microsoft.com/office/powerpoint/2010/main" val="1323613987"/>
              </p:ext>
            </p:extLst>
          </p:nvPr>
        </p:nvGraphicFramePr>
        <p:xfrm>
          <a:off x="251520" y="1556792"/>
          <a:ext cx="8856984" cy="5333999"/>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512518">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508370">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tblGrid>
              <a:tr h="352366">
                <a:tc gridSpan="3">
                  <a:txBody>
                    <a:bodyPr/>
                    <a:lstStyle/>
                    <a:p>
                      <a:pPr algn="ctr"/>
                      <a:r>
                        <a:rPr lang="nl-NL" dirty="0">
                          <a:solidFill>
                            <a:schemeClr val="tx1"/>
                          </a:solidFill>
                        </a:rPr>
                        <a:t>LINKS</a:t>
                      </a:r>
                      <a:r>
                        <a:rPr lang="nl-NL" baseline="0" dirty="0">
                          <a:solidFill>
                            <a:schemeClr val="tx1"/>
                          </a:solidFill>
                        </a:rPr>
                        <a:t> VAN HET MIDDEN</a:t>
                      </a:r>
                      <a:endParaRPr lang="nl-NL" dirty="0">
                        <a:solidFill>
                          <a:schemeClr val="tx1"/>
                        </a:solidFill>
                      </a:endParaRPr>
                    </a:p>
                  </a:txBody>
                  <a:tcPr>
                    <a:solidFill>
                      <a:schemeClr val="bg1"/>
                    </a:solidFill>
                  </a:tcPr>
                </a:tc>
                <a:tc hMerge="1">
                  <a:txBody>
                    <a:bodyPr/>
                    <a:lstStyle/>
                    <a:p>
                      <a:endParaRPr lang="nl-NL" dirty="0"/>
                    </a:p>
                  </a:txBody>
                  <a:tcPr/>
                </a:tc>
                <a:tc hMerge="1">
                  <a:txBody>
                    <a:bodyPr/>
                    <a:lstStyle/>
                    <a:p>
                      <a:endParaRPr lang="nl-NL" dirty="0"/>
                    </a:p>
                  </a:txBody>
                  <a:tcPr/>
                </a:tc>
                <a:tc gridSpan="3">
                  <a:txBody>
                    <a:bodyPr/>
                    <a:lstStyle/>
                    <a:p>
                      <a:pPr algn="ctr"/>
                      <a:r>
                        <a:rPr lang="nl-NL" dirty="0">
                          <a:solidFill>
                            <a:schemeClr val="tx1"/>
                          </a:solidFill>
                        </a:rPr>
                        <a:t>RECHTS VAN HET MIDDEN</a:t>
                      </a:r>
                    </a:p>
                  </a:txBody>
                  <a:tcPr>
                    <a:solidFill>
                      <a:schemeClr val="bg1"/>
                    </a:solidFill>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10000"/>
                  </a:ext>
                </a:extLst>
              </a:tr>
              <a:tr h="616641">
                <a:tc>
                  <a:txBody>
                    <a:bodyPr/>
                    <a:lstStyle/>
                    <a:p>
                      <a:r>
                        <a:rPr lang="nl-NL" dirty="0"/>
                        <a:t>Extreem links</a:t>
                      </a:r>
                    </a:p>
                  </a:txBody>
                  <a:tcPr>
                    <a:solidFill>
                      <a:schemeClr val="tx2">
                        <a:lumMod val="60000"/>
                        <a:lumOff val="40000"/>
                      </a:schemeClr>
                    </a:solidFill>
                  </a:tcPr>
                </a:tc>
                <a:tc>
                  <a:txBody>
                    <a:bodyPr/>
                    <a:lstStyle/>
                    <a:p>
                      <a:r>
                        <a:rPr lang="nl-NL" dirty="0"/>
                        <a:t>Links</a:t>
                      </a:r>
                    </a:p>
                  </a:txBody>
                  <a:tcPr>
                    <a:solidFill>
                      <a:schemeClr val="tx2">
                        <a:lumMod val="60000"/>
                        <a:lumOff val="40000"/>
                      </a:schemeClr>
                    </a:solidFill>
                  </a:tcPr>
                </a:tc>
                <a:tc>
                  <a:txBody>
                    <a:bodyPr/>
                    <a:lstStyle/>
                    <a:p>
                      <a:r>
                        <a:rPr lang="nl-NL" dirty="0"/>
                        <a:t>Centrum-links</a:t>
                      </a:r>
                    </a:p>
                  </a:txBody>
                  <a:tcPr>
                    <a:solidFill>
                      <a:schemeClr val="tx2">
                        <a:lumMod val="60000"/>
                        <a:lumOff val="40000"/>
                      </a:schemeClr>
                    </a:solidFill>
                  </a:tcPr>
                </a:tc>
                <a:tc>
                  <a:txBody>
                    <a:bodyPr/>
                    <a:lstStyle/>
                    <a:p>
                      <a:r>
                        <a:rPr lang="nl-NL" dirty="0"/>
                        <a:t>Centrum- rechts</a:t>
                      </a:r>
                    </a:p>
                  </a:txBody>
                  <a:tcPr>
                    <a:solidFill>
                      <a:schemeClr val="tx2">
                        <a:lumMod val="60000"/>
                        <a:lumOff val="40000"/>
                      </a:schemeClr>
                    </a:solidFill>
                  </a:tcPr>
                </a:tc>
                <a:tc>
                  <a:txBody>
                    <a:bodyPr/>
                    <a:lstStyle/>
                    <a:p>
                      <a:r>
                        <a:rPr lang="nl-NL" dirty="0"/>
                        <a:t>Rechts</a:t>
                      </a:r>
                    </a:p>
                  </a:txBody>
                  <a:tcPr>
                    <a:solidFill>
                      <a:schemeClr val="tx2">
                        <a:lumMod val="60000"/>
                        <a:lumOff val="40000"/>
                      </a:schemeClr>
                    </a:solidFill>
                  </a:tcPr>
                </a:tc>
                <a:tc>
                  <a:txBody>
                    <a:bodyPr/>
                    <a:lstStyle/>
                    <a:p>
                      <a:r>
                        <a:rPr lang="nl-NL" dirty="0" err="1"/>
                        <a:t>Extreem-rechts</a:t>
                      </a:r>
                      <a:endParaRPr lang="nl-NL" dirty="0"/>
                    </a:p>
                  </a:txBody>
                  <a:tcPr>
                    <a:solidFill>
                      <a:schemeClr val="tx2">
                        <a:lumMod val="60000"/>
                        <a:lumOff val="40000"/>
                      </a:schemeClr>
                    </a:solidFill>
                  </a:tcPr>
                </a:tc>
                <a:extLst>
                  <a:ext uri="{0D108BD9-81ED-4DB2-BD59-A6C34878D82A}">
                    <a16:rowId xmlns:a16="http://schemas.microsoft.com/office/drawing/2014/main" xmlns="" val="10001"/>
                  </a:ext>
                </a:extLst>
              </a:tr>
              <a:tr h="499186">
                <a:tc>
                  <a:txBody>
                    <a:bodyPr/>
                    <a:lstStyle/>
                    <a:p>
                      <a:r>
                        <a:rPr lang="nl-NL" sz="1400" i="1" dirty="0">
                          <a:latin typeface="Lucida Handwriting"/>
                        </a:rPr>
                        <a:t>Anarchisme</a:t>
                      </a:r>
                    </a:p>
                    <a:p>
                      <a:r>
                        <a:rPr lang="nl-NL" sz="1400" i="1" dirty="0">
                          <a:latin typeface="Lucida Handwriting"/>
                        </a:rPr>
                        <a:t>Communisme</a:t>
                      </a:r>
                    </a:p>
                  </a:txBody>
                  <a:tcPr>
                    <a:solidFill>
                      <a:srgbClr val="91FFFC"/>
                    </a:solidFill>
                  </a:tcPr>
                </a:tc>
                <a:tc>
                  <a:txBody>
                    <a:bodyPr/>
                    <a:lstStyle/>
                    <a:p>
                      <a:r>
                        <a:rPr lang="nl-NL" sz="1400" i="1" dirty="0">
                          <a:latin typeface="Lucida Handwriting"/>
                        </a:rPr>
                        <a:t>Socialisme</a:t>
                      </a:r>
                    </a:p>
                  </a:txBody>
                  <a:tcPr>
                    <a:solidFill>
                      <a:srgbClr val="91FFFC"/>
                    </a:solidFill>
                  </a:tcPr>
                </a:tc>
                <a:tc>
                  <a:txBody>
                    <a:bodyPr/>
                    <a:lstStyle/>
                    <a:p>
                      <a:r>
                        <a:rPr lang="nl-NL" sz="1400" i="1" dirty="0" err="1">
                          <a:latin typeface="Lucida Handwriting"/>
                        </a:rPr>
                        <a:t>Sociaal-democratie</a:t>
                      </a:r>
                      <a:endParaRPr lang="nl-NL" sz="1400" i="1" dirty="0">
                        <a:latin typeface="Lucida Handwriting"/>
                      </a:endParaRPr>
                    </a:p>
                  </a:txBody>
                  <a:tcPr>
                    <a:solidFill>
                      <a:srgbClr val="91FFFC"/>
                    </a:solidFill>
                  </a:tcPr>
                </a:tc>
                <a:tc>
                  <a:txBody>
                    <a:bodyPr/>
                    <a:lstStyle/>
                    <a:p>
                      <a:r>
                        <a:rPr lang="nl-NL" sz="1400" i="1" dirty="0">
                          <a:latin typeface="Lucida Handwriting"/>
                        </a:rPr>
                        <a:t>Liberalisme</a:t>
                      </a:r>
                    </a:p>
                  </a:txBody>
                  <a:tcPr>
                    <a:solidFill>
                      <a:srgbClr val="91FFFC"/>
                    </a:solidFill>
                  </a:tcPr>
                </a:tc>
                <a:tc>
                  <a:txBody>
                    <a:bodyPr/>
                    <a:lstStyle/>
                    <a:p>
                      <a:r>
                        <a:rPr lang="nl-NL" sz="1400" i="1" dirty="0">
                          <a:latin typeface="Lucida Handwriting"/>
                        </a:rPr>
                        <a:t>Conservatisme</a:t>
                      </a:r>
                    </a:p>
                  </a:txBody>
                  <a:tcPr>
                    <a:solidFill>
                      <a:srgbClr val="91FFFC"/>
                    </a:solidFill>
                  </a:tcPr>
                </a:tc>
                <a:tc>
                  <a:txBody>
                    <a:bodyPr/>
                    <a:lstStyle/>
                    <a:p>
                      <a:r>
                        <a:rPr lang="nl-NL" sz="1400" i="1" dirty="0">
                          <a:latin typeface="Lucida Handwriting"/>
                        </a:rPr>
                        <a:t>Fascisme</a:t>
                      </a:r>
                    </a:p>
                    <a:p>
                      <a:r>
                        <a:rPr lang="nl-NL" sz="1400" i="1" dirty="0">
                          <a:latin typeface="Lucida Handwriting"/>
                        </a:rPr>
                        <a:t>Nazisme</a:t>
                      </a:r>
                    </a:p>
                  </a:txBody>
                  <a:tcPr>
                    <a:solidFill>
                      <a:srgbClr val="91FFFC"/>
                    </a:solidFill>
                  </a:tcPr>
                </a:tc>
                <a:extLst>
                  <a:ext uri="{0D108BD9-81ED-4DB2-BD59-A6C34878D82A}">
                    <a16:rowId xmlns:a16="http://schemas.microsoft.com/office/drawing/2014/main" xmlns="" val="10002"/>
                  </a:ext>
                </a:extLst>
              </a:tr>
              <a:tr h="352366">
                <a:tc>
                  <a:txBody>
                    <a:bodyPr/>
                    <a:lstStyle/>
                    <a:p>
                      <a:r>
                        <a:rPr lang="nl-NL" i="1" dirty="0">
                          <a:solidFill>
                            <a:schemeClr val="accent6">
                              <a:lumMod val="75000"/>
                            </a:schemeClr>
                          </a:solidFill>
                        </a:rPr>
                        <a:t>Gelijkheid</a:t>
                      </a:r>
                    </a:p>
                  </a:txBody>
                  <a:tcPr/>
                </a:tc>
                <a:tc>
                  <a:txBody>
                    <a:bodyPr/>
                    <a:lstStyle/>
                    <a:p>
                      <a:r>
                        <a:rPr lang="nl-NL" i="1" dirty="0">
                          <a:solidFill>
                            <a:schemeClr val="accent6">
                              <a:lumMod val="75000"/>
                            </a:schemeClr>
                          </a:solidFill>
                        </a:rPr>
                        <a:t>Gelijkheid</a:t>
                      </a:r>
                    </a:p>
                  </a:txBody>
                  <a:tcPr/>
                </a:tc>
                <a:tc>
                  <a:txBody>
                    <a:bodyPr/>
                    <a:lstStyle/>
                    <a:p>
                      <a:r>
                        <a:rPr lang="nl-NL" i="1" dirty="0">
                          <a:solidFill>
                            <a:schemeClr val="accent6">
                              <a:lumMod val="75000"/>
                            </a:schemeClr>
                          </a:solidFill>
                        </a:rPr>
                        <a:t>Gelijkheid</a:t>
                      </a:r>
                    </a:p>
                  </a:txBody>
                  <a:tcPr/>
                </a:tc>
                <a:tc>
                  <a:txBody>
                    <a:bodyPr/>
                    <a:lstStyle/>
                    <a:p>
                      <a:r>
                        <a:rPr lang="nl-NL" i="1" dirty="0">
                          <a:solidFill>
                            <a:schemeClr val="accent6">
                              <a:lumMod val="75000"/>
                            </a:schemeClr>
                          </a:solidFill>
                        </a:rPr>
                        <a:t>Vrijheid</a:t>
                      </a:r>
                    </a:p>
                  </a:txBody>
                  <a:tcPr/>
                </a:tc>
                <a:tc>
                  <a:txBody>
                    <a:bodyPr/>
                    <a:lstStyle/>
                    <a:p>
                      <a:r>
                        <a:rPr lang="nl-NL" i="1" dirty="0">
                          <a:solidFill>
                            <a:schemeClr val="accent6">
                              <a:lumMod val="75000"/>
                            </a:schemeClr>
                          </a:solidFill>
                        </a:rPr>
                        <a:t>Vrijheid</a:t>
                      </a:r>
                    </a:p>
                  </a:txBody>
                  <a:tcPr/>
                </a:tc>
                <a:tc>
                  <a:txBody>
                    <a:bodyPr/>
                    <a:lstStyle/>
                    <a:p>
                      <a:r>
                        <a:rPr lang="nl-NL" i="1" dirty="0">
                          <a:solidFill>
                            <a:schemeClr val="accent6">
                              <a:lumMod val="75000"/>
                            </a:schemeClr>
                          </a:solidFill>
                        </a:rPr>
                        <a:t>Eenheid</a:t>
                      </a:r>
                    </a:p>
                  </a:txBody>
                  <a:tcPr/>
                </a:tc>
                <a:extLst>
                  <a:ext uri="{0D108BD9-81ED-4DB2-BD59-A6C34878D82A}">
                    <a16:rowId xmlns:a16="http://schemas.microsoft.com/office/drawing/2014/main" xmlns="" val="10003"/>
                  </a:ext>
                </a:extLst>
              </a:tr>
              <a:tr h="1145190">
                <a:tc>
                  <a:txBody>
                    <a:bodyPr/>
                    <a:lstStyle/>
                    <a:p>
                      <a:r>
                        <a:rPr lang="nl-NL" dirty="0"/>
                        <a:t>Anarchisten: geen regels</a:t>
                      </a:r>
                    </a:p>
                    <a:p>
                      <a:r>
                        <a:rPr lang="nl-NL" dirty="0"/>
                        <a:t>Communisten: dictatuur</a:t>
                      </a:r>
                    </a:p>
                  </a:txBody>
                  <a:tcPr/>
                </a:tc>
                <a:tc>
                  <a:txBody>
                    <a:bodyPr/>
                    <a:lstStyle/>
                    <a:p>
                      <a:r>
                        <a:rPr lang="nl-NL" dirty="0"/>
                        <a:t>Grote overheid</a:t>
                      </a:r>
                    </a:p>
                  </a:txBody>
                  <a:tcPr/>
                </a:tc>
                <a:tc>
                  <a:txBody>
                    <a:bodyPr/>
                    <a:lstStyle/>
                    <a:p>
                      <a:r>
                        <a:rPr lang="nl-NL" dirty="0"/>
                        <a:t>Grote</a:t>
                      </a:r>
                      <a:r>
                        <a:rPr lang="nl-NL" baseline="0" dirty="0"/>
                        <a:t> overheid</a:t>
                      </a:r>
                    </a:p>
                    <a:p>
                      <a:r>
                        <a:rPr lang="nl-NL" baseline="0" dirty="0"/>
                        <a:t>Vrije markt</a:t>
                      </a:r>
                      <a:endParaRPr lang="nl-NL" dirty="0"/>
                    </a:p>
                  </a:txBody>
                  <a:tcPr/>
                </a:tc>
                <a:tc>
                  <a:txBody>
                    <a:bodyPr/>
                    <a:lstStyle/>
                    <a:p>
                      <a:r>
                        <a:rPr lang="nl-NL" dirty="0"/>
                        <a:t>Economische vrijheid</a:t>
                      </a:r>
                    </a:p>
                    <a:p>
                      <a:r>
                        <a:rPr lang="nl-NL" dirty="0"/>
                        <a:t>Individuele vrijheid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Economische vrijheid</a:t>
                      </a:r>
                    </a:p>
                    <a:p>
                      <a:endParaRPr lang="nl-NL" dirty="0"/>
                    </a:p>
                  </a:txBody>
                  <a:tcPr/>
                </a:tc>
                <a:tc>
                  <a:txBody>
                    <a:bodyPr/>
                    <a:lstStyle/>
                    <a:p>
                      <a:r>
                        <a:rPr lang="nl-NL" dirty="0"/>
                        <a:t>Fascisten:</a:t>
                      </a:r>
                    </a:p>
                    <a:p>
                      <a:r>
                        <a:rPr lang="nl-NL" dirty="0"/>
                        <a:t>één volk</a:t>
                      </a:r>
                    </a:p>
                    <a:p>
                      <a:r>
                        <a:rPr lang="nl-NL" dirty="0"/>
                        <a:t>Nazi’s:</a:t>
                      </a:r>
                    </a:p>
                    <a:p>
                      <a:r>
                        <a:rPr lang="nl-NL" dirty="0"/>
                        <a:t>één ras</a:t>
                      </a:r>
                    </a:p>
                  </a:txBody>
                  <a:tcPr/>
                </a:tc>
                <a:extLst>
                  <a:ext uri="{0D108BD9-81ED-4DB2-BD59-A6C34878D82A}">
                    <a16:rowId xmlns:a16="http://schemas.microsoft.com/office/drawing/2014/main" xmlns="" val="10004"/>
                  </a:ext>
                </a:extLst>
              </a:tr>
              <a:tr h="352366">
                <a:tc>
                  <a:txBody>
                    <a:bodyPr/>
                    <a:lstStyle/>
                    <a:p>
                      <a:endParaRPr lang="nl-NL"/>
                    </a:p>
                  </a:txBody>
                  <a:tcPr/>
                </a:tc>
                <a:tc>
                  <a:txBody>
                    <a:bodyPr/>
                    <a:lstStyle/>
                    <a:p>
                      <a:r>
                        <a:rPr lang="nl-NL" dirty="0"/>
                        <a:t>SP, GL, PvdD</a:t>
                      </a:r>
                    </a:p>
                  </a:txBody>
                  <a:tcPr>
                    <a:solidFill>
                      <a:srgbClr val="FFFC88"/>
                    </a:solidFill>
                  </a:tcPr>
                </a:tc>
                <a:tc>
                  <a:txBody>
                    <a:bodyPr/>
                    <a:lstStyle/>
                    <a:p>
                      <a:r>
                        <a:rPr lang="nl-NL" dirty="0"/>
                        <a:t>PvdA, 50+, Denk</a:t>
                      </a:r>
                    </a:p>
                  </a:txBody>
                  <a:tcPr>
                    <a:solidFill>
                      <a:srgbClr val="FFFC88"/>
                    </a:solidFill>
                  </a:tcPr>
                </a:tc>
                <a:tc>
                  <a:txBody>
                    <a:bodyPr/>
                    <a:lstStyle/>
                    <a:p>
                      <a:r>
                        <a:rPr lang="nl-NL" dirty="0"/>
                        <a:t>VVD</a:t>
                      </a:r>
                    </a:p>
                  </a:txBody>
                  <a:tcPr>
                    <a:solidFill>
                      <a:srgbClr val="FFFC88"/>
                    </a:solidFill>
                  </a:tcPr>
                </a:tc>
                <a:tc>
                  <a:txBody>
                    <a:bodyPr/>
                    <a:lstStyle/>
                    <a:p>
                      <a:r>
                        <a:rPr lang="nl-NL" dirty="0"/>
                        <a:t>PVV, </a:t>
                      </a:r>
                      <a:r>
                        <a:rPr lang="nl-NL"/>
                        <a:t>FvD</a:t>
                      </a:r>
                      <a:endParaRPr lang="nl-NL" dirty="0"/>
                    </a:p>
                  </a:txBody>
                  <a:tcPr>
                    <a:solidFill>
                      <a:srgbClr val="FFFC88"/>
                    </a:solidFill>
                  </a:tcPr>
                </a:tc>
                <a:tc>
                  <a:txBody>
                    <a:bodyPr/>
                    <a:lstStyle/>
                    <a:p>
                      <a:endParaRPr lang="nl-NL" dirty="0"/>
                    </a:p>
                  </a:txBody>
                  <a:tcPr/>
                </a:tc>
                <a:extLst>
                  <a:ext uri="{0D108BD9-81ED-4DB2-BD59-A6C34878D82A}">
                    <a16:rowId xmlns:a16="http://schemas.microsoft.com/office/drawing/2014/main" xmlns="" val="10005"/>
                  </a:ext>
                </a:extLst>
              </a:tr>
              <a:tr h="352366">
                <a:tc>
                  <a:txBody>
                    <a:bodyPr/>
                    <a:lstStyle/>
                    <a:p>
                      <a:endParaRPr lang="nl-NL" dirty="0"/>
                    </a:p>
                  </a:txBody>
                  <a:tcPr/>
                </a:tc>
                <a:tc gridSpan="4">
                  <a:txBody>
                    <a:bodyPr/>
                    <a:lstStyle/>
                    <a:p>
                      <a:pPr algn="ctr"/>
                      <a:r>
                        <a:rPr lang="nl-NL" dirty="0"/>
                        <a:t>D66 (Pragmatisme)</a:t>
                      </a:r>
                    </a:p>
                  </a:txBody>
                  <a:tcPr>
                    <a:solidFill>
                      <a:srgbClr val="CCFFCC"/>
                    </a:solidFill>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a:txBody>
                    <a:bodyPr/>
                    <a:lstStyle/>
                    <a:p>
                      <a:endParaRPr lang="nl-NL" dirty="0"/>
                    </a:p>
                  </a:txBody>
                  <a:tcPr/>
                </a:tc>
                <a:extLst>
                  <a:ext uri="{0D108BD9-81ED-4DB2-BD59-A6C34878D82A}">
                    <a16:rowId xmlns:a16="http://schemas.microsoft.com/office/drawing/2014/main" xmlns="" val="10006"/>
                  </a:ext>
                </a:extLst>
              </a:tr>
              <a:tr h="499186">
                <a:tc>
                  <a:txBody>
                    <a:bodyPr/>
                    <a:lstStyle/>
                    <a:p>
                      <a:endParaRPr lang="nl-NL"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i="1" dirty="0" err="1">
                          <a:latin typeface="Lucida Handwriting"/>
                        </a:rPr>
                        <a:t>Christen-democratie</a:t>
                      </a:r>
                      <a:endParaRPr lang="nl-NL" sz="1400" i="1" dirty="0">
                        <a:latin typeface="Lucida Handwriting"/>
                      </a:endParaRPr>
                    </a:p>
                    <a:p>
                      <a:endParaRPr lang="nl-NL" sz="1400" dirty="0">
                        <a:latin typeface="Lucida Handwriting"/>
                      </a:endParaRPr>
                    </a:p>
                  </a:txBody>
                  <a:tcPr>
                    <a:solidFill>
                      <a:srgbClr val="91FFFC"/>
                    </a:solidFill>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a:txBody>
                    <a:bodyPr/>
                    <a:lstStyle/>
                    <a:p>
                      <a:endParaRPr lang="nl-NL" dirty="0"/>
                    </a:p>
                  </a:txBody>
                  <a:tcPr/>
                </a:tc>
                <a:extLst>
                  <a:ext uri="{0D108BD9-81ED-4DB2-BD59-A6C34878D82A}">
                    <a16:rowId xmlns:a16="http://schemas.microsoft.com/office/drawing/2014/main" xmlns="" val="10007"/>
                  </a:ext>
                </a:extLst>
              </a:tr>
              <a:tr h="352366">
                <a:tc>
                  <a:txBody>
                    <a:bodyPr/>
                    <a:lstStyle/>
                    <a:p>
                      <a:endParaRPr lang="nl-NL" dirty="0"/>
                    </a:p>
                  </a:txBody>
                  <a:tcPr>
                    <a:solidFill>
                      <a:schemeClr val="bg1">
                        <a:lumMod val="85000"/>
                      </a:schemeClr>
                    </a:solidFill>
                  </a:tcPr>
                </a:tc>
                <a:tc gridSpan="4">
                  <a:txBody>
                    <a:bodyPr/>
                    <a:lstStyle/>
                    <a:p>
                      <a:pPr algn="ctr"/>
                      <a:r>
                        <a:rPr lang="nl-NL" i="1" dirty="0">
                          <a:solidFill>
                            <a:srgbClr val="F57B17"/>
                          </a:solidFill>
                        </a:rPr>
                        <a:t>Broederschap</a:t>
                      </a:r>
                    </a:p>
                  </a:txBody>
                  <a:tcPr>
                    <a:solidFill>
                      <a:schemeClr val="bg1">
                        <a:lumMod val="85000"/>
                      </a:schemeClr>
                    </a:solidFill>
                  </a:tcPr>
                </a:tc>
                <a:tc hMerge="1">
                  <a:txBody>
                    <a:bodyPr/>
                    <a:lstStyle/>
                    <a:p>
                      <a:endParaRPr lang="nl-NL"/>
                    </a:p>
                  </a:txBody>
                  <a:tcPr/>
                </a:tc>
                <a:tc hMerge="1">
                  <a:txBody>
                    <a:bodyPr/>
                    <a:lstStyle/>
                    <a:p>
                      <a:endParaRPr lang="nl-NL" dirty="0"/>
                    </a:p>
                  </a:txBody>
                  <a:tcPr>
                    <a:solidFill>
                      <a:srgbClr val="2BF41B"/>
                    </a:solidFill>
                  </a:tcPr>
                </a:tc>
                <a:tc hMerge="1">
                  <a:txBody>
                    <a:bodyPr/>
                    <a:lstStyle/>
                    <a:p>
                      <a:endParaRPr lang="nl-NL" dirty="0"/>
                    </a:p>
                  </a:txBody>
                  <a:tcPr>
                    <a:solidFill>
                      <a:srgbClr val="2BF41B"/>
                    </a:solidFill>
                  </a:tcPr>
                </a:tc>
                <a:tc>
                  <a:txBody>
                    <a:bodyPr/>
                    <a:lstStyle/>
                    <a:p>
                      <a:endParaRPr lang="nl-NL" dirty="0"/>
                    </a:p>
                  </a:txBody>
                  <a:tcPr>
                    <a:solidFill>
                      <a:schemeClr val="bg1">
                        <a:lumMod val="85000"/>
                      </a:schemeClr>
                    </a:solidFill>
                  </a:tcPr>
                </a:tc>
                <a:extLst>
                  <a:ext uri="{0D108BD9-81ED-4DB2-BD59-A6C34878D82A}">
                    <a16:rowId xmlns:a16="http://schemas.microsoft.com/office/drawing/2014/main" xmlns="" val="10008"/>
                  </a:ext>
                </a:extLst>
              </a:tr>
              <a:tr h="352366">
                <a:tc>
                  <a:txBody>
                    <a:bodyPr/>
                    <a:lstStyle/>
                    <a:p>
                      <a:endParaRPr lang="nl-NL" dirty="0"/>
                    </a:p>
                  </a:txBody>
                  <a:tcPr/>
                </a:tc>
                <a:tc gridSpan="2">
                  <a:txBody>
                    <a:bodyPr/>
                    <a:lstStyle/>
                    <a:p>
                      <a:pPr algn="r"/>
                      <a:r>
                        <a:rPr lang="nl-NL" dirty="0"/>
                        <a:t>ChristenUnie</a:t>
                      </a:r>
                    </a:p>
                  </a:txBody>
                  <a:tcPr>
                    <a:solidFill>
                      <a:srgbClr val="2BF41B"/>
                    </a:solidFill>
                  </a:tcPr>
                </a:tc>
                <a:tc hMerge="1">
                  <a:txBody>
                    <a:bodyPr/>
                    <a:lstStyle/>
                    <a:p>
                      <a:endParaRPr lang="nl-NL" dirty="0"/>
                    </a:p>
                  </a:txBody>
                  <a:tcPr/>
                </a:tc>
                <a:tc>
                  <a:txBody>
                    <a:bodyPr/>
                    <a:lstStyle/>
                    <a:p>
                      <a:r>
                        <a:rPr lang="nl-NL" dirty="0"/>
                        <a:t>CDA</a:t>
                      </a:r>
                    </a:p>
                  </a:txBody>
                  <a:tcPr>
                    <a:solidFill>
                      <a:srgbClr val="2BF41B"/>
                    </a:solidFill>
                  </a:tcPr>
                </a:tc>
                <a:tc>
                  <a:txBody>
                    <a:bodyPr/>
                    <a:lstStyle/>
                    <a:p>
                      <a:pPr algn="ctr"/>
                      <a:r>
                        <a:rPr lang="nl-NL" dirty="0"/>
                        <a:t>SGP</a:t>
                      </a:r>
                    </a:p>
                  </a:txBody>
                  <a:tcPr>
                    <a:solidFill>
                      <a:srgbClr val="2BF41B"/>
                    </a:solidFill>
                  </a:tcPr>
                </a:tc>
                <a:tc>
                  <a:txBody>
                    <a:bodyPr/>
                    <a:lstStyle/>
                    <a:p>
                      <a:endParaRPr lang="nl-NL" dirty="0"/>
                    </a:p>
                  </a:txBody>
                  <a:tcPr/>
                </a:tc>
                <a:extLst>
                  <a:ext uri="{0D108BD9-81ED-4DB2-BD59-A6C34878D82A}">
                    <a16:rowId xmlns:a16="http://schemas.microsoft.com/office/drawing/2014/main" xmlns="" val="10009"/>
                  </a:ext>
                </a:extLst>
              </a:tr>
            </a:tbl>
          </a:graphicData>
        </a:graphic>
      </p:graphicFrame>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a:t>
            </a:fld>
            <a:endParaRPr lang="nl-NL" dirty="0"/>
          </a:p>
        </p:txBody>
      </p:sp>
    </p:spTree>
    <p:extLst>
      <p:ext uri="{BB962C8B-B14F-4D97-AF65-F5344CB8AC3E}">
        <p14:creationId xmlns:p14="http://schemas.microsoft.com/office/powerpoint/2010/main" val="3618975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el 1"/>
          <p:cNvSpPr>
            <a:spLocks noGrp="1"/>
          </p:cNvSpPr>
          <p:nvPr>
            <p:ph type="title" idx="4294967295"/>
          </p:nvPr>
        </p:nvSpPr>
        <p:spPr>
          <a:xfrm>
            <a:off x="0" y="308932"/>
            <a:ext cx="7425031" cy="835260"/>
          </a:xfrm>
        </p:spPr>
        <p:txBody>
          <a:bodyPr>
            <a:normAutofit fontScale="90000"/>
          </a:bodyPr>
          <a:lstStyle/>
          <a:p>
            <a:r>
              <a:rPr lang="en-US" sz="4000" dirty="0" err="1">
                <a:solidFill>
                  <a:schemeClr val="bg1"/>
                </a:solidFill>
              </a:rPr>
              <a:t>Rol</a:t>
            </a:r>
            <a:r>
              <a:rPr lang="en-US" sz="4000" dirty="0">
                <a:solidFill>
                  <a:schemeClr val="bg1"/>
                </a:solidFill>
              </a:rPr>
              <a:t> van de </a:t>
            </a:r>
            <a:r>
              <a:rPr lang="en-US" sz="4000" dirty="0" err="1">
                <a:solidFill>
                  <a:schemeClr val="bg1"/>
                </a:solidFill>
              </a:rPr>
              <a:t>massamedia</a:t>
            </a:r>
            <a:r>
              <a:rPr lang="en-US" sz="4000" dirty="0">
                <a:solidFill>
                  <a:schemeClr val="bg1"/>
                </a:solidFill>
              </a:rPr>
              <a:t> in </a:t>
            </a:r>
            <a:r>
              <a:rPr lang="en-US" sz="4000" dirty="0" err="1">
                <a:solidFill>
                  <a:schemeClr val="bg1"/>
                </a:solidFill>
              </a:rPr>
              <a:t>systeemmodel</a:t>
            </a:r>
            <a:r>
              <a:rPr lang="en-US" sz="4000" dirty="0"/>
              <a:t/>
            </a:r>
            <a:br>
              <a:rPr lang="en-US" sz="4000" dirty="0"/>
            </a:br>
            <a:endParaRPr lang="nl-NL" sz="4000" dirty="0"/>
          </a:p>
        </p:txBody>
      </p:sp>
      <p:sp>
        <p:nvSpPr>
          <p:cNvPr id="129027" name="Tijdelijke aanduiding voor inhoud 2"/>
          <p:cNvSpPr>
            <a:spLocks noGrp="1"/>
          </p:cNvSpPr>
          <p:nvPr>
            <p:ph idx="4294967295"/>
          </p:nvPr>
        </p:nvSpPr>
        <p:spPr>
          <a:xfrm>
            <a:off x="183444" y="1600200"/>
            <a:ext cx="8607778" cy="4525963"/>
          </a:xfrm>
        </p:spPr>
        <p:txBody>
          <a:bodyPr/>
          <a:lstStyle/>
          <a:p>
            <a:pPr marL="360000" lvl="1"/>
            <a:r>
              <a:rPr lang="en-US" sz="2400" dirty="0" err="1">
                <a:solidFill>
                  <a:srgbClr val="FF0000"/>
                </a:solidFill>
              </a:rPr>
              <a:t>Invoer</a:t>
            </a:r>
            <a:r>
              <a:rPr lang="en-US" sz="2400" dirty="0" err="1"/>
              <a:t>fase</a:t>
            </a:r>
            <a:r>
              <a:rPr lang="en-US" sz="2400" dirty="0"/>
              <a:t>:		</a:t>
            </a:r>
            <a:r>
              <a:rPr lang="en-US" sz="2400" dirty="0" err="1"/>
              <a:t>aandrager</a:t>
            </a:r>
            <a:r>
              <a:rPr lang="en-US" sz="2400" dirty="0"/>
              <a:t> </a:t>
            </a:r>
            <a:r>
              <a:rPr lang="en-US" sz="2400" dirty="0" err="1"/>
              <a:t>politieke</a:t>
            </a:r>
            <a:r>
              <a:rPr lang="en-US" sz="2400" dirty="0"/>
              <a:t> </a:t>
            </a:r>
            <a:r>
              <a:rPr lang="en-US" sz="2400" dirty="0" err="1"/>
              <a:t>eisen</a:t>
            </a:r>
            <a:r>
              <a:rPr lang="en-US" sz="2400" dirty="0"/>
              <a:t> en </a:t>
            </a:r>
            <a:r>
              <a:rPr lang="en-US" sz="2400" dirty="0" err="1"/>
              <a:t>wensen</a:t>
            </a:r>
            <a:endParaRPr lang="en-US" sz="2400" dirty="0"/>
          </a:p>
          <a:p>
            <a:pPr marL="360000" lvl="1"/>
            <a:endParaRPr lang="en-US" sz="2400" dirty="0"/>
          </a:p>
          <a:p>
            <a:pPr marL="360000" lvl="1"/>
            <a:r>
              <a:rPr lang="en-US" sz="2400" dirty="0" err="1">
                <a:solidFill>
                  <a:srgbClr val="FF0000"/>
                </a:solidFill>
              </a:rPr>
              <a:t>Omzetting</a:t>
            </a:r>
            <a:r>
              <a:rPr lang="en-US" sz="2400" dirty="0" err="1"/>
              <a:t>sfase</a:t>
            </a:r>
            <a:r>
              <a:rPr lang="en-US" sz="2400" dirty="0"/>
              <a:t>:	</a:t>
            </a:r>
            <a:r>
              <a:rPr lang="en-US" sz="2400" dirty="0" err="1"/>
              <a:t>berichten</a:t>
            </a:r>
            <a:r>
              <a:rPr lang="en-US" sz="2400" dirty="0"/>
              <a:t> over </a:t>
            </a:r>
            <a:r>
              <a:rPr lang="en-US" sz="2400" dirty="0" err="1"/>
              <a:t>voortgang</a:t>
            </a:r>
            <a:r>
              <a:rPr lang="en-US" sz="2400" dirty="0"/>
              <a:t> </a:t>
            </a:r>
            <a:r>
              <a:rPr lang="en-US" sz="2400" dirty="0" err="1"/>
              <a:t>politieke</a:t>
            </a:r>
            <a:r>
              <a:rPr lang="en-US" sz="2400" dirty="0"/>
              <a:t> </a:t>
            </a:r>
            <a:r>
              <a:rPr lang="en-US" sz="2400" dirty="0" err="1" smtClean="0"/>
              <a:t>kwesties</a:t>
            </a:r>
            <a:endParaRPr lang="en-US" sz="2400" dirty="0"/>
          </a:p>
          <a:p>
            <a:pPr marL="360000" lvl="1"/>
            <a:endParaRPr lang="en-US" sz="2400" dirty="0"/>
          </a:p>
          <a:p>
            <a:pPr marL="360000" lvl="1"/>
            <a:r>
              <a:rPr lang="en-US" sz="2400" dirty="0" err="1">
                <a:solidFill>
                  <a:srgbClr val="FF0000"/>
                </a:solidFill>
              </a:rPr>
              <a:t>Uitvoer</a:t>
            </a:r>
            <a:r>
              <a:rPr lang="en-US" sz="2400" dirty="0" err="1"/>
              <a:t>fase</a:t>
            </a:r>
            <a:r>
              <a:rPr lang="en-US" sz="2400" dirty="0"/>
              <a:t>:		</a:t>
            </a:r>
            <a:r>
              <a:rPr lang="en-US" sz="2400" dirty="0" err="1"/>
              <a:t>controleur</a:t>
            </a:r>
            <a:endParaRPr lang="en-US" sz="2400" dirty="0"/>
          </a:p>
          <a:p>
            <a:endParaRPr lang="en-US" sz="2800" dirty="0"/>
          </a:p>
        </p:txBody>
      </p:sp>
      <p:sp>
        <p:nvSpPr>
          <p:cNvPr id="4" name="Tijdelijke aanduiding voor dianumm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6689BC6-E637-4BE9-A4FA-6A451D85D2E9}" type="slidenum">
              <a:rPr lang="nl-NL" sz="1200">
                <a:solidFill>
                  <a:schemeClr val="tx1">
                    <a:tint val="75000"/>
                  </a:schemeClr>
                </a:solidFill>
                <a:latin typeface="+mn-lt"/>
              </a:rPr>
              <a:pPr algn="r" fontAlgn="auto">
                <a:spcBef>
                  <a:spcPts val="0"/>
                </a:spcBef>
                <a:spcAft>
                  <a:spcPts val="0"/>
                </a:spcAft>
                <a:defRPr/>
              </a:pPr>
              <a:t>50</a:t>
            </a:fld>
            <a:endParaRPr lang="nl-NL" sz="1200">
              <a:solidFill>
                <a:schemeClr val="tx1">
                  <a:tint val="75000"/>
                </a:schemeClr>
              </a:solidFill>
              <a:latin typeface="+mn-lt"/>
            </a:endParaRP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50</a:t>
            </a:fld>
            <a:endParaRPr lang="nl-NL"/>
          </a:p>
        </p:txBody>
      </p:sp>
    </p:spTree>
    <p:extLst>
      <p:ext uri="{BB962C8B-B14F-4D97-AF65-F5344CB8AC3E}">
        <p14:creationId xmlns:p14="http://schemas.microsoft.com/office/powerpoint/2010/main" val="421290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a:xfrm>
            <a:off x="1" y="171629"/>
            <a:ext cx="7425030" cy="1189959"/>
          </a:xfrm>
        </p:spPr>
        <p:txBody>
          <a:bodyPr>
            <a:normAutofit fontScale="90000"/>
          </a:bodyPr>
          <a:lstStyle/>
          <a:p>
            <a:r>
              <a:rPr lang="nl-NL" sz="4000" dirty="0">
                <a:solidFill>
                  <a:srgbClr val="FFFFFF"/>
                </a:solidFill>
              </a:rPr>
              <a:t>Criteria voor politieke agendavorming</a:t>
            </a:r>
          </a:p>
        </p:txBody>
      </p:sp>
      <p:sp>
        <p:nvSpPr>
          <p:cNvPr id="106499" name="Rectangle 3"/>
          <p:cNvSpPr>
            <a:spLocks noGrp="1"/>
          </p:cNvSpPr>
          <p:nvPr>
            <p:ph type="body" idx="4294967295"/>
          </p:nvPr>
        </p:nvSpPr>
        <p:spPr/>
        <p:txBody>
          <a:bodyPr/>
          <a:lstStyle/>
          <a:p>
            <a:r>
              <a:rPr lang="nl-NL" sz="2800"/>
              <a:t>Maatschappelijk probleem wordt door veel mensen en groepen als ongewenst ervaren</a:t>
            </a:r>
          </a:p>
          <a:p>
            <a:r>
              <a:rPr lang="nl-NL" sz="2800"/>
              <a:t>Het probleem komt vaak voor</a:t>
            </a:r>
          </a:p>
          <a:p>
            <a:r>
              <a:rPr lang="nl-NL" sz="2800"/>
              <a:t>Het probleem roept hevige emoties op</a:t>
            </a:r>
          </a:p>
          <a:p>
            <a:r>
              <a:rPr lang="nl-NL" sz="2800"/>
              <a:t>Het probleem is oplosbaar</a:t>
            </a:r>
          </a:p>
          <a:p>
            <a:r>
              <a:rPr lang="nl-NL" sz="2800"/>
              <a:t>De poortwachters hebben het probleem erkend als belangrijk</a:t>
            </a:r>
          </a:p>
          <a:p>
            <a:r>
              <a:rPr lang="nl-NL" sz="2800"/>
              <a:t>Er is genoeg ruimte op de politieke agenda</a:t>
            </a:r>
          </a:p>
          <a:p>
            <a:r>
              <a:rPr lang="nl-NL" sz="2800"/>
              <a:t>Het probleem kan politieke prioriteit krijgen</a:t>
            </a: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51</a:t>
            </a:fld>
            <a:endParaRPr lang="nl-NL"/>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a:xfrm>
            <a:off x="0" y="274638"/>
            <a:ext cx="8686800" cy="1143000"/>
          </a:xfrm>
        </p:spPr>
        <p:txBody>
          <a:bodyPr/>
          <a:lstStyle/>
          <a:p>
            <a:pPr algn="l"/>
            <a:r>
              <a:rPr lang="nl-NL" dirty="0">
                <a:solidFill>
                  <a:srgbClr val="FFFFFF"/>
                </a:solidFill>
              </a:rPr>
              <a:t>Beleidsvoorbereiding en -bepaling</a:t>
            </a:r>
          </a:p>
        </p:txBody>
      </p:sp>
      <p:sp>
        <p:nvSpPr>
          <p:cNvPr id="107523" name="Rectangle 3"/>
          <p:cNvSpPr>
            <a:spLocks noGrp="1"/>
          </p:cNvSpPr>
          <p:nvPr>
            <p:ph type="body" idx="4294967295"/>
          </p:nvPr>
        </p:nvSpPr>
        <p:spPr/>
        <p:txBody>
          <a:bodyPr>
            <a:normAutofit fontScale="85000" lnSpcReduction="20000"/>
          </a:bodyPr>
          <a:lstStyle/>
          <a:p>
            <a:pPr marL="0" indent="0">
              <a:buNone/>
            </a:pPr>
            <a:endParaRPr lang="nl-NL" dirty="0">
              <a:solidFill>
                <a:srgbClr val="FF0000"/>
              </a:solidFill>
            </a:endParaRPr>
          </a:p>
          <a:p>
            <a:r>
              <a:rPr lang="nl-NL" dirty="0">
                <a:solidFill>
                  <a:srgbClr val="FF0000"/>
                </a:solidFill>
              </a:rPr>
              <a:t>Beleidsvoorbereiding</a:t>
            </a:r>
          </a:p>
          <a:p>
            <a:pPr lvl="1"/>
            <a:r>
              <a:rPr lang="nl-NL" dirty="0"/>
              <a:t>Wat zijn de oorzaken voor het probleem</a:t>
            </a:r>
          </a:p>
          <a:p>
            <a:pPr lvl="1">
              <a:buFont typeface="Arial" charset="0"/>
              <a:buNone/>
            </a:pPr>
            <a:r>
              <a:rPr lang="nl-NL" dirty="0">
                <a:latin typeface="Arial" charset="0"/>
                <a:cs typeface="Arial" charset="0"/>
              </a:rPr>
              <a:t>→	3 </a:t>
            </a:r>
            <a:r>
              <a:rPr lang="nl-NL" dirty="0"/>
              <a:t>Invalshoeken van maatschappijleer:</a:t>
            </a:r>
          </a:p>
          <a:p>
            <a:pPr lvl="2"/>
            <a:r>
              <a:rPr lang="nl-NL" dirty="0"/>
              <a:t>Sociaal-cultureel 		(Analysevragen: -&gt; Actoren + Oorzaken en gevolgen)</a:t>
            </a:r>
          </a:p>
          <a:p>
            <a:pPr lvl="2"/>
            <a:r>
              <a:rPr lang="nl-NL" dirty="0" err="1"/>
              <a:t>Sociaal-economisch</a:t>
            </a:r>
            <a:r>
              <a:rPr lang="nl-NL" dirty="0"/>
              <a:t> 		(Analysevragen: -&gt; Actoren + Oorzaken en gevolgen)</a:t>
            </a:r>
          </a:p>
          <a:p>
            <a:pPr lvl="2"/>
            <a:r>
              <a:rPr lang="nl-NL" dirty="0"/>
              <a:t>Vergelijkend-historisch 	</a:t>
            </a:r>
            <a:r>
              <a:rPr lang="nl-NL" dirty="0" smtClean="0"/>
              <a:t>(</a:t>
            </a:r>
            <a:r>
              <a:rPr lang="nl-NL" dirty="0"/>
              <a:t>Analysevragen: -&gt; Vergelijkingen)</a:t>
            </a:r>
          </a:p>
          <a:p>
            <a:r>
              <a:rPr lang="nl-NL" dirty="0">
                <a:solidFill>
                  <a:srgbClr val="FF0000"/>
                </a:solidFill>
              </a:rPr>
              <a:t>Beleidsbepaling</a:t>
            </a:r>
          </a:p>
          <a:p>
            <a:pPr lvl="1">
              <a:buFont typeface="Arial" charset="0"/>
              <a:buNone/>
            </a:pPr>
            <a:r>
              <a:rPr lang="nl-NL" dirty="0">
                <a:latin typeface="Arial" charset="0"/>
                <a:cs typeface="Arial" charset="0"/>
              </a:rPr>
              <a:t>→	4</a:t>
            </a:r>
            <a:r>
              <a:rPr lang="nl-NL" baseline="30000" dirty="0">
                <a:latin typeface="Arial" charset="0"/>
                <a:cs typeface="Arial" charset="0"/>
              </a:rPr>
              <a:t>e</a:t>
            </a:r>
            <a:r>
              <a:rPr lang="nl-NL" dirty="0">
                <a:latin typeface="Arial" charset="0"/>
                <a:cs typeface="Arial" charset="0"/>
              </a:rPr>
              <a:t> </a:t>
            </a:r>
            <a:r>
              <a:rPr lang="nl-NL" dirty="0"/>
              <a:t>Invalshoek van maatschappijleer:</a:t>
            </a:r>
          </a:p>
          <a:p>
            <a:pPr lvl="2"/>
            <a:r>
              <a:rPr lang="nl-NL" dirty="0"/>
              <a:t>Politiek-juridisch 		(Analysevragen: -&gt; Politieke besluitvorming)</a:t>
            </a:r>
          </a:p>
          <a:p>
            <a:pPr lvl="2"/>
            <a:endParaRPr lang="nl-NL" dirty="0"/>
          </a:p>
          <a:p>
            <a:endParaRPr lang="nl-NL"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52</a:t>
            </a:fld>
            <a:endParaRPr lang="nl-NL"/>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p:cNvSpPr>
          <p:nvPr>
            <p:ph type="title" idx="4294967295"/>
          </p:nvPr>
        </p:nvSpPr>
        <p:spPr>
          <a:xfrm>
            <a:off x="0" y="274638"/>
            <a:ext cx="8686800" cy="1143000"/>
          </a:xfrm>
        </p:spPr>
        <p:txBody>
          <a:bodyPr/>
          <a:lstStyle/>
          <a:p>
            <a:pPr algn="l"/>
            <a:r>
              <a:rPr lang="nl-NL" dirty="0">
                <a:solidFill>
                  <a:srgbClr val="FFFFFF"/>
                </a:solidFill>
              </a:rPr>
              <a:t>Systeemmodel van Easton- vervolg</a:t>
            </a:r>
          </a:p>
        </p:txBody>
      </p:sp>
      <p:sp>
        <p:nvSpPr>
          <p:cNvPr id="108549" name="Rectangle 3"/>
          <p:cNvSpPr>
            <a:spLocks noGrp="1"/>
          </p:cNvSpPr>
          <p:nvPr>
            <p:ph type="body" idx="4294967295"/>
          </p:nvPr>
        </p:nvSpPr>
        <p:spPr/>
        <p:txBody>
          <a:bodyPr/>
          <a:lstStyle/>
          <a:p>
            <a:r>
              <a:rPr lang="nl-NL" sz="2800" dirty="0">
                <a:solidFill>
                  <a:srgbClr val="FF0000"/>
                </a:solidFill>
              </a:rPr>
              <a:t>Uitvoer</a:t>
            </a:r>
          </a:p>
          <a:p>
            <a:pPr lvl="1">
              <a:buFont typeface="Arial" charset="0"/>
              <a:buNone/>
            </a:pPr>
            <a:r>
              <a:rPr lang="nl-NL" sz="2000" i="1" dirty="0">
                <a:solidFill>
                  <a:schemeClr val="hlink"/>
                </a:solidFill>
                <a:latin typeface="Arial" charset="0"/>
                <a:cs typeface="Arial" charset="0"/>
              </a:rPr>
              <a:t>→</a:t>
            </a:r>
            <a:r>
              <a:rPr lang="nl-NL" sz="2000" i="1" dirty="0">
                <a:solidFill>
                  <a:schemeClr val="hlink"/>
                </a:solidFill>
              </a:rPr>
              <a:t>	Actoren (ambtenaren) voeren beleidsbeslissingen uit</a:t>
            </a:r>
            <a:endParaRPr lang="nl-NL" sz="2000" dirty="0"/>
          </a:p>
          <a:p>
            <a:pPr lvl="1"/>
            <a:r>
              <a:rPr lang="nl-NL" sz="2400" dirty="0"/>
              <a:t>Regels en wetten</a:t>
            </a:r>
          </a:p>
          <a:p>
            <a:pPr lvl="1"/>
            <a:r>
              <a:rPr lang="nl-NL" sz="2400" dirty="0"/>
              <a:t>Minister (of bijv. wethouder) is verantwoordelijk </a:t>
            </a:r>
          </a:p>
          <a:p>
            <a:endParaRPr lang="nl-NL" sz="2800" dirty="0">
              <a:solidFill>
                <a:srgbClr val="FF0000"/>
              </a:solidFill>
            </a:endParaRPr>
          </a:p>
          <a:p>
            <a:r>
              <a:rPr lang="nl-NL" sz="2800" dirty="0">
                <a:solidFill>
                  <a:srgbClr val="FF0000"/>
                </a:solidFill>
              </a:rPr>
              <a:t>Terugkoppeling</a:t>
            </a:r>
            <a:r>
              <a:rPr lang="nl-NL" sz="2800" dirty="0"/>
              <a:t> = feedback</a:t>
            </a:r>
          </a:p>
          <a:p>
            <a:pPr lvl="1">
              <a:buFont typeface="Arial" charset="0"/>
              <a:buNone/>
            </a:pPr>
            <a:r>
              <a:rPr lang="nl-NL" sz="2400" i="1" dirty="0">
                <a:solidFill>
                  <a:schemeClr val="hlink"/>
                </a:solidFill>
              </a:rPr>
              <a:t>Manier waarop het politieke systeem leert van het verleden</a:t>
            </a:r>
          </a:p>
          <a:p>
            <a:pPr lvl="1"/>
            <a:r>
              <a:rPr lang="nl-NL" sz="2400" dirty="0"/>
              <a:t>Manier waarop bevolking reageert</a:t>
            </a:r>
          </a:p>
          <a:p>
            <a:pPr lvl="1"/>
            <a:r>
              <a:rPr lang="nl-NL" sz="2400" dirty="0"/>
              <a:t>Manier waarop poortwachters deze reactie doorlaten</a:t>
            </a:r>
          </a:p>
          <a:p>
            <a:pPr lvl="1"/>
            <a:endParaRPr lang="nl-NL" sz="2400" dirty="0"/>
          </a:p>
          <a:p>
            <a:endParaRPr lang="nl-NL" sz="2800" dirty="0"/>
          </a:p>
          <a:p>
            <a:endParaRPr lang="nl-NL" sz="2800"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53</a:t>
            </a:fld>
            <a:endParaRPr lang="nl-NL"/>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335DAC0-0064-4A5A-B495-9D33B5F828B0}" type="slidenum">
              <a:rPr lang="nl-NL" sz="1200">
                <a:solidFill>
                  <a:schemeClr val="tx1">
                    <a:tint val="75000"/>
                  </a:schemeClr>
                </a:solidFill>
                <a:latin typeface="+mn-lt"/>
              </a:rPr>
              <a:pPr algn="r" fontAlgn="auto">
                <a:spcBef>
                  <a:spcPts val="0"/>
                </a:spcBef>
                <a:spcAft>
                  <a:spcPts val="0"/>
                </a:spcAft>
                <a:defRPr/>
              </a:pPr>
              <a:t>54</a:t>
            </a:fld>
            <a:endParaRPr lang="nl-NL" sz="1200">
              <a:solidFill>
                <a:schemeClr val="tx1">
                  <a:tint val="75000"/>
                </a:schemeClr>
              </a:solidFill>
              <a:latin typeface="+mn-lt"/>
            </a:endParaRPr>
          </a:p>
        </p:txBody>
      </p:sp>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F7129C1-BB03-4BF7-A938-805EEB871CEA}" type="slidenum">
              <a:rPr lang="nl-NL" sz="1200">
                <a:solidFill>
                  <a:schemeClr val="tx1">
                    <a:tint val="75000"/>
                  </a:schemeClr>
                </a:solidFill>
                <a:latin typeface="+mn-lt"/>
              </a:rPr>
              <a:pPr algn="r" fontAlgn="auto">
                <a:spcBef>
                  <a:spcPts val="0"/>
                </a:spcBef>
                <a:spcAft>
                  <a:spcPts val="0"/>
                </a:spcAft>
                <a:defRPr/>
              </a:pPr>
              <a:t>54</a:t>
            </a:fld>
            <a:endParaRPr lang="nl-NL" sz="1200">
              <a:solidFill>
                <a:schemeClr val="tx1">
                  <a:tint val="75000"/>
                </a:schemeClr>
              </a:solidFill>
              <a:latin typeface="+mn-lt"/>
            </a:endParaRPr>
          </a:p>
        </p:txBody>
      </p:sp>
      <p:sp>
        <p:nvSpPr>
          <p:cNvPr id="97284" name="Rectangle 2"/>
          <p:cNvSpPr>
            <a:spLocks noGrp="1"/>
          </p:cNvSpPr>
          <p:nvPr>
            <p:ph type="title" idx="4294967295"/>
          </p:nvPr>
        </p:nvSpPr>
        <p:spPr/>
        <p:txBody>
          <a:bodyPr/>
          <a:lstStyle/>
          <a:p>
            <a:pPr algn="l"/>
            <a:r>
              <a:rPr lang="en-US" dirty="0">
                <a:solidFill>
                  <a:srgbClr val="FFFFFF"/>
                </a:solidFill>
                <a:cs typeface="Arial" charset="0"/>
              </a:rPr>
              <a:t>Interne o</a:t>
            </a:r>
            <a:r>
              <a:rPr lang="nl-NL" dirty="0" err="1">
                <a:solidFill>
                  <a:srgbClr val="FFFFFF"/>
                </a:solidFill>
              </a:rPr>
              <a:t>mgevingsfactoren</a:t>
            </a:r>
            <a:endParaRPr lang="nl-NL" dirty="0">
              <a:solidFill>
                <a:srgbClr val="FFFFFF"/>
              </a:solidFill>
            </a:endParaRPr>
          </a:p>
        </p:txBody>
      </p:sp>
      <p:sp>
        <p:nvSpPr>
          <p:cNvPr id="97285" name="Rectangle 3"/>
          <p:cNvSpPr>
            <a:spLocks noGrp="1"/>
          </p:cNvSpPr>
          <p:nvPr>
            <p:ph type="body" idx="4294967295"/>
          </p:nvPr>
        </p:nvSpPr>
        <p:spPr>
          <a:xfrm>
            <a:off x="0" y="1196752"/>
            <a:ext cx="9144000" cy="5661248"/>
          </a:xfrm>
        </p:spPr>
        <p:txBody>
          <a:bodyPr>
            <a:normAutofit fontScale="92500" lnSpcReduction="20000"/>
          </a:bodyPr>
          <a:lstStyle/>
          <a:p>
            <a:pPr>
              <a:lnSpc>
                <a:spcPct val="90000"/>
              </a:lnSpc>
            </a:pPr>
            <a:endParaRPr lang="en-US" dirty="0">
              <a:solidFill>
                <a:srgbClr val="FF0000"/>
              </a:solidFill>
              <a:cs typeface="Arial" charset="0"/>
            </a:endParaRPr>
          </a:p>
          <a:p>
            <a:pPr>
              <a:lnSpc>
                <a:spcPct val="90000"/>
              </a:lnSpc>
            </a:pPr>
            <a:endParaRPr lang="en-US" dirty="0">
              <a:solidFill>
                <a:srgbClr val="FF0000"/>
              </a:solidFill>
              <a:cs typeface="Arial" charset="0"/>
            </a:endParaRPr>
          </a:p>
          <a:p>
            <a:pPr>
              <a:lnSpc>
                <a:spcPct val="90000"/>
              </a:lnSpc>
            </a:pPr>
            <a:endParaRPr lang="en-US" dirty="0">
              <a:solidFill>
                <a:srgbClr val="FF0000"/>
              </a:solidFill>
              <a:cs typeface="Arial" charset="0"/>
            </a:endParaRPr>
          </a:p>
          <a:p>
            <a:pPr>
              <a:lnSpc>
                <a:spcPct val="90000"/>
              </a:lnSpc>
            </a:pPr>
            <a:r>
              <a:rPr lang="en-US" dirty="0" err="1">
                <a:solidFill>
                  <a:srgbClr val="FF0000"/>
                </a:solidFill>
                <a:cs typeface="Arial" charset="0"/>
              </a:rPr>
              <a:t>Economische</a:t>
            </a:r>
            <a:r>
              <a:rPr lang="en-US" dirty="0">
                <a:solidFill>
                  <a:srgbClr val="FF0000"/>
                </a:solidFill>
                <a:cs typeface="Arial" charset="0"/>
              </a:rPr>
              <a:t> </a:t>
            </a:r>
            <a:r>
              <a:rPr lang="en-US" dirty="0" err="1">
                <a:solidFill>
                  <a:srgbClr val="FF0000"/>
                </a:solidFill>
                <a:cs typeface="Arial" charset="0"/>
              </a:rPr>
              <a:t>factoren</a:t>
            </a:r>
            <a:endParaRPr lang="en-US" dirty="0">
              <a:solidFill>
                <a:srgbClr val="FF0000"/>
              </a:solidFill>
              <a:cs typeface="Arial" charset="0"/>
            </a:endParaRPr>
          </a:p>
          <a:p>
            <a:pPr lvl="2">
              <a:lnSpc>
                <a:spcPct val="90000"/>
              </a:lnSpc>
            </a:pPr>
            <a:r>
              <a:rPr lang="en-US" dirty="0" err="1">
                <a:cs typeface="Arial" charset="0"/>
              </a:rPr>
              <a:t>Hoog</a:t>
            </a:r>
            <a:r>
              <a:rPr lang="en-US" dirty="0">
                <a:cs typeface="Arial" charset="0"/>
              </a:rPr>
              <a:t>- of </a:t>
            </a:r>
            <a:r>
              <a:rPr lang="en-US" dirty="0" err="1">
                <a:cs typeface="Arial" charset="0"/>
              </a:rPr>
              <a:t>laagconjunctuur</a:t>
            </a:r>
            <a:endParaRPr lang="en-US" dirty="0">
              <a:cs typeface="Arial" charset="0"/>
            </a:endParaRPr>
          </a:p>
          <a:p>
            <a:pPr>
              <a:lnSpc>
                <a:spcPct val="90000"/>
              </a:lnSpc>
            </a:pPr>
            <a:endParaRPr lang="en-US" dirty="0">
              <a:solidFill>
                <a:srgbClr val="FF0000"/>
              </a:solidFill>
              <a:cs typeface="Arial" charset="0"/>
            </a:endParaRPr>
          </a:p>
          <a:p>
            <a:pPr>
              <a:lnSpc>
                <a:spcPct val="90000"/>
              </a:lnSpc>
            </a:pPr>
            <a:r>
              <a:rPr lang="en-US" dirty="0" err="1">
                <a:solidFill>
                  <a:srgbClr val="FF0000"/>
                </a:solidFill>
                <a:cs typeface="Arial" charset="0"/>
              </a:rPr>
              <a:t>Culturele</a:t>
            </a:r>
            <a:r>
              <a:rPr lang="en-US" dirty="0">
                <a:solidFill>
                  <a:srgbClr val="FF0000"/>
                </a:solidFill>
                <a:cs typeface="Arial" charset="0"/>
              </a:rPr>
              <a:t> </a:t>
            </a:r>
            <a:r>
              <a:rPr lang="en-US" dirty="0" err="1">
                <a:solidFill>
                  <a:srgbClr val="FF0000"/>
                </a:solidFill>
                <a:cs typeface="Arial" charset="0"/>
              </a:rPr>
              <a:t>factoren</a:t>
            </a:r>
            <a:endParaRPr lang="en-US" dirty="0">
              <a:solidFill>
                <a:srgbClr val="FF0000"/>
              </a:solidFill>
              <a:cs typeface="Arial" charset="0"/>
            </a:endParaRPr>
          </a:p>
          <a:p>
            <a:pPr lvl="2">
              <a:lnSpc>
                <a:spcPct val="90000"/>
              </a:lnSpc>
            </a:pPr>
            <a:r>
              <a:rPr lang="en-US" dirty="0" err="1">
                <a:cs typeface="Arial" charset="0"/>
              </a:rPr>
              <a:t>Poldermodel</a:t>
            </a:r>
            <a:r>
              <a:rPr lang="en-US" dirty="0">
                <a:cs typeface="Arial" charset="0"/>
              </a:rPr>
              <a:t> </a:t>
            </a:r>
          </a:p>
          <a:p>
            <a:pPr>
              <a:lnSpc>
                <a:spcPct val="90000"/>
              </a:lnSpc>
            </a:pPr>
            <a:endParaRPr lang="en-US" dirty="0">
              <a:solidFill>
                <a:srgbClr val="FF0000"/>
              </a:solidFill>
              <a:cs typeface="Arial" charset="0"/>
            </a:endParaRPr>
          </a:p>
          <a:p>
            <a:pPr>
              <a:lnSpc>
                <a:spcPct val="90000"/>
              </a:lnSpc>
            </a:pPr>
            <a:r>
              <a:rPr lang="en-US" dirty="0" err="1">
                <a:solidFill>
                  <a:srgbClr val="FF0000"/>
                </a:solidFill>
                <a:cs typeface="Arial" charset="0"/>
              </a:rPr>
              <a:t>Geografische</a:t>
            </a:r>
            <a:r>
              <a:rPr lang="en-US" dirty="0">
                <a:solidFill>
                  <a:srgbClr val="FF0000"/>
                </a:solidFill>
                <a:cs typeface="Arial" charset="0"/>
              </a:rPr>
              <a:t> </a:t>
            </a:r>
            <a:r>
              <a:rPr lang="en-US" dirty="0" err="1">
                <a:solidFill>
                  <a:srgbClr val="FF0000"/>
                </a:solidFill>
                <a:cs typeface="Arial" charset="0"/>
              </a:rPr>
              <a:t>factoren</a:t>
            </a:r>
            <a:endParaRPr lang="en-US" dirty="0">
              <a:solidFill>
                <a:srgbClr val="FF0000"/>
              </a:solidFill>
              <a:cs typeface="Arial" charset="0"/>
            </a:endParaRPr>
          </a:p>
          <a:p>
            <a:pPr lvl="2">
              <a:lnSpc>
                <a:spcPct val="90000"/>
              </a:lnSpc>
            </a:pPr>
            <a:r>
              <a:rPr lang="en-US" dirty="0">
                <a:cs typeface="Arial" charset="0"/>
              </a:rPr>
              <a:t>Nederland </a:t>
            </a:r>
            <a:r>
              <a:rPr lang="en-US" dirty="0" err="1">
                <a:cs typeface="Arial" charset="0"/>
              </a:rPr>
              <a:t>distributieland</a:t>
            </a:r>
            <a:endParaRPr lang="en-US" dirty="0">
              <a:cs typeface="Arial" charset="0"/>
            </a:endParaRPr>
          </a:p>
          <a:p>
            <a:pPr>
              <a:lnSpc>
                <a:spcPct val="90000"/>
              </a:lnSpc>
            </a:pPr>
            <a:endParaRPr lang="en-US" dirty="0">
              <a:solidFill>
                <a:srgbClr val="FF0000"/>
              </a:solidFill>
              <a:cs typeface="Arial" charset="0"/>
            </a:endParaRPr>
          </a:p>
          <a:p>
            <a:pPr>
              <a:lnSpc>
                <a:spcPct val="90000"/>
              </a:lnSpc>
            </a:pPr>
            <a:r>
              <a:rPr lang="en-US" dirty="0" err="1">
                <a:solidFill>
                  <a:srgbClr val="FF0000"/>
                </a:solidFill>
                <a:cs typeface="Arial" charset="0"/>
              </a:rPr>
              <a:t>Technologische</a:t>
            </a:r>
            <a:r>
              <a:rPr lang="en-US" dirty="0">
                <a:solidFill>
                  <a:srgbClr val="FF0000"/>
                </a:solidFill>
                <a:cs typeface="Arial" charset="0"/>
              </a:rPr>
              <a:t> </a:t>
            </a:r>
            <a:r>
              <a:rPr lang="en-US" dirty="0" err="1">
                <a:solidFill>
                  <a:srgbClr val="FF0000"/>
                </a:solidFill>
                <a:cs typeface="Arial" charset="0"/>
              </a:rPr>
              <a:t>factoren</a:t>
            </a:r>
            <a:endParaRPr lang="en-US" dirty="0">
              <a:solidFill>
                <a:srgbClr val="FF0000"/>
              </a:solidFill>
              <a:cs typeface="Arial" charset="0"/>
            </a:endParaRPr>
          </a:p>
          <a:p>
            <a:pPr lvl="2">
              <a:lnSpc>
                <a:spcPct val="90000"/>
              </a:lnSpc>
            </a:pPr>
            <a:r>
              <a:rPr lang="en-US" dirty="0" err="1">
                <a:cs typeface="Arial" charset="0"/>
              </a:rPr>
              <a:t>Ict</a:t>
            </a:r>
            <a:r>
              <a:rPr lang="en-US" dirty="0">
                <a:cs typeface="Arial" charset="0"/>
              </a:rPr>
              <a:t> </a:t>
            </a:r>
          </a:p>
          <a:p>
            <a:pPr>
              <a:lnSpc>
                <a:spcPct val="90000"/>
              </a:lnSpc>
              <a:buFont typeface="Arial" charset="0"/>
              <a:buNone/>
            </a:pPr>
            <a:endParaRPr lang="en-US" dirty="0">
              <a:cs typeface="Arial" charset="0"/>
            </a:endParaRPr>
          </a:p>
          <a:p>
            <a:pPr lvl="1">
              <a:lnSpc>
                <a:spcPct val="90000"/>
              </a:lnSpc>
            </a:pPr>
            <a:endParaRPr lang="en-US" dirty="0">
              <a:cs typeface="Arial" charset="0"/>
            </a:endParaRPr>
          </a:p>
          <a:p>
            <a:pPr>
              <a:lnSpc>
                <a:spcPct val="90000"/>
              </a:lnSpc>
            </a:pPr>
            <a:endParaRPr lang="nl-NL" dirty="0">
              <a:cs typeface="Arial" charset="0"/>
            </a:endParaRP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54</a:t>
            </a:fld>
            <a:endParaRPr lang="nl-NL"/>
          </a:p>
        </p:txBody>
      </p:sp>
      <p:sp>
        <p:nvSpPr>
          <p:cNvPr id="3" name="Actieknop: Film 2">
            <a:hlinkClick r:id="rId3" highlightClick="1"/>
          </p:cNvPr>
          <p:cNvSpPr/>
          <p:nvPr/>
        </p:nvSpPr>
        <p:spPr>
          <a:xfrm>
            <a:off x="4788024" y="5456666"/>
            <a:ext cx="1296144" cy="1042416"/>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Gaswinning</a:t>
            </a:r>
          </a:p>
        </p:txBody>
      </p:sp>
      <p:sp>
        <p:nvSpPr>
          <p:cNvPr id="7" name="Actieknop: Film 6">
            <a:hlinkClick r:id="rId4" highlightClick="1"/>
          </p:cNvPr>
          <p:cNvSpPr/>
          <p:nvPr/>
        </p:nvSpPr>
        <p:spPr>
          <a:xfrm>
            <a:off x="4283968" y="3573016"/>
            <a:ext cx="1042416" cy="1042416"/>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water</a:t>
            </a:r>
          </a:p>
        </p:txBody>
      </p:sp>
      <p:sp>
        <p:nvSpPr>
          <p:cNvPr id="8" name="Actieknop: Film 7">
            <a:hlinkClick r:id="rId5" highlightClick="1"/>
          </p:cNvPr>
          <p:cNvSpPr/>
          <p:nvPr/>
        </p:nvSpPr>
        <p:spPr>
          <a:xfrm>
            <a:off x="5436096" y="4293096"/>
            <a:ext cx="1224136" cy="1042416"/>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containers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idx="4294967295"/>
          </p:nvPr>
        </p:nvSpPr>
        <p:spPr>
          <a:xfrm>
            <a:off x="0" y="274638"/>
            <a:ext cx="8686800" cy="1143000"/>
          </a:xfrm>
        </p:spPr>
        <p:txBody>
          <a:bodyPr/>
          <a:lstStyle/>
          <a:p>
            <a:pPr algn="l"/>
            <a:r>
              <a:rPr lang="en-US" sz="4000" dirty="0">
                <a:solidFill>
                  <a:srgbClr val="FFFFFF"/>
                </a:solidFill>
                <a:cs typeface="Arial" charset="0"/>
              </a:rPr>
              <a:t>Interne o</a:t>
            </a:r>
            <a:r>
              <a:rPr lang="nl-NL" sz="4000" dirty="0" err="1">
                <a:solidFill>
                  <a:srgbClr val="FFFFFF"/>
                </a:solidFill>
              </a:rPr>
              <a:t>mgevingsfactoren</a:t>
            </a:r>
            <a:r>
              <a:rPr lang="nl-NL" sz="4000" dirty="0">
                <a:solidFill>
                  <a:srgbClr val="FFFFFF"/>
                </a:solidFill>
              </a:rPr>
              <a:t> - vervolg</a:t>
            </a:r>
          </a:p>
        </p:txBody>
      </p:sp>
      <p:sp>
        <p:nvSpPr>
          <p:cNvPr id="99331" name="Tijdelijke aanduiding voor inhoud 2"/>
          <p:cNvSpPr>
            <a:spLocks noGrp="1"/>
          </p:cNvSpPr>
          <p:nvPr>
            <p:ph idx="4294967295"/>
          </p:nvPr>
        </p:nvSpPr>
        <p:spPr/>
        <p:txBody>
          <a:bodyPr/>
          <a:lstStyle/>
          <a:p>
            <a:pPr>
              <a:lnSpc>
                <a:spcPct val="90000"/>
              </a:lnSpc>
            </a:pPr>
            <a:r>
              <a:rPr lang="en-US" dirty="0" err="1">
                <a:solidFill>
                  <a:srgbClr val="FF0000"/>
                </a:solidFill>
                <a:cs typeface="Arial" charset="0"/>
              </a:rPr>
              <a:t>Sociale</a:t>
            </a:r>
            <a:r>
              <a:rPr lang="en-US" dirty="0">
                <a:solidFill>
                  <a:srgbClr val="FF0000"/>
                </a:solidFill>
                <a:cs typeface="Arial" charset="0"/>
              </a:rPr>
              <a:t> </a:t>
            </a:r>
            <a:r>
              <a:rPr lang="en-US" dirty="0" err="1">
                <a:solidFill>
                  <a:srgbClr val="FF0000"/>
                </a:solidFill>
                <a:cs typeface="Arial" charset="0"/>
              </a:rPr>
              <a:t>omstandigheden</a:t>
            </a:r>
            <a:endParaRPr lang="en-US" dirty="0">
              <a:solidFill>
                <a:srgbClr val="FF0000"/>
              </a:solidFill>
              <a:cs typeface="Arial" charset="0"/>
            </a:endParaRPr>
          </a:p>
          <a:p>
            <a:pPr lvl="2">
              <a:lnSpc>
                <a:spcPct val="90000"/>
              </a:lnSpc>
            </a:pPr>
            <a:r>
              <a:rPr lang="en-US" dirty="0">
                <a:cs typeface="Arial" charset="0"/>
              </a:rPr>
              <a:t>Grote </a:t>
            </a:r>
            <a:r>
              <a:rPr lang="en-US" dirty="0" err="1">
                <a:cs typeface="Arial" charset="0"/>
              </a:rPr>
              <a:t>economische</a:t>
            </a:r>
            <a:r>
              <a:rPr lang="en-US" dirty="0">
                <a:cs typeface="Arial" charset="0"/>
              </a:rPr>
              <a:t> </a:t>
            </a:r>
            <a:r>
              <a:rPr lang="en-US" dirty="0" err="1">
                <a:cs typeface="Arial" charset="0"/>
              </a:rPr>
              <a:t>middenklasse</a:t>
            </a:r>
            <a:endParaRPr lang="en-US" dirty="0">
              <a:cs typeface="Arial" charset="0"/>
            </a:endParaRPr>
          </a:p>
          <a:p>
            <a:pPr lvl="2">
              <a:lnSpc>
                <a:spcPct val="90000"/>
              </a:lnSpc>
            </a:pPr>
            <a:r>
              <a:rPr lang="en-US" dirty="0" err="1">
                <a:cs typeface="Arial" charset="0"/>
              </a:rPr>
              <a:t>Armoede</a:t>
            </a:r>
            <a:r>
              <a:rPr lang="en-US" dirty="0">
                <a:cs typeface="Arial" charset="0"/>
              </a:rPr>
              <a:t> </a:t>
            </a:r>
          </a:p>
          <a:p>
            <a:pPr>
              <a:lnSpc>
                <a:spcPct val="90000"/>
              </a:lnSpc>
            </a:pPr>
            <a:r>
              <a:rPr lang="en-US" dirty="0" err="1">
                <a:solidFill>
                  <a:srgbClr val="FF0000"/>
                </a:solidFill>
                <a:cs typeface="Arial" charset="0"/>
              </a:rPr>
              <a:t>Demografische</a:t>
            </a:r>
            <a:r>
              <a:rPr lang="en-US" dirty="0">
                <a:solidFill>
                  <a:srgbClr val="FF0000"/>
                </a:solidFill>
                <a:cs typeface="Arial" charset="0"/>
              </a:rPr>
              <a:t> </a:t>
            </a:r>
            <a:r>
              <a:rPr lang="en-US" dirty="0" err="1">
                <a:solidFill>
                  <a:srgbClr val="FF0000"/>
                </a:solidFill>
                <a:cs typeface="Arial" charset="0"/>
              </a:rPr>
              <a:t>factoren</a:t>
            </a:r>
            <a:endParaRPr lang="en-US" dirty="0">
              <a:solidFill>
                <a:srgbClr val="FF0000"/>
              </a:solidFill>
              <a:cs typeface="Arial" charset="0"/>
            </a:endParaRPr>
          </a:p>
          <a:p>
            <a:pPr lvl="2">
              <a:lnSpc>
                <a:spcPct val="90000"/>
              </a:lnSpc>
            </a:pPr>
            <a:r>
              <a:rPr lang="en-US" dirty="0" err="1">
                <a:cs typeface="Arial" charset="0"/>
              </a:rPr>
              <a:t>Vergrijzing</a:t>
            </a:r>
            <a:endParaRPr lang="en-US" dirty="0">
              <a:cs typeface="Arial" charset="0"/>
            </a:endParaRPr>
          </a:p>
          <a:p>
            <a:pPr lvl="2">
              <a:lnSpc>
                <a:spcPct val="90000"/>
              </a:lnSpc>
            </a:pPr>
            <a:r>
              <a:rPr lang="en-US" dirty="0" err="1">
                <a:cs typeface="Arial" charset="0"/>
              </a:rPr>
              <a:t>Ontgroening</a:t>
            </a:r>
            <a:r>
              <a:rPr lang="en-US" dirty="0">
                <a:cs typeface="Arial" charset="0"/>
              </a:rPr>
              <a:t> </a:t>
            </a:r>
          </a:p>
          <a:p>
            <a:pPr lvl="2">
              <a:lnSpc>
                <a:spcPct val="90000"/>
              </a:lnSpc>
            </a:pPr>
            <a:endParaRPr lang="nl-NL" dirty="0"/>
          </a:p>
        </p:txBody>
      </p:sp>
      <p:sp>
        <p:nvSpPr>
          <p:cNvPr id="4" name="Tijdelijke aanduiding voor dianumm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F262C6C-883A-46D2-A3D1-730C9AD47AA5}" type="slidenum">
              <a:rPr lang="nl-NL" sz="1200">
                <a:solidFill>
                  <a:schemeClr val="tx1">
                    <a:tint val="75000"/>
                  </a:schemeClr>
                </a:solidFill>
                <a:latin typeface="+mn-lt"/>
              </a:rPr>
              <a:pPr algn="r" fontAlgn="auto">
                <a:spcBef>
                  <a:spcPts val="0"/>
                </a:spcBef>
                <a:spcAft>
                  <a:spcPts val="0"/>
                </a:spcAft>
                <a:defRPr/>
              </a:pPr>
              <a:t>55</a:t>
            </a:fld>
            <a:endParaRPr lang="nl-NL" sz="1200">
              <a:solidFill>
                <a:schemeClr val="tx1">
                  <a:tint val="75000"/>
                </a:schemeClr>
              </a:solidFill>
              <a:latin typeface="+mn-lt"/>
            </a:endParaRPr>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55</a:t>
            </a:fld>
            <a:endParaRPr lang="nl-NL"/>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9A5005-27A3-42FC-BD6E-88FA8FB2B7B4}" type="slidenum">
              <a:rPr lang="nl-NL" sz="1200">
                <a:solidFill>
                  <a:schemeClr val="tx1">
                    <a:tint val="75000"/>
                  </a:schemeClr>
                </a:solidFill>
                <a:latin typeface="+mn-lt"/>
              </a:rPr>
              <a:pPr algn="r" fontAlgn="auto">
                <a:spcBef>
                  <a:spcPts val="0"/>
                </a:spcBef>
                <a:spcAft>
                  <a:spcPts val="0"/>
                </a:spcAft>
                <a:defRPr/>
              </a:pPr>
              <a:t>56</a:t>
            </a:fld>
            <a:endParaRPr lang="nl-NL" sz="1200">
              <a:solidFill>
                <a:schemeClr val="tx1">
                  <a:tint val="75000"/>
                </a:schemeClr>
              </a:solidFill>
              <a:latin typeface="+mn-lt"/>
            </a:endParaRPr>
          </a:p>
        </p:txBody>
      </p:sp>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00E4550-E591-4BA2-849F-CC28D4F159F4}" type="slidenum">
              <a:rPr lang="nl-NL" sz="1200">
                <a:solidFill>
                  <a:schemeClr val="tx1">
                    <a:tint val="75000"/>
                  </a:schemeClr>
                </a:solidFill>
                <a:latin typeface="+mn-lt"/>
              </a:rPr>
              <a:pPr algn="r" fontAlgn="auto">
                <a:spcBef>
                  <a:spcPts val="0"/>
                </a:spcBef>
                <a:spcAft>
                  <a:spcPts val="0"/>
                </a:spcAft>
                <a:defRPr/>
              </a:pPr>
              <a:t>56</a:t>
            </a:fld>
            <a:endParaRPr lang="nl-NL" sz="1200" dirty="0">
              <a:solidFill>
                <a:schemeClr val="tx1">
                  <a:tint val="75000"/>
                </a:schemeClr>
              </a:solidFill>
              <a:latin typeface="+mn-lt"/>
            </a:endParaRPr>
          </a:p>
        </p:txBody>
      </p:sp>
      <p:sp>
        <p:nvSpPr>
          <p:cNvPr id="100356" name="Rectangle 2"/>
          <p:cNvSpPr>
            <a:spLocks noGrp="1"/>
          </p:cNvSpPr>
          <p:nvPr>
            <p:ph type="title" idx="4294967295"/>
          </p:nvPr>
        </p:nvSpPr>
        <p:spPr/>
        <p:txBody>
          <a:bodyPr/>
          <a:lstStyle/>
          <a:p>
            <a:pPr algn="l">
              <a:lnSpc>
                <a:spcPct val="90000"/>
              </a:lnSpc>
            </a:pPr>
            <a:r>
              <a:rPr lang="en-US" sz="4000" dirty="0" err="1">
                <a:solidFill>
                  <a:srgbClr val="FFFFFF"/>
                </a:solidFill>
                <a:cs typeface="Arial" charset="0"/>
              </a:rPr>
              <a:t>Externe</a:t>
            </a:r>
            <a:r>
              <a:rPr lang="en-US" sz="4000" dirty="0">
                <a:solidFill>
                  <a:srgbClr val="FFFFFF"/>
                </a:solidFill>
                <a:cs typeface="Arial" charset="0"/>
              </a:rPr>
              <a:t> </a:t>
            </a:r>
            <a:r>
              <a:rPr lang="en-US" sz="4000" dirty="0" err="1">
                <a:solidFill>
                  <a:srgbClr val="FFFFFF"/>
                </a:solidFill>
                <a:cs typeface="Arial" charset="0"/>
              </a:rPr>
              <a:t>omgevingsfactoren</a:t>
            </a:r>
            <a:endParaRPr lang="en-US" sz="4000" dirty="0">
              <a:solidFill>
                <a:srgbClr val="FFFFFF"/>
              </a:solidFill>
              <a:cs typeface="Arial" charset="0"/>
            </a:endParaRPr>
          </a:p>
        </p:txBody>
      </p:sp>
      <p:sp>
        <p:nvSpPr>
          <p:cNvPr id="100357" name="Rectangle 3"/>
          <p:cNvSpPr>
            <a:spLocks noGrp="1"/>
          </p:cNvSpPr>
          <p:nvPr>
            <p:ph type="body" idx="4294967295"/>
          </p:nvPr>
        </p:nvSpPr>
        <p:spPr>
          <a:xfrm>
            <a:off x="200722" y="1594624"/>
            <a:ext cx="8943278" cy="5029199"/>
          </a:xfrm>
        </p:spPr>
        <p:txBody>
          <a:bodyPr>
            <a:normAutofit lnSpcReduction="10000"/>
          </a:bodyPr>
          <a:lstStyle/>
          <a:p>
            <a:pPr marL="0" indent="0">
              <a:buNone/>
            </a:pPr>
            <a:r>
              <a:rPr lang="en-US" sz="2800" dirty="0">
                <a:solidFill>
                  <a:srgbClr val="FF0000"/>
                </a:solidFill>
              </a:rPr>
              <a:t>	</a:t>
            </a:r>
            <a:r>
              <a:rPr lang="en-US" sz="4000" dirty="0">
                <a:solidFill>
                  <a:srgbClr val="FF0000"/>
                </a:solidFill>
              </a:rPr>
              <a:t>BINDINGEN MET ANDERE LANDEN</a:t>
            </a:r>
          </a:p>
          <a:p>
            <a:endParaRPr lang="en-US" sz="2800" dirty="0">
              <a:solidFill>
                <a:srgbClr val="FF0000"/>
              </a:solidFill>
            </a:endParaRPr>
          </a:p>
          <a:p>
            <a:r>
              <a:rPr lang="en-US" sz="2800" dirty="0" err="1">
                <a:solidFill>
                  <a:srgbClr val="FF0000"/>
                </a:solidFill>
              </a:rPr>
              <a:t>Internationale</a:t>
            </a:r>
            <a:r>
              <a:rPr lang="en-US" sz="2800" dirty="0">
                <a:solidFill>
                  <a:srgbClr val="FF0000"/>
                </a:solidFill>
              </a:rPr>
              <a:t> </a:t>
            </a:r>
            <a:r>
              <a:rPr lang="en-US" sz="2800" dirty="0" err="1">
                <a:solidFill>
                  <a:srgbClr val="FF0000"/>
                </a:solidFill>
              </a:rPr>
              <a:t>organisaties</a:t>
            </a:r>
            <a:endParaRPr lang="en-US" sz="2800" dirty="0">
              <a:solidFill>
                <a:srgbClr val="FF0000"/>
              </a:solidFill>
            </a:endParaRPr>
          </a:p>
          <a:p>
            <a:pPr lvl="2"/>
            <a:r>
              <a:rPr lang="en-US" sz="2000" dirty="0"/>
              <a:t>NAVO</a:t>
            </a:r>
          </a:p>
          <a:p>
            <a:pPr lvl="2"/>
            <a:r>
              <a:rPr lang="en-US" sz="2000" dirty="0"/>
              <a:t>OESO</a:t>
            </a:r>
          </a:p>
          <a:p>
            <a:pPr lvl="2"/>
            <a:r>
              <a:rPr lang="en-US" sz="2000" dirty="0"/>
              <a:t>EU</a:t>
            </a:r>
          </a:p>
          <a:p>
            <a:r>
              <a:rPr lang="en-US" sz="2800" dirty="0" err="1">
                <a:solidFill>
                  <a:srgbClr val="FF0000"/>
                </a:solidFill>
              </a:rPr>
              <a:t>Internationale</a:t>
            </a:r>
            <a:r>
              <a:rPr lang="en-US" sz="2800" dirty="0">
                <a:solidFill>
                  <a:srgbClr val="FF0000"/>
                </a:solidFill>
              </a:rPr>
              <a:t> </a:t>
            </a:r>
            <a:r>
              <a:rPr lang="en-US" sz="2800" dirty="0" err="1">
                <a:solidFill>
                  <a:srgbClr val="FF0000"/>
                </a:solidFill>
              </a:rPr>
              <a:t>verdragen</a:t>
            </a:r>
            <a:endParaRPr lang="en-US" sz="2800" dirty="0">
              <a:solidFill>
                <a:srgbClr val="FF0000"/>
              </a:solidFill>
            </a:endParaRPr>
          </a:p>
          <a:p>
            <a:pPr lvl="2"/>
            <a:r>
              <a:rPr lang="en-US" sz="2000" dirty="0"/>
              <a:t>UVRM, EVRM</a:t>
            </a:r>
          </a:p>
          <a:p>
            <a:pPr lvl="2"/>
            <a:r>
              <a:rPr lang="en-US" sz="2000" dirty="0" err="1"/>
              <a:t>Kyotoverdrag</a:t>
            </a:r>
            <a:r>
              <a:rPr lang="en-US" sz="2000" dirty="0"/>
              <a:t>, </a:t>
            </a:r>
            <a:r>
              <a:rPr lang="en-US" sz="2000" dirty="0" err="1"/>
              <a:t>Verdrag</a:t>
            </a:r>
            <a:r>
              <a:rPr lang="en-US" sz="2000" dirty="0"/>
              <a:t> van </a:t>
            </a:r>
            <a:r>
              <a:rPr lang="en-US" sz="2000" dirty="0" err="1"/>
              <a:t>Parijs</a:t>
            </a:r>
            <a:r>
              <a:rPr lang="en-US" sz="2000" dirty="0"/>
              <a:t>, Katowice</a:t>
            </a:r>
          </a:p>
          <a:p>
            <a:pPr lvl="2"/>
            <a:r>
              <a:rPr lang="en-US" sz="2000" dirty="0" err="1"/>
              <a:t>Millenniumdoelen</a:t>
            </a:r>
            <a:r>
              <a:rPr lang="en-US" sz="2000" dirty="0"/>
              <a:t> </a:t>
            </a:r>
          </a:p>
          <a:p>
            <a:r>
              <a:rPr lang="en-US" sz="2800" dirty="0" err="1">
                <a:solidFill>
                  <a:srgbClr val="FF0000"/>
                </a:solidFill>
              </a:rPr>
              <a:t>Internationale</a:t>
            </a:r>
            <a:r>
              <a:rPr lang="en-US" sz="2800" dirty="0">
                <a:solidFill>
                  <a:srgbClr val="FF0000"/>
                </a:solidFill>
              </a:rPr>
              <a:t> </a:t>
            </a:r>
            <a:r>
              <a:rPr lang="en-US" sz="2800" dirty="0" err="1">
                <a:solidFill>
                  <a:srgbClr val="FF0000"/>
                </a:solidFill>
              </a:rPr>
              <a:t>ontwikkelingen</a:t>
            </a:r>
            <a:endParaRPr lang="en-US" sz="2800" dirty="0">
              <a:solidFill>
                <a:srgbClr val="FF0000"/>
              </a:solidFill>
            </a:endParaRPr>
          </a:p>
          <a:p>
            <a:pPr lvl="2"/>
            <a:r>
              <a:rPr lang="en-US" sz="2000" dirty="0" err="1"/>
              <a:t>Globalisering</a:t>
            </a:r>
            <a:r>
              <a:rPr lang="en-US" sz="2000" dirty="0"/>
              <a:t> </a:t>
            </a:r>
          </a:p>
          <a:p>
            <a:pPr lvl="2"/>
            <a:endParaRPr lang="nl-NL" dirty="0"/>
          </a:p>
          <a:p>
            <a:pPr>
              <a:buFont typeface="Arial" charset="0"/>
              <a:buNone/>
            </a:pPr>
            <a:endParaRPr lang="nl-NL"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nl-NL" dirty="0">
                <a:solidFill>
                  <a:srgbClr val="FFFFFF"/>
                </a:solidFill>
              </a:rPr>
              <a:t>Barrièremodel</a:t>
            </a:r>
          </a:p>
        </p:txBody>
      </p:sp>
      <p:sp>
        <p:nvSpPr>
          <p:cNvPr id="112643" name="Rectangle 3"/>
          <p:cNvSpPr>
            <a:spLocks noGrp="1"/>
          </p:cNvSpPr>
          <p:nvPr>
            <p:ph type="body" idx="4294967295"/>
          </p:nvPr>
        </p:nvSpPr>
        <p:spPr/>
        <p:txBody>
          <a:bodyPr/>
          <a:lstStyle/>
          <a:p>
            <a:endParaRPr lang="nl-NL"/>
          </a:p>
        </p:txBody>
      </p:sp>
      <p:pic>
        <p:nvPicPr>
          <p:cNvPr id="112644" name="Picture 4" descr="barrieremodel"/>
          <p:cNvPicPr>
            <a:picLocks noChangeAspect="1" noChangeArrowheads="1"/>
          </p:cNvPicPr>
          <p:nvPr/>
        </p:nvPicPr>
        <p:blipFill rotWithShape="1">
          <a:blip r:embed="rId2"/>
          <a:srcRect l="156" t="290" r="140" b="-277"/>
          <a:stretch/>
        </p:blipFill>
        <p:spPr bwMode="auto">
          <a:xfrm>
            <a:off x="574261" y="1711739"/>
            <a:ext cx="7896570" cy="3979378"/>
          </a:xfrm>
          <a:prstGeom prst="rect">
            <a:avLst/>
          </a:prstGeom>
          <a:noFill/>
          <a:ln>
            <a:noFill/>
          </a:ln>
        </p:spPr>
      </p:pic>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57</a:t>
            </a:fld>
            <a:endParaRPr lang="nl-N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03930A4-172F-458E-B081-D0BF8AA5D780}" type="slidenum">
              <a:rPr lang="nl-NL" sz="1200">
                <a:solidFill>
                  <a:schemeClr val="tx1">
                    <a:tint val="75000"/>
                  </a:schemeClr>
                </a:solidFill>
                <a:latin typeface="+mn-lt"/>
              </a:rPr>
              <a:pPr algn="r" fontAlgn="auto">
                <a:spcBef>
                  <a:spcPts val="0"/>
                </a:spcBef>
                <a:spcAft>
                  <a:spcPts val="0"/>
                </a:spcAft>
                <a:defRPr/>
              </a:pPr>
              <a:t>58</a:t>
            </a:fld>
            <a:endParaRPr lang="nl-NL" sz="1200">
              <a:solidFill>
                <a:schemeClr val="tx1">
                  <a:tint val="75000"/>
                </a:schemeClr>
              </a:solidFill>
              <a:latin typeface="+mn-lt"/>
            </a:endParaRPr>
          </a:p>
        </p:txBody>
      </p:sp>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5B60A7-8E01-4466-BE19-34DAF9EFDCFA}" type="slidenum">
              <a:rPr lang="nl-NL" sz="1200">
                <a:solidFill>
                  <a:schemeClr val="tx1">
                    <a:tint val="75000"/>
                  </a:schemeClr>
                </a:solidFill>
                <a:latin typeface="+mn-lt"/>
              </a:rPr>
              <a:pPr algn="r" fontAlgn="auto">
                <a:spcBef>
                  <a:spcPts val="0"/>
                </a:spcBef>
                <a:spcAft>
                  <a:spcPts val="0"/>
                </a:spcAft>
                <a:defRPr/>
              </a:pPr>
              <a:t>58</a:t>
            </a:fld>
            <a:endParaRPr lang="nl-NL" sz="1200">
              <a:solidFill>
                <a:schemeClr val="tx1">
                  <a:tint val="75000"/>
                </a:schemeClr>
              </a:solidFill>
              <a:latin typeface="+mn-lt"/>
            </a:endParaRPr>
          </a:p>
        </p:txBody>
      </p:sp>
      <p:sp>
        <p:nvSpPr>
          <p:cNvPr id="113668" name="Rectangle 2"/>
          <p:cNvSpPr>
            <a:spLocks noGrp="1"/>
          </p:cNvSpPr>
          <p:nvPr>
            <p:ph type="title" idx="4294967295"/>
          </p:nvPr>
        </p:nvSpPr>
        <p:spPr/>
        <p:txBody>
          <a:bodyPr/>
          <a:lstStyle/>
          <a:p>
            <a:r>
              <a:rPr lang="nl-NL" dirty="0">
                <a:solidFill>
                  <a:srgbClr val="FFFFFF"/>
                </a:solidFill>
              </a:rPr>
              <a:t>Barrièremodel </a:t>
            </a:r>
          </a:p>
        </p:txBody>
      </p:sp>
      <p:sp>
        <p:nvSpPr>
          <p:cNvPr id="113669" name="Rectangle 3"/>
          <p:cNvSpPr>
            <a:spLocks noGrp="1"/>
          </p:cNvSpPr>
          <p:nvPr>
            <p:ph type="body" idx="4294967295"/>
          </p:nvPr>
        </p:nvSpPr>
        <p:spPr/>
        <p:txBody>
          <a:bodyPr>
            <a:normAutofit fontScale="92500" lnSpcReduction="10000"/>
          </a:bodyPr>
          <a:lstStyle/>
          <a:p>
            <a:pPr>
              <a:buFont typeface="Arial" charset="0"/>
              <a:buNone/>
            </a:pPr>
            <a:r>
              <a:rPr lang="nl-NL" dirty="0"/>
              <a:t>	</a:t>
            </a:r>
            <a:r>
              <a:rPr lang="nl-NL" dirty="0">
                <a:solidFill>
                  <a:schemeClr val="hlink"/>
                </a:solidFill>
                <a:latin typeface="Arial" charset="0"/>
                <a:cs typeface="Arial" charset="0"/>
              </a:rPr>
              <a:t>→	</a:t>
            </a:r>
            <a:r>
              <a:rPr lang="nl-NL" i="1" dirty="0">
                <a:solidFill>
                  <a:schemeClr val="hlink"/>
                </a:solidFill>
              </a:rPr>
              <a:t>Politiek wordt vooral bepaald door conflicten en hindernissen </a:t>
            </a:r>
          </a:p>
          <a:p>
            <a:endParaRPr lang="nl-NL" sz="2800" dirty="0"/>
          </a:p>
          <a:p>
            <a:r>
              <a:rPr lang="nl-NL" sz="2800" dirty="0"/>
              <a:t>Fase 1: 	herkennen en erkennen van problemen</a:t>
            </a:r>
          </a:p>
          <a:p>
            <a:endParaRPr lang="nl-NL" sz="2800" dirty="0"/>
          </a:p>
          <a:p>
            <a:r>
              <a:rPr lang="nl-NL" sz="2800" dirty="0"/>
              <a:t>Fase 2: 	vergelijken en afwegen van behoeften</a:t>
            </a:r>
          </a:p>
          <a:p>
            <a:endParaRPr lang="nl-NL" sz="2800" dirty="0"/>
          </a:p>
          <a:p>
            <a:r>
              <a:rPr lang="nl-NL" sz="2800" dirty="0"/>
              <a:t>Fase 3: 	besluiten  </a:t>
            </a:r>
          </a:p>
          <a:p>
            <a:endParaRPr lang="nl-NL" sz="2800" dirty="0"/>
          </a:p>
          <a:p>
            <a:r>
              <a:rPr lang="nl-NL" sz="2800" dirty="0"/>
              <a:t>Fase 4: 	uitvoeren van regels en wetten</a:t>
            </a:r>
          </a:p>
          <a:p>
            <a:endParaRPr lang="nl-NL" sz="2800" i="1" dirty="0">
              <a:solidFill>
                <a:srgbClr val="0066CC"/>
              </a:solidFill>
            </a:endParaRPr>
          </a:p>
          <a:p>
            <a:endParaRPr lang="nl-NL" dirty="0"/>
          </a:p>
        </p:txBody>
      </p:sp>
      <p:sp>
        <p:nvSpPr>
          <p:cNvPr id="2" name="Tijdelijke aanduiding voor dianummer 1"/>
          <p:cNvSpPr>
            <a:spLocks noGrp="1"/>
          </p:cNvSpPr>
          <p:nvPr>
            <p:ph type="sldNum" sz="quarter" idx="12"/>
          </p:nvPr>
        </p:nvSpPr>
        <p:spPr/>
        <p:txBody>
          <a:bodyPr/>
          <a:lstStyle/>
          <a:p>
            <a:pPr>
              <a:defRPr/>
            </a:pPr>
            <a:fld id="{6521CF03-DF01-402F-A23A-81A20F2BC04F}" type="slidenum">
              <a:rPr lang="nl-NL" smtClean="0"/>
              <a:pPr>
                <a:defRPr/>
              </a:pPr>
              <a:t>58</a:t>
            </a:fld>
            <a:endParaRPr lang="nl-NL"/>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9A5005-27A3-42FC-BD6E-88FA8FB2B7B4}" type="slidenum">
              <a:rPr lang="nl-NL" sz="1200">
                <a:solidFill>
                  <a:schemeClr val="tx1">
                    <a:tint val="75000"/>
                  </a:schemeClr>
                </a:solidFill>
                <a:latin typeface="+mn-lt"/>
              </a:rPr>
              <a:pPr algn="r" fontAlgn="auto">
                <a:spcBef>
                  <a:spcPts val="0"/>
                </a:spcBef>
                <a:spcAft>
                  <a:spcPts val="0"/>
                </a:spcAft>
                <a:defRPr/>
              </a:pPr>
              <a:t>59</a:t>
            </a:fld>
            <a:endParaRPr lang="nl-NL" sz="1200">
              <a:solidFill>
                <a:schemeClr val="tx1">
                  <a:tint val="75000"/>
                </a:schemeClr>
              </a:solidFill>
              <a:latin typeface="+mn-lt"/>
            </a:endParaRPr>
          </a:p>
        </p:txBody>
      </p:sp>
      <p:sp>
        <p:nvSpPr>
          <p:cNvPr id="4" name="Tijdelijke aanduiding voor dia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00E4550-E591-4BA2-849F-CC28D4F159F4}" type="slidenum">
              <a:rPr lang="nl-NL" sz="1200">
                <a:solidFill>
                  <a:schemeClr val="tx1">
                    <a:tint val="75000"/>
                  </a:schemeClr>
                </a:solidFill>
                <a:latin typeface="+mn-lt"/>
              </a:rPr>
              <a:pPr algn="r" fontAlgn="auto">
                <a:spcBef>
                  <a:spcPts val="0"/>
                </a:spcBef>
                <a:spcAft>
                  <a:spcPts val="0"/>
                </a:spcAft>
                <a:defRPr/>
              </a:pPr>
              <a:t>59</a:t>
            </a:fld>
            <a:endParaRPr lang="nl-NL" sz="1200" dirty="0">
              <a:solidFill>
                <a:schemeClr val="tx1">
                  <a:tint val="75000"/>
                </a:schemeClr>
              </a:solidFill>
              <a:latin typeface="+mn-lt"/>
            </a:endParaRPr>
          </a:p>
        </p:txBody>
      </p:sp>
      <p:sp>
        <p:nvSpPr>
          <p:cNvPr id="100356" name="Rectangle 2"/>
          <p:cNvSpPr>
            <a:spLocks noGrp="1"/>
          </p:cNvSpPr>
          <p:nvPr>
            <p:ph type="title" idx="4294967295"/>
          </p:nvPr>
        </p:nvSpPr>
        <p:spPr/>
        <p:txBody>
          <a:bodyPr/>
          <a:lstStyle/>
          <a:p>
            <a:pPr algn="l">
              <a:lnSpc>
                <a:spcPct val="90000"/>
              </a:lnSpc>
            </a:pPr>
            <a:r>
              <a:rPr lang="en-US" sz="4000" dirty="0" err="1">
                <a:solidFill>
                  <a:srgbClr val="FFFFFF"/>
                </a:solidFill>
                <a:cs typeface="Arial" charset="0"/>
              </a:rPr>
              <a:t>Stromenmodel</a:t>
            </a:r>
            <a:endParaRPr lang="en-US" sz="4000" dirty="0">
              <a:solidFill>
                <a:srgbClr val="FFFFFF"/>
              </a:solidFill>
              <a:cs typeface="Arial" charset="0"/>
            </a:endParaRPr>
          </a:p>
        </p:txBody>
      </p:sp>
      <p:sp>
        <p:nvSpPr>
          <p:cNvPr id="100357" name="Rectangle 3"/>
          <p:cNvSpPr>
            <a:spLocks noGrp="1"/>
          </p:cNvSpPr>
          <p:nvPr>
            <p:ph type="body" idx="4294967295"/>
          </p:nvPr>
        </p:nvSpPr>
        <p:spPr>
          <a:xfrm>
            <a:off x="200722" y="1594624"/>
            <a:ext cx="8943278" cy="5029199"/>
          </a:xfrm>
        </p:spPr>
        <p:txBody>
          <a:bodyPr>
            <a:normAutofit/>
          </a:bodyPr>
          <a:lstStyle/>
          <a:p>
            <a:pPr marL="0" indent="0">
              <a:buNone/>
            </a:pPr>
            <a:r>
              <a:rPr lang="en-US" sz="2800" dirty="0" err="1"/>
              <a:t>Volgens</a:t>
            </a:r>
            <a:r>
              <a:rPr lang="en-US" sz="2800" dirty="0"/>
              <a:t> </a:t>
            </a:r>
            <a:r>
              <a:rPr lang="en-US" sz="2800" dirty="0" err="1"/>
              <a:t>dit</a:t>
            </a:r>
            <a:r>
              <a:rPr lang="en-US" sz="2800" dirty="0"/>
              <a:t> model </a:t>
            </a:r>
            <a:r>
              <a:rPr lang="en-US" sz="2800" dirty="0" err="1"/>
              <a:t>wordt</a:t>
            </a:r>
            <a:r>
              <a:rPr lang="en-US" sz="2800" dirty="0"/>
              <a:t> </a:t>
            </a:r>
            <a:r>
              <a:rPr lang="en-US" sz="2800" dirty="0" err="1"/>
              <a:t>beleid</a:t>
            </a:r>
            <a:r>
              <a:rPr lang="en-US" sz="2800" dirty="0"/>
              <a:t> </a:t>
            </a:r>
            <a:r>
              <a:rPr lang="en-US" sz="2800" dirty="0" err="1"/>
              <a:t>niet</a:t>
            </a:r>
            <a:r>
              <a:rPr lang="en-US" sz="2800" dirty="0"/>
              <a:t> </a:t>
            </a:r>
            <a:r>
              <a:rPr lang="en-US" sz="2800" dirty="0" err="1"/>
              <a:t>rationeel</a:t>
            </a:r>
            <a:r>
              <a:rPr lang="en-US" sz="2800" dirty="0"/>
              <a:t> </a:t>
            </a:r>
            <a:r>
              <a:rPr lang="en-US" sz="2800" dirty="0" err="1"/>
              <a:t>bepaald</a:t>
            </a:r>
            <a:r>
              <a:rPr lang="en-US" sz="2800" dirty="0"/>
              <a:t>. </a:t>
            </a:r>
            <a:r>
              <a:rPr lang="en-US" sz="2800" dirty="0" err="1"/>
              <a:t>Er</a:t>
            </a:r>
            <a:r>
              <a:rPr lang="en-US" sz="2800" dirty="0"/>
              <a:t> is </a:t>
            </a:r>
            <a:r>
              <a:rPr lang="en-US" sz="2800" dirty="0" err="1"/>
              <a:t>sprake</a:t>
            </a:r>
            <a:r>
              <a:rPr lang="en-US" sz="2800" dirty="0"/>
              <a:t> van </a:t>
            </a:r>
            <a:r>
              <a:rPr lang="en-US" sz="2800" dirty="0" err="1"/>
              <a:t>een</a:t>
            </a:r>
            <a:r>
              <a:rPr lang="en-US" sz="2800" dirty="0"/>
              <a:t> </a:t>
            </a:r>
            <a:r>
              <a:rPr lang="en-US" sz="2800" dirty="0" err="1"/>
              <a:t>drietal</a:t>
            </a:r>
            <a:r>
              <a:rPr lang="en-US" sz="2800" dirty="0"/>
              <a:t> </a:t>
            </a:r>
            <a:r>
              <a:rPr lang="en-US" sz="2800" dirty="0" err="1"/>
              <a:t>stromen</a:t>
            </a:r>
            <a:r>
              <a:rPr lang="en-US" sz="2800" dirty="0"/>
              <a:t>:</a:t>
            </a:r>
          </a:p>
          <a:p>
            <a:pPr marL="514350" indent="-514350">
              <a:buFont typeface="+mj-lt"/>
              <a:buAutoNum type="arabicPeriod"/>
            </a:pPr>
            <a:r>
              <a:rPr lang="en-US" sz="2800" dirty="0" err="1"/>
              <a:t>Een</a:t>
            </a:r>
            <a:r>
              <a:rPr lang="en-US" sz="2800" dirty="0"/>
              <a:t> </a:t>
            </a:r>
            <a:r>
              <a:rPr lang="en-US" sz="2800" dirty="0" err="1"/>
              <a:t>problemenstroom</a:t>
            </a:r>
            <a:endParaRPr lang="en-US" sz="2800" dirty="0"/>
          </a:p>
          <a:p>
            <a:pPr marL="514350" indent="-514350">
              <a:buFont typeface="+mj-lt"/>
              <a:buAutoNum type="arabicPeriod"/>
            </a:pPr>
            <a:r>
              <a:rPr lang="en-US" sz="2800" dirty="0" err="1"/>
              <a:t>Een</a:t>
            </a:r>
            <a:r>
              <a:rPr lang="en-US" sz="2800" dirty="0"/>
              <a:t> </a:t>
            </a:r>
            <a:r>
              <a:rPr lang="en-US" sz="2800" dirty="0" err="1"/>
              <a:t>oplossingenstroom</a:t>
            </a:r>
            <a:endParaRPr lang="en-US" sz="2800" dirty="0"/>
          </a:p>
          <a:p>
            <a:pPr marL="514350" indent="-514350">
              <a:buFont typeface="+mj-lt"/>
              <a:buAutoNum type="arabicPeriod"/>
            </a:pPr>
            <a:r>
              <a:rPr lang="en-US" sz="2800" dirty="0" err="1"/>
              <a:t>Een</a:t>
            </a:r>
            <a:r>
              <a:rPr lang="en-US" sz="2800" dirty="0"/>
              <a:t> </a:t>
            </a:r>
            <a:r>
              <a:rPr lang="en-US" sz="2800" dirty="0" err="1"/>
              <a:t>partijenstroom</a:t>
            </a:r>
            <a:r>
              <a:rPr lang="en-US" sz="2800" dirty="0"/>
              <a:t> (de </a:t>
            </a:r>
            <a:r>
              <a:rPr lang="en-US" sz="2800" dirty="0" err="1"/>
              <a:t>actoren</a:t>
            </a:r>
            <a:r>
              <a:rPr lang="en-US" sz="2800" dirty="0"/>
              <a:t> in het </a:t>
            </a:r>
            <a:r>
              <a:rPr lang="en-US" sz="2800" dirty="0" err="1"/>
              <a:t>beleid</a:t>
            </a:r>
            <a:r>
              <a:rPr lang="en-US" sz="2800" dirty="0"/>
              <a:t>)</a:t>
            </a:r>
          </a:p>
          <a:p>
            <a:pPr marL="514350" indent="-514350">
              <a:buFont typeface="+mj-lt"/>
              <a:buAutoNum type="arabicPeriod"/>
            </a:pPr>
            <a:endParaRPr lang="en-US" sz="2800" dirty="0"/>
          </a:p>
          <a:p>
            <a:pPr marL="0" indent="0">
              <a:buNone/>
            </a:pPr>
            <a:r>
              <a:rPr lang="en-US" sz="2800" i="1" dirty="0"/>
              <a:t>Window of opportunity</a:t>
            </a:r>
            <a:r>
              <a:rPr lang="en-US" sz="2800" dirty="0"/>
              <a:t>: </a:t>
            </a:r>
            <a:r>
              <a:rPr lang="en-US" sz="2800" dirty="0" err="1"/>
              <a:t>Als</a:t>
            </a:r>
            <a:r>
              <a:rPr lang="en-US" sz="2800" dirty="0"/>
              <a:t> </a:t>
            </a:r>
            <a:r>
              <a:rPr lang="en-US" sz="2800" dirty="0" err="1"/>
              <a:t>tijd</a:t>
            </a:r>
            <a:r>
              <a:rPr lang="en-US" sz="2800" dirty="0"/>
              <a:t> </a:t>
            </a:r>
            <a:r>
              <a:rPr lang="en-US" sz="2800" dirty="0" err="1"/>
              <a:t>rijp</a:t>
            </a:r>
            <a:r>
              <a:rPr lang="en-US" sz="2800" dirty="0"/>
              <a:t> is (het </a:t>
            </a:r>
            <a:r>
              <a:rPr lang="en-US" sz="2800" i="1" dirty="0"/>
              <a:t>momentum</a:t>
            </a:r>
            <a:r>
              <a:rPr lang="en-US" sz="2800" dirty="0"/>
              <a:t>), </a:t>
            </a:r>
            <a:r>
              <a:rPr lang="en-US" sz="2800" dirty="0" err="1"/>
              <a:t>wordt</a:t>
            </a:r>
            <a:r>
              <a:rPr lang="en-US" sz="2800" dirty="0"/>
              <a:t> het </a:t>
            </a:r>
            <a:r>
              <a:rPr lang="en-US" sz="2800" dirty="0" err="1"/>
              <a:t>beleid</a:t>
            </a:r>
            <a:r>
              <a:rPr lang="en-US" sz="2800" dirty="0"/>
              <a:t> </a:t>
            </a:r>
            <a:r>
              <a:rPr lang="en-US" sz="2800" dirty="0" err="1"/>
              <a:t>gemaakt</a:t>
            </a:r>
            <a:r>
              <a:rPr lang="en-US" sz="2800" dirty="0"/>
              <a:t>.</a:t>
            </a:r>
            <a:endParaRPr lang="nl-NL" dirty="0"/>
          </a:p>
          <a:p>
            <a:pPr>
              <a:buFont typeface="Arial" charset="0"/>
              <a:buNone/>
            </a:pPr>
            <a:endParaRPr lang="nl-NL" sz="2400" dirty="0"/>
          </a:p>
        </p:txBody>
      </p:sp>
    </p:spTree>
    <p:extLst>
      <p:ext uri="{BB962C8B-B14F-4D97-AF65-F5344CB8AC3E}">
        <p14:creationId xmlns:p14="http://schemas.microsoft.com/office/powerpoint/2010/main" val="290652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3845" y="1828801"/>
            <a:ext cx="7886700" cy="4619977"/>
          </a:xfrm>
        </p:spPr>
        <p:txBody>
          <a:bodyPr>
            <a:normAutofit/>
          </a:bodyPr>
          <a:lstStyle/>
          <a:p>
            <a:pPr marL="0" indent="0">
              <a:buNone/>
            </a:pPr>
            <a:endParaRPr lang="nl-NL" i="1" dirty="0">
              <a:solidFill>
                <a:srgbClr val="0000FF"/>
              </a:solidFill>
            </a:endParaRPr>
          </a:p>
          <a:p>
            <a:pPr marL="0" indent="0">
              <a:buNone/>
            </a:pPr>
            <a:r>
              <a:rPr lang="nl-NL" sz="3200" i="1" dirty="0">
                <a:solidFill>
                  <a:srgbClr val="0000FF"/>
                </a:solidFill>
              </a:rPr>
              <a:t>Politiek is de gezaghebbende toedeling van waarden en belangen voor een samenleving</a:t>
            </a:r>
          </a:p>
          <a:p>
            <a:pPr marL="0" indent="0">
              <a:buNone/>
            </a:pPr>
            <a:endParaRPr lang="nl-NL" dirty="0"/>
          </a:p>
          <a:p>
            <a:pPr marL="0" indent="0">
              <a:buNone/>
            </a:pPr>
            <a:r>
              <a:rPr lang="nl-NL" dirty="0"/>
              <a:t>		(David Easton)</a:t>
            </a:r>
          </a:p>
          <a:p>
            <a:pPr marL="0" indent="0">
              <a:buNone/>
            </a:pPr>
            <a:endParaRPr lang="nl-NL" sz="2800" dirty="0"/>
          </a:p>
          <a:p>
            <a:pPr marL="0" indent="0">
              <a:buNone/>
            </a:pPr>
            <a:r>
              <a:rPr lang="nl-NL" sz="2800" dirty="0"/>
              <a:t>Politiek gaat over </a:t>
            </a:r>
          </a:p>
          <a:p>
            <a:pPr marL="0" indent="0">
              <a:buNone/>
            </a:pPr>
            <a:r>
              <a:rPr lang="nl-NL" sz="2800" dirty="0"/>
              <a:t>verdelingsvraagstukken </a:t>
            </a:r>
          </a:p>
          <a:p>
            <a:endParaRPr lang="nl-NL" dirty="0"/>
          </a:p>
          <a:p>
            <a:endParaRPr lang="nl-NL" dirty="0"/>
          </a:p>
          <a:p>
            <a:endParaRPr lang="nl-NL" dirty="0"/>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pPr>
              <a:defRPr/>
            </a:pPr>
            <a:fld id="{01832B82-7A11-49EA-8B19-E4C048B2244D}" type="slidenum">
              <a:rPr lang="nl-NL" smtClean="0"/>
              <a:pPr>
                <a:defRPr/>
              </a:pPr>
              <a:t>6</a:t>
            </a:fld>
            <a:endParaRPr lang="nl-NL"/>
          </a:p>
        </p:txBody>
      </p:sp>
      <p:sp>
        <p:nvSpPr>
          <p:cNvPr id="6" name="Titel 1"/>
          <p:cNvSpPr>
            <a:spLocks noGrp="1"/>
          </p:cNvSpPr>
          <p:nvPr>
            <p:ph type="title" idx="4294967295"/>
          </p:nvPr>
        </p:nvSpPr>
        <p:spPr>
          <a:xfrm>
            <a:off x="633845" y="365760"/>
            <a:ext cx="6647488" cy="988907"/>
          </a:xfrm>
        </p:spPr>
        <p:txBody>
          <a:bodyPr/>
          <a:lstStyle/>
          <a:p>
            <a:r>
              <a:rPr lang="nl-NL" dirty="0">
                <a:solidFill>
                  <a:schemeClr val="bg1"/>
                </a:solidFill>
              </a:rPr>
              <a:t>POLITIEK</a:t>
            </a:r>
            <a:endParaRPr lang="nl-NL" dirty="0"/>
          </a:p>
        </p:txBody>
      </p:sp>
      <p:pic>
        <p:nvPicPr>
          <p:cNvPr id="7" name="Afbeelding 6"/>
          <p:cNvPicPr/>
          <p:nvPr/>
        </p:nvPicPr>
        <p:blipFill>
          <a:blip r:embed="rId2">
            <a:extLst>
              <a:ext uri="{28A0092B-C50C-407E-A947-70E740481C1C}">
                <a14:useLocalDpi xmlns:a14="http://schemas.microsoft.com/office/drawing/2010/main" val="0"/>
              </a:ext>
            </a:extLst>
          </a:blip>
          <a:srcRect/>
          <a:stretch>
            <a:fillRect/>
          </a:stretch>
        </p:blipFill>
        <p:spPr bwMode="auto">
          <a:xfrm>
            <a:off x="4576289" y="3581321"/>
            <a:ext cx="3467045" cy="3163790"/>
          </a:xfrm>
          <a:prstGeom prst="rect">
            <a:avLst/>
          </a:prstGeom>
          <a:noFill/>
          <a:ln>
            <a:noFill/>
          </a:ln>
        </p:spPr>
      </p:pic>
    </p:spTree>
    <p:extLst>
      <p:ext uri="{BB962C8B-B14F-4D97-AF65-F5344CB8AC3E}">
        <p14:creationId xmlns:p14="http://schemas.microsoft.com/office/powerpoint/2010/main" val="3851720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510333"/>
            <a:ext cx="9144000" cy="5347667"/>
          </a:xfrm>
        </p:spPr>
        <p:txBody>
          <a:bodyPr/>
          <a:lstStyle/>
          <a:p>
            <a:pPr marL="457200" lvl="1" indent="0">
              <a:buNone/>
            </a:pPr>
            <a:endParaRPr lang="nl-NL" sz="2400" dirty="0"/>
          </a:p>
          <a:p>
            <a:pPr marL="457200" lvl="1" indent="0">
              <a:buNone/>
            </a:pPr>
            <a:endParaRPr lang="nl-NL" sz="2400" dirty="0"/>
          </a:p>
          <a:p>
            <a:pPr lvl="1"/>
            <a:endParaRPr lang="nl-NL" sz="2400" dirty="0"/>
          </a:p>
          <a:p>
            <a:pPr lvl="1"/>
            <a:endParaRPr lang="nl-NL" sz="2400" dirty="0"/>
          </a:p>
          <a:p>
            <a:pPr lvl="1"/>
            <a:endParaRPr lang="nl-NL" sz="2400" dirty="0"/>
          </a:p>
          <a:p>
            <a:pPr lvl="1"/>
            <a:endParaRPr lang="nl-NL" sz="2400" dirty="0"/>
          </a:p>
          <a:p>
            <a:pPr marL="457200" lvl="1" indent="0">
              <a:buNone/>
            </a:pPr>
            <a:endParaRPr lang="nl-NL" sz="2400" dirty="0">
              <a:solidFill>
                <a:srgbClr val="008000"/>
              </a:solidFill>
            </a:endParaRPr>
          </a:p>
          <a:p>
            <a:pPr marL="457200" lvl="1" indent="0">
              <a:buNone/>
            </a:pPr>
            <a:r>
              <a:rPr lang="nl-NL" sz="2400" dirty="0">
                <a:solidFill>
                  <a:srgbClr val="008000"/>
                </a:solidFill>
              </a:rPr>
              <a:t>B</a:t>
            </a:r>
            <a:r>
              <a:rPr lang="nl-NL" sz="2400" dirty="0"/>
              <a:t>eleid is:</a:t>
            </a:r>
          </a:p>
          <a:p>
            <a:pPr marL="457200" lvl="1" indent="0">
              <a:buNone/>
            </a:pPr>
            <a:endParaRPr lang="en-US" sz="2400" dirty="0">
              <a:cs typeface="Arial" charset="0"/>
            </a:endParaRPr>
          </a:p>
          <a:p>
            <a:pPr marL="457200" lvl="1" indent="0">
              <a:buNone/>
            </a:pPr>
            <a:r>
              <a:rPr lang="en-US" sz="2400" dirty="0">
                <a:cs typeface="Arial" charset="0"/>
              </a:rPr>
              <a:t>→</a:t>
            </a:r>
            <a:r>
              <a:rPr lang="nl-NL" sz="2400" i="1" dirty="0">
                <a:solidFill>
                  <a:srgbClr val="F71F97"/>
                </a:solidFill>
              </a:rPr>
              <a:t>Het streven naar het bereiken van bepaalde waarden en 	belangen ( = </a:t>
            </a:r>
            <a:r>
              <a:rPr lang="nl-NL" sz="2400" i="1" dirty="0">
                <a:solidFill>
                  <a:srgbClr val="008000"/>
                </a:solidFill>
              </a:rPr>
              <a:t>D</a:t>
            </a:r>
            <a:r>
              <a:rPr lang="nl-NL" sz="2400" i="1" dirty="0">
                <a:solidFill>
                  <a:srgbClr val="F71F97"/>
                </a:solidFill>
              </a:rPr>
              <a:t>oel) met bepaalde </a:t>
            </a:r>
            <a:r>
              <a:rPr lang="nl-NL" sz="2400" i="1" dirty="0">
                <a:solidFill>
                  <a:srgbClr val="008000"/>
                </a:solidFill>
              </a:rPr>
              <a:t>M</a:t>
            </a:r>
            <a:r>
              <a:rPr lang="nl-NL" sz="2400" i="1" dirty="0">
                <a:solidFill>
                  <a:srgbClr val="F71F97"/>
                </a:solidFill>
              </a:rPr>
              <a:t>iddelen op bepaalde </a:t>
            </a:r>
            <a:r>
              <a:rPr lang="nl-NL" sz="2400" i="1" dirty="0" smtClean="0">
                <a:solidFill>
                  <a:srgbClr val="008000"/>
                </a:solidFill>
              </a:rPr>
              <a:t>T</a:t>
            </a:r>
            <a:r>
              <a:rPr lang="nl-NL" sz="2400" i="1" dirty="0" smtClean="0">
                <a:solidFill>
                  <a:srgbClr val="F71F97"/>
                </a:solidFill>
              </a:rPr>
              <a:t>ijdstippen</a:t>
            </a:r>
            <a:endParaRPr lang="nl-NL" sz="2400" i="1" dirty="0">
              <a:solidFill>
                <a:srgbClr val="F71F97"/>
              </a:solidFill>
            </a:endParaRPr>
          </a:p>
        </p:txBody>
      </p:sp>
      <p:sp>
        <p:nvSpPr>
          <p:cNvPr id="4" name="Tijdelijke aanduiding voor dianummer 3"/>
          <p:cNvSpPr>
            <a:spLocks noGrp="1"/>
          </p:cNvSpPr>
          <p:nvPr>
            <p:ph type="sldNum" sz="quarter" idx="12"/>
          </p:nvPr>
        </p:nvSpPr>
        <p:spPr/>
        <p:txBody>
          <a:bodyPr/>
          <a:lstStyle/>
          <a:p>
            <a:fld id="{E7CA70F7-3668-0E42-A808-5F761997E19E}" type="slidenum">
              <a:rPr lang="nl-NL" smtClean="0"/>
              <a:t>60</a:t>
            </a:fld>
            <a:endParaRPr lang="nl-NL"/>
          </a:p>
        </p:txBody>
      </p:sp>
      <p:sp>
        <p:nvSpPr>
          <p:cNvPr id="5" name="Wolkvormige toelichting 4"/>
          <p:cNvSpPr/>
          <p:nvPr/>
        </p:nvSpPr>
        <p:spPr>
          <a:xfrm>
            <a:off x="1891975" y="1600200"/>
            <a:ext cx="4859520" cy="2287187"/>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4000" dirty="0"/>
              <a:t>B = D x M x T</a:t>
            </a:r>
          </a:p>
        </p:txBody>
      </p:sp>
      <p:sp>
        <p:nvSpPr>
          <p:cNvPr id="7" name="Rectangle 2"/>
          <p:cNvSpPr>
            <a:spLocks noGrp="1"/>
          </p:cNvSpPr>
          <p:nvPr>
            <p:ph type="title" idx="4294967295"/>
          </p:nvPr>
        </p:nvSpPr>
        <p:spPr>
          <a:xfrm>
            <a:off x="633845" y="365760"/>
            <a:ext cx="6665338" cy="892851"/>
          </a:xfrm>
        </p:spPr>
        <p:txBody>
          <a:bodyPr/>
          <a:lstStyle/>
          <a:p>
            <a:pPr>
              <a:lnSpc>
                <a:spcPct val="90000"/>
              </a:lnSpc>
            </a:pPr>
            <a:r>
              <a:rPr lang="en-US" sz="4000" dirty="0">
                <a:solidFill>
                  <a:srgbClr val="FFFFFF"/>
                </a:solidFill>
                <a:cs typeface="Arial" charset="0"/>
              </a:rPr>
              <a:t>BELEID</a:t>
            </a:r>
          </a:p>
        </p:txBody>
      </p:sp>
    </p:spTree>
    <p:extLst>
      <p:ext uri="{BB962C8B-B14F-4D97-AF65-F5344CB8AC3E}">
        <p14:creationId xmlns:p14="http://schemas.microsoft.com/office/powerpoint/2010/main" val="3722547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510333"/>
            <a:ext cx="9144000" cy="5347667"/>
          </a:xfrm>
        </p:spPr>
        <p:txBody>
          <a:bodyPr>
            <a:normAutofit lnSpcReduction="10000"/>
          </a:bodyPr>
          <a:lstStyle/>
          <a:p>
            <a:pPr marL="457200" lvl="1" indent="0">
              <a:buNone/>
            </a:pPr>
            <a:endParaRPr lang="nl-NL" sz="2400" dirty="0"/>
          </a:p>
          <a:p>
            <a:pPr marL="457200" lvl="1" indent="0">
              <a:buNone/>
            </a:pPr>
            <a:endParaRPr lang="nl-NL" sz="2400" dirty="0"/>
          </a:p>
          <a:p>
            <a:pPr lvl="1"/>
            <a:endParaRPr lang="nl-NL" sz="2400" dirty="0"/>
          </a:p>
          <a:p>
            <a:pPr lvl="1"/>
            <a:endParaRPr lang="nl-NL" sz="2400" dirty="0"/>
          </a:p>
          <a:p>
            <a:pPr lvl="1"/>
            <a:endParaRPr lang="nl-NL" sz="2400" dirty="0"/>
          </a:p>
          <a:p>
            <a:pPr lvl="1"/>
            <a:endParaRPr lang="nl-NL" sz="2400" dirty="0"/>
          </a:p>
          <a:p>
            <a:pPr marL="457200" lvl="1" indent="0">
              <a:buNone/>
            </a:pPr>
            <a:endParaRPr lang="nl-NL" sz="2400" dirty="0">
              <a:solidFill>
                <a:srgbClr val="008000"/>
              </a:solidFill>
            </a:endParaRPr>
          </a:p>
          <a:p>
            <a:pPr marL="457200" lvl="1" indent="0">
              <a:buNone/>
            </a:pPr>
            <a:r>
              <a:rPr lang="nl-NL" sz="2400" dirty="0">
                <a:solidFill>
                  <a:srgbClr val="00B050"/>
                </a:solidFill>
              </a:rPr>
              <a:t>Vul de formule in voor:</a:t>
            </a:r>
          </a:p>
          <a:p>
            <a:pPr marL="800100" lvl="1" indent="-342900"/>
            <a:r>
              <a:rPr lang="nl-NL" sz="2400" dirty="0"/>
              <a:t>Het Don Bosco College</a:t>
            </a:r>
          </a:p>
          <a:p>
            <a:pPr marL="800100" lvl="1" indent="-342900"/>
            <a:endParaRPr lang="nl-NL" sz="2400" dirty="0"/>
          </a:p>
          <a:p>
            <a:pPr marL="800100" lvl="1" indent="-342900"/>
            <a:r>
              <a:rPr lang="nl-NL" sz="2400" dirty="0"/>
              <a:t>De KNVB (of Ronald Koeman)</a:t>
            </a:r>
          </a:p>
          <a:p>
            <a:pPr marL="800100" lvl="1" indent="-342900"/>
            <a:endParaRPr lang="nl-NL" sz="2400" dirty="0"/>
          </a:p>
          <a:p>
            <a:pPr marL="800100" lvl="1" indent="-342900"/>
            <a:r>
              <a:rPr lang="nl-NL" sz="2400" dirty="0"/>
              <a:t>Het kabinet Rutte III</a:t>
            </a:r>
          </a:p>
        </p:txBody>
      </p:sp>
      <p:sp>
        <p:nvSpPr>
          <p:cNvPr id="4" name="Tijdelijke aanduiding voor dianummer 3"/>
          <p:cNvSpPr>
            <a:spLocks noGrp="1"/>
          </p:cNvSpPr>
          <p:nvPr>
            <p:ph type="sldNum" sz="quarter" idx="12"/>
          </p:nvPr>
        </p:nvSpPr>
        <p:spPr/>
        <p:txBody>
          <a:bodyPr/>
          <a:lstStyle/>
          <a:p>
            <a:fld id="{E7CA70F7-3668-0E42-A808-5F761997E19E}" type="slidenum">
              <a:rPr lang="nl-NL" smtClean="0"/>
              <a:t>61</a:t>
            </a:fld>
            <a:endParaRPr lang="nl-NL"/>
          </a:p>
        </p:txBody>
      </p:sp>
      <p:sp>
        <p:nvSpPr>
          <p:cNvPr id="5" name="Wolkvormige toelichting 4"/>
          <p:cNvSpPr/>
          <p:nvPr/>
        </p:nvSpPr>
        <p:spPr>
          <a:xfrm>
            <a:off x="1891975" y="1600200"/>
            <a:ext cx="4859520" cy="2287187"/>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4000" dirty="0"/>
              <a:t>B = D x M x T</a:t>
            </a:r>
          </a:p>
        </p:txBody>
      </p:sp>
      <p:sp>
        <p:nvSpPr>
          <p:cNvPr id="7" name="Rectangle 2"/>
          <p:cNvSpPr>
            <a:spLocks noGrp="1"/>
          </p:cNvSpPr>
          <p:nvPr>
            <p:ph type="title" idx="4294967295"/>
          </p:nvPr>
        </p:nvSpPr>
        <p:spPr>
          <a:xfrm>
            <a:off x="633845" y="365760"/>
            <a:ext cx="6665338" cy="892851"/>
          </a:xfrm>
        </p:spPr>
        <p:txBody>
          <a:bodyPr/>
          <a:lstStyle/>
          <a:p>
            <a:pPr>
              <a:lnSpc>
                <a:spcPct val="90000"/>
              </a:lnSpc>
            </a:pPr>
            <a:r>
              <a:rPr lang="en-US" sz="4000" dirty="0">
                <a:solidFill>
                  <a:srgbClr val="FFFFFF"/>
                </a:solidFill>
                <a:cs typeface="Arial" charset="0"/>
              </a:rPr>
              <a:t>BELEID</a:t>
            </a:r>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419" y="5960186"/>
            <a:ext cx="1871995" cy="1051823"/>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364" y="4792610"/>
            <a:ext cx="1902466" cy="1065381"/>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025" y="3977254"/>
            <a:ext cx="1301707" cy="975024"/>
          </a:xfrm>
          <a:prstGeom prst="rect">
            <a:avLst/>
          </a:prstGeom>
        </p:spPr>
      </p:pic>
    </p:spTree>
    <p:extLst>
      <p:ext uri="{BB962C8B-B14F-4D97-AF65-F5344CB8AC3E}">
        <p14:creationId xmlns:p14="http://schemas.microsoft.com/office/powerpoint/2010/main" val="3767523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C148608-00D1-414D-99D9-D27AAD4D0B54}"/>
              </a:ext>
            </a:extLst>
          </p:cNvPr>
          <p:cNvSpPr>
            <a:spLocks noGrp="1"/>
          </p:cNvSpPr>
          <p:nvPr>
            <p:ph idx="1"/>
          </p:nvPr>
        </p:nvSpPr>
        <p:spPr>
          <a:xfrm>
            <a:off x="0" y="1828801"/>
            <a:ext cx="9144000" cy="5029199"/>
          </a:xfrm>
        </p:spPr>
        <p:txBody>
          <a:bodyPr>
            <a:normAutofit/>
          </a:bodyPr>
          <a:lstStyle/>
          <a:p>
            <a:pPr marL="0" indent="0">
              <a:buNone/>
            </a:pPr>
            <a:r>
              <a:rPr lang="nl-NL" sz="2400" dirty="0"/>
              <a:t>(Beleid = D x M x </a:t>
            </a:r>
            <a:r>
              <a:rPr lang="nl-NL" sz="2400" dirty="0" smtClean="0"/>
              <a:t>T</a:t>
            </a:r>
            <a:r>
              <a:rPr lang="nl-NL" sz="2400" dirty="0" smtClean="0">
                <a:sym typeface="Wingdings" panose="05000000000000000000" pitchFamily="2" charset="2"/>
              </a:rPr>
              <a:t>)</a:t>
            </a:r>
            <a:endParaRPr lang="nl-NL" sz="2400" dirty="0"/>
          </a:p>
          <a:p>
            <a:pPr marL="0" indent="0">
              <a:buNone/>
            </a:pPr>
            <a:endParaRPr lang="nl-NL" sz="2400" b="1" dirty="0"/>
          </a:p>
          <a:p>
            <a:pPr marL="385763" indent="-385763">
              <a:buAutoNum type="arabicPeriod"/>
            </a:pPr>
            <a:r>
              <a:rPr lang="nl-NL" sz="2400" b="1" dirty="0"/>
              <a:t>Doelen</a:t>
            </a:r>
            <a:r>
              <a:rPr lang="nl-NL" sz="2400" dirty="0"/>
              <a:t>: </a:t>
            </a:r>
            <a:r>
              <a:rPr lang="nl-NL" sz="2400" i="1" dirty="0">
                <a:solidFill>
                  <a:srgbClr val="FF0000"/>
                </a:solidFill>
              </a:rPr>
              <a:t>wat</a:t>
            </a:r>
            <a:r>
              <a:rPr lang="nl-NL" sz="2400" dirty="0"/>
              <a:t> politieke actoren willen bereiken. Dit komt voort uit </a:t>
            </a:r>
            <a:r>
              <a:rPr lang="nl-NL" sz="2400" i="1" dirty="0"/>
              <a:t>waarden</a:t>
            </a:r>
            <a:r>
              <a:rPr lang="nl-NL" sz="2400" dirty="0"/>
              <a:t> die deze actoren hebben; deze waarden hangen samen met hun </a:t>
            </a:r>
            <a:r>
              <a:rPr lang="nl-NL" sz="2400" i="1" dirty="0"/>
              <a:t>ideologieën.</a:t>
            </a:r>
          </a:p>
          <a:p>
            <a:pPr marL="385763" indent="-385763">
              <a:buAutoNum type="arabicPeriod"/>
            </a:pPr>
            <a:endParaRPr lang="nl-NL" sz="2400" dirty="0"/>
          </a:p>
          <a:p>
            <a:pPr marL="385763" indent="-385763">
              <a:buAutoNum type="arabicPeriod"/>
            </a:pPr>
            <a:r>
              <a:rPr lang="nl-NL" sz="2400" b="1" dirty="0"/>
              <a:t>Middelen</a:t>
            </a:r>
            <a:r>
              <a:rPr lang="nl-NL" sz="2400" dirty="0"/>
              <a:t> geven aan </a:t>
            </a:r>
            <a:r>
              <a:rPr lang="nl-NL" sz="2400" i="1" dirty="0">
                <a:solidFill>
                  <a:srgbClr val="FF0000"/>
                </a:solidFill>
              </a:rPr>
              <a:t>hoe</a:t>
            </a:r>
            <a:r>
              <a:rPr lang="nl-NL" sz="2400" dirty="0"/>
              <a:t> deze doelen bereikt kunnen worden.</a:t>
            </a:r>
          </a:p>
          <a:p>
            <a:pPr marL="385763" indent="-385763">
              <a:buAutoNum type="arabicPeriod"/>
            </a:pPr>
            <a:endParaRPr lang="nl-NL" sz="2400" dirty="0"/>
          </a:p>
          <a:p>
            <a:pPr marL="385763" indent="-385763">
              <a:buAutoNum type="arabicPeriod"/>
            </a:pPr>
            <a:r>
              <a:rPr lang="nl-NL" sz="2400" b="1" dirty="0"/>
              <a:t>Tijdstippen</a:t>
            </a:r>
            <a:r>
              <a:rPr lang="nl-NL" sz="2400" dirty="0"/>
              <a:t> geven aan </a:t>
            </a:r>
            <a:r>
              <a:rPr lang="nl-NL" sz="2400" i="1" dirty="0">
                <a:solidFill>
                  <a:srgbClr val="FF0000"/>
                </a:solidFill>
              </a:rPr>
              <a:t>wanneer</a:t>
            </a:r>
            <a:r>
              <a:rPr lang="nl-NL" sz="2400" dirty="0"/>
              <a:t> een doel bereikt moet zijn.</a:t>
            </a:r>
          </a:p>
          <a:p>
            <a:pPr marL="385763" indent="-385763">
              <a:buAutoNum type="arabicPeriod"/>
            </a:pPr>
            <a:endParaRPr lang="nl-NL" sz="2400" dirty="0"/>
          </a:p>
          <a:p>
            <a:pPr marL="0" indent="0">
              <a:buNone/>
            </a:pPr>
            <a:r>
              <a:rPr lang="nl-NL" sz="2400" dirty="0"/>
              <a:t>Beleid is vaak een compromis. Er is samenwerking nodig.</a:t>
            </a:r>
          </a:p>
        </p:txBody>
      </p:sp>
      <p:sp>
        <p:nvSpPr>
          <p:cNvPr id="4" name="Titel 1">
            <a:extLst>
              <a:ext uri="{FF2B5EF4-FFF2-40B4-BE49-F238E27FC236}">
                <a16:creationId xmlns:a16="http://schemas.microsoft.com/office/drawing/2014/main" xmlns="" id="{63512F94-C228-45D2-A898-E1BFF6C1611E}"/>
              </a:ext>
            </a:extLst>
          </p:cNvPr>
          <p:cNvSpPr txBox="1">
            <a:spLocks/>
          </p:cNvSpPr>
          <p:nvPr/>
        </p:nvSpPr>
        <p:spPr>
          <a:xfrm>
            <a:off x="633845" y="365760"/>
            <a:ext cx="6541506" cy="94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a:solidFill>
                  <a:srgbClr val="FFFFFF"/>
                </a:solidFill>
                <a:cs typeface="Arial" charset="0"/>
              </a:rPr>
              <a:t>Overheidsbeleid</a:t>
            </a:r>
            <a:endParaRPr lang="nl-NL" sz="4000" dirty="0"/>
          </a:p>
        </p:txBody>
      </p:sp>
      <p:sp>
        <p:nvSpPr>
          <p:cNvPr id="5" name="Titel 4"/>
          <p:cNvSpPr>
            <a:spLocks noGrp="1"/>
          </p:cNvSpPr>
          <p:nvPr>
            <p:ph type="title"/>
          </p:nvPr>
        </p:nvSpPr>
        <p:spPr>
          <a:xfrm>
            <a:off x="633845" y="365760"/>
            <a:ext cx="6681355" cy="946673"/>
          </a:xfrm>
        </p:spPr>
        <p:txBody>
          <a:bodyPr/>
          <a:lstStyle/>
          <a:p>
            <a:r>
              <a:rPr lang="nl-NL" dirty="0"/>
              <a:t> </a:t>
            </a:r>
          </a:p>
        </p:txBody>
      </p:sp>
    </p:spTree>
    <p:extLst>
      <p:ext uri="{BB962C8B-B14F-4D97-AF65-F5344CB8AC3E}">
        <p14:creationId xmlns:p14="http://schemas.microsoft.com/office/powerpoint/2010/main" val="3149646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C148608-00D1-414D-99D9-D27AAD4D0B54}"/>
              </a:ext>
            </a:extLst>
          </p:cNvPr>
          <p:cNvSpPr>
            <a:spLocks noGrp="1"/>
          </p:cNvSpPr>
          <p:nvPr>
            <p:ph idx="1"/>
          </p:nvPr>
        </p:nvSpPr>
        <p:spPr>
          <a:xfrm>
            <a:off x="205933" y="1828801"/>
            <a:ext cx="8420374" cy="4351337"/>
          </a:xfrm>
        </p:spPr>
        <p:txBody>
          <a:bodyPr>
            <a:normAutofit fontScale="77500" lnSpcReduction="20000"/>
          </a:bodyPr>
          <a:lstStyle/>
          <a:p>
            <a:pPr marL="0" indent="0">
              <a:buNone/>
            </a:pPr>
            <a:r>
              <a:rPr lang="nl-NL" dirty="0"/>
              <a:t>Herhalen van vorig jaar:</a:t>
            </a:r>
          </a:p>
          <a:p>
            <a:pPr marL="0" indent="0">
              <a:buNone/>
            </a:pPr>
            <a:r>
              <a:rPr lang="nl-NL" b="1" dirty="0">
                <a:solidFill>
                  <a:srgbClr val="FF0000"/>
                </a:solidFill>
              </a:rPr>
              <a:t>Causaliteit</a:t>
            </a:r>
            <a:r>
              <a:rPr lang="nl-NL" dirty="0"/>
              <a:t>: relatie tussen oorzaak en gevolg</a:t>
            </a:r>
          </a:p>
          <a:p>
            <a:pPr marL="0" indent="0">
              <a:buNone/>
            </a:pPr>
            <a:r>
              <a:rPr lang="nl-NL" dirty="0"/>
              <a:t>Oftewel variabele A leidt tot variabele B</a:t>
            </a:r>
          </a:p>
          <a:p>
            <a:pPr marL="0" indent="0">
              <a:buNone/>
            </a:pPr>
            <a:endParaRPr lang="nl-NL" dirty="0"/>
          </a:p>
          <a:p>
            <a:pPr marL="0" indent="0">
              <a:buNone/>
            </a:pPr>
            <a:endParaRPr lang="nl-NL" b="1" dirty="0"/>
          </a:p>
          <a:p>
            <a:pPr marL="0" indent="0">
              <a:buNone/>
            </a:pPr>
            <a:endParaRPr lang="nl-NL" b="1" dirty="0"/>
          </a:p>
          <a:p>
            <a:pPr marL="0" indent="0">
              <a:buNone/>
            </a:pPr>
            <a:endParaRPr lang="nl-NL" b="1" dirty="0"/>
          </a:p>
          <a:p>
            <a:pPr marL="0" indent="0">
              <a:buNone/>
            </a:pPr>
            <a:endParaRPr lang="nl-NL" b="1" dirty="0"/>
          </a:p>
          <a:p>
            <a:pPr marL="0" indent="0">
              <a:buNone/>
            </a:pPr>
            <a:r>
              <a:rPr lang="nl-NL" b="1" dirty="0"/>
              <a:t>NIEUW</a:t>
            </a:r>
            <a:r>
              <a:rPr lang="nl-NL" dirty="0"/>
              <a:t>: </a:t>
            </a:r>
            <a:r>
              <a:rPr lang="nl-NL" b="1" dirty="0">
                <a:solidFill>
                  <a:srgbClr val="FF0000"/>
                </a:solidFill>
              </a:rPr>
              <a:t>finaliteit</a:t>
            </a:r>
            <a:r>
              <a:rPr lang="nl-NL" dirty="0"/>
              <a:t>: relatie tussen doel en middel</a:t>
            </a:r>
          </a:p>
          <a:p>
            <a:pPr marL="0" indent="0">
              <a:buNone/>
            </a:pPr>
            <a:r>
              <a:rPr lang="nl-NL" dirty="0"/>
              <a:t>Oftewel bij het maken van beleid worden er verbanden gelegd en dat noemen we </a:t>
            </a:r>
            <a:r>
              <a:rPr lang="nl-NL" b="1" i="1" dirty="0">
                <a:solidFill>
                  <a:srgbClr val="0000FF"/>
                </a:solidFill>
              </a:rPr>
              <a:t>finale relaties</a:t>
            </a:r>
            <a:endParaRPr lang="nl-NL" i="1" dirty="0">
              <a:solidFill>
                <a:srgbClr val="0000FF"/>
              </a:solidFill>
            </a:endParaRPr>
          </a:p>
          <a:p>
            <a:pPr marL="0" indent="0">
              <a:buNone/>
            </a:pPr>
            <a:endParaRPr lang="nl-NL" b="1" dirty="0"/>
          </a:p>
        </p:txBody>
      </p:sp>
      <p:sp>
        <p:nvSpPr>
          <p:cNvPr id="4" name="Titel 1">
            <a:extLst>
              <a:ext uri="{FF2B5EF4-FFF2-40B4-BE49-F238E27FC236}">
                <a16:creationId xmlns:a16="http://schemas.microsoft.com/office/drawing/2014/main" xmlns="" id="{63512F94-C228-45D2-A898-E1BFF6C1611E}"/>
              </a:ext>
            </a:extLst>
          </p:cNvPr>
          <p:cNvSpPr>
            <a:spLocks noGrp="1"/>
          </p:cNvSpPr>
          <p:nvPr>
            <p:ph type="title"/>
          </p:nvPr>
        </p:nvSpPr>
        <p:spPr>
          <a:xfrm>
            <a:off x="633845" y="365760"/>
            <a:ext cx="6541506" cy="946673"/>
          </a:xfrm>
        </p:spPr>
        <p:txBody>
          <a:bodyPr>
            <a:normAutofit/>
          </a:bodyPr>
          <a:lstStyle/>
          <a:p>
            <a:r>
              <a:rPr lang="en-US" sz="4000" dirty="0" err="1">
                <a:solidFill>
                  <a:srgbClr val="FFFFFF"/>
                </a:solidFill>
                <a:cs typeface="Arial" charset="0"/>
              </a:rPr>
              <a:t>Overheidsbeleid</a:t>
            </a:r>
            <a:endParaRPr lang="nl-NL" sz="4000" dirty="0"/>
          </a:p>
        </p:txBody>
      </p:sp>
      <p:sp>
        <p:nvSpPr>
          <p:cNvPr id="5" name="Afgeronde rechthoek 4"/>
          <p:cNvSpPr/>
          <p:nvPr/>
        </p:nvSpPr>
        <p:spPr>
          <a:xfrm>
            <a:off x="271218" y="3224815"/>
            <a:ext cx="3212779" cy="10113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3200" b="1" dirty="0">
                <a:solidFill>
                  <a:schemeClr val="tx1"/>
                </a:solidFill>
              </a:rPr>
              <a:t>Opleidingsniveau</a:t>
            </a:r>
            <a:endParaRPr lang="nl-NL" b="1" dirty="0">
              <a:solidFill>
                <a:schemeClr val="tx1"/>
              </a:solidFill>
            </a:endParaRPr>
          </a:p>
        </p:txBody>
      </p:sp>
      <p:sp>
        <p:nvSpPr>
          <p:cNvPr id="6" name="Pijl-rechts 5"/>
          <p:cNvSpPr/>
          <p:nvPr/>
        </p:nvSpPr>
        <p:spPr>
          <a:xfrm>
            <a:off x="3685623" y="3312147"/>
            <a:ext cx="1610591" cy="92825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sp>
        <p:nvSpPr>
          <p:cNvPr id="9" name="Afgeronde rechthoek 8"/>
          <p:cNvSpPr/>
          <p:nvPr/>
        </p:nvSpPr>
        <p:spPr>
          <a:xfrm>
            <a:off x="5532163" y="3236258"/>
            <a:ext cx="2992582" cy="10113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3200" b="1" dirty="0">
                <a:solidFill>
                  <a:schemeClr val="tx1"/>
                </a:solidFill>
              </a:rPr>
              <a:t>Hoogte salaris</a:t>
            </a:r>
          </a:p>
        </p:txBody>
      </p:sp>
    </p:spTree>
    <p:extLst>
      <p:ext uri="{BB962C8B-B14F-4D97-AF65-F5344CB8AC3E}">
        <p14:creationId xmlns:p14="http://schemas.microsoft.com/office/powerpoint/2010/main" val="1802607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C148608-00D1-414D-99D9-D27AAD4D0B54}"/>
              </a:ext>
            </a:extLst>
          </p:cNvPr>
          <p:cNvSpPr>
            <a:spLocks noGrp="1"/>
          </p:cNvSpPr>
          <p:nvPr>
            <p:ph idx="1"/>
          </p:nvPr>
        </p:nvSpPr>
        <p:spPr>
          <a:xfrm>
            <a:off x="0" y="1583473"/>
            <a:ext cx="9143999" cy="5274527"/>
          </a:xfrm>
        </p:spPr>
        <p:txBody>
          <a:bodyPr>
            <a:normAutofit/>
          </a:bodyPr>
          <a:lstStyle/>
          <a:p>
            <a:pPr marL="0" indent="0">
              <a:buNone/>
            </a:pPr>
            <a:r>
              <a:rPr lang="nl-NL" sz="2400" dirty="0"/>
              <a:t>Finaliteit: relatie tussen doel en middel</a:t>
            </a:r>
          </a:p>
          <a:p>
            <a:pPr marL="0" indent="0">
              <a:buNone/>
            </a:pPr>
            <a:endParaRPr lang="nl-NL" sz="2400" dirty="0"/>
          </a:p>
          <a:p>
            <a:pPr marL="0" indent="0">
              <a:buNone/>
            </a:pPr>
            <a:r>
              <a:rPr lang="nl-NL" sz="2400" dirty="0"/>
              <a:t>Bijvoorbeeld:</a:t>
            </a:r>
          </a:p>
          <a:p>
            <a:pPr marL="0" indent="0">
              <a:buNone/>
            </a:pPr>
            <a:r>
              <a:rPr lang="nl-NL" sz="2400" dirty="0"/>
              <a:t>Het antidiscriminatiebeleid in Nederland:</a:t>
            </a:r>
          </a:p>
          <a:p>
            <a:pPr marL="0" indent="0">
              <a:buNone/>
            </a:pPr>
            <a:r>
              <a:rPr lang="nl-NL" sz="2400" dirty="0"/>
              <a:t> </a:t>
            </a:r>
          </a:p>
          <a:p>
            <a:r>
              <a:rPr lang="nl-NL" sz="2400" dirty="0"/>
              <a:t>het </a:t>
            </a:r>
            <a:r>
              <a:rPr lang="nl-NL" sz="2400" b="1" dirty="0">
                <a:solidFill>
                  <a:srgbClr val="008000"/>
                </a:solidFill>
              </a:rPr>
              <a:t>doel</a:t>
            </a:r>
            <a:r>
              <a:rPr lang="nl-NL" sz="2400" dirty="0"/>
              <a:t> hierachter is de waarde gelijkheid bevorderen en uiteindelijk realiseren. </a:t>
            </a:r>
          </a:p>
          <a:p>
            <a:endParaRPr lang="nl-NL" sz="2400" dirty="0"/>
          </a:p>
          <a:p>
            <a:r>
              <a:rPr lang="nl-NL" sz="2400" dirty="0"/>
              <a:t>Een </a:t>
            </a:r>
            <a:r>
              <a:rPr lang="nl-NL" sz="2400" b="1" dirty="0">
                <a:solidFill>
                  <a:srgbClr val="008000"/>
                </a:solidFill>
              </a:rPr>
              <a:t>middel</a:t>
            </a:r>
            <a:r>
              <a:rPr lang="nl-NL" sz="2400" dirty="0"/>
              <a:t> om dat te bereiken:</a:t>
            </a:r>
          </a:p>
          <a:p>
            <a:pPr lvl="1">
              <a:buFontTx/>
              <a:buChar char="-"/>
            </a:pPr>
            <a:r>
              <a:rPr lang="nl-NL" sz="2000" dirty="0"/>
              <a:t>Een wet </a:t>
            </a:r>
          </a:p>
          <a:p>
            <a:pPr lvl="1">
              <a:buFontTx/>
              <a:buChar char="-"/>
            </a:pPr>
            <a:r>
              <a:rPr lang="nl-NL" sz="2000" dirty="0"/>
              <a:t>Een instelling die klachten behandelt als mensen zich ongelijk behandeld voelen (bijv. de Commissie Gelijke Behandeling)</a:t>
            </a:r>
          </a:p>
        </p:txBody>
      </p:sp>
      <p:sp>
        <p:nvSpPr>
          <p:cNvPr id="5" name="Titel 1">
            <a:extLst>
              <a:ext uri="{FF2B5EF4-FFF2-40B4-BE49-F238E27FC236}">
                <a16:creationId xmlns:a16="http://schemas.microsoft.com/office/drawing/2014/main" xmlns="" id="{63512F94-C228-45D2-A898-E1BFF6C1611E}"/>
              </a:ext>
            </a:extLst>
          </p:cNvPr>
          <p:cNvSpPr>
            <a:spLocks noGrp="1"/>
          </p:cNvSpPr>
          <p:nvPr>
            <p:ph type="title"/>
          </p:nvPr>
        </p:nvSpPr>
        <p:spPr>
          <a:xfrm>
            <a:off x="633845" y="365760"/>
            <a:ext cx="6541506" cy="946673"/>
          </a:xfrm>
        </p:spPr>
        <p:txBody>
          <a:bodyPr>
            <a:normAutofit/>
          </a:bodyPr>
          <a:lstStyle/>
          <a:p>
            <a:r>
              <a:rPr lang="en-US" sz="4000" dirty="0">
                <a:solidFill>
                  <a:srgbClr val="FFFFFF"/>
                </a:solidFill>
                <a:cs typeface="Arial" charset="0"/>
              </a:rPr>
              <a:t>Finale </a:t>
            </a:r>
            <a:r>
              <a:rPr lang="en-US" sz="4000" dirty="0" err="1">
                <a:solidFill>
                  <a:srgbClr val="FFFFFF"/>
                </a:solidFill>
                <a:cs typeface="Arial" charset="0"/>
              </a:rPr>
              <a:t>relaties</a:t>
            </a:r>
            <a:endParaRPr lang="nl-NL" sz="4000" dirty="0"/>
          </a:p>
        </p:txBody>
      </p:sp>
    </p:spTree>
    <p:extLst>
      <p:ext uri="{BB962C8B-B14F-4D97-AF65-F5344CB8AC3E}">
        <p14:creationId xmlns:p14="http://schemas.microsoft.com/office/powerpoint/2010/main" val="87230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C148608-00D1-414D-99D9-D27AAD4D0B54}"/>
              </a:ext>
            </a:extLst>
          </p:cNvPr>
          <p:cNvSpPr>
            <a:spLocks noGrp="1"/>
          </p:cNvSpPr>
          <p:nvPr>
            <p:ph idx="1"/>
          </p:nvPr>
        </p:nvSpPr>
        <p:spPr>
          <a:xfrm>
            <a:off x="234176" y="1483113"/>
            <a:ext cx="8675648" cy="5243516"/>
          </a:xfrm>
        </p:spPr>
        <p:txBody>
          <a:bodyPr/>
          <a:lstStyle/>
          <a:p>
            <a:r>
              <a:rPr lang="nl-NL" dirty="0"/>
              <a:t>Bij causaliteit gaat het om verbanden bij het tot stand komen van een maatschappelijk probleem.</a:t>
            </a:r>
          </a:p>
          <a:p>
            <a:r>
              <a:rPr lang="nl-NL" dirty="0"/>
              <a:t>Een causaal model geeft die relaties weer</a:t>
            </a:r>
          </a:p>
          <a:p>
            <a:pPr marL="0" indent="0">
              <a:buNone/>
            </a:pPr>
            <a:endParaRPr lang="nl-NL" dirty="0"/>
          </a:p>
        </p:txBody>
      </p:sp>
      <p:pic>
        <p:nvPicPr>
          <p:cNvPr id="5" name="Afbeelding 4">
            <a:extLst>
              <a:ext uri="{FF2B5EF4-FFF2-40B4-BE49-F238E27FC236}">
                <a16:creationId xmlns:a16="http://schemas.microsoft.com/office/drawing/2014/main" xmlns="" id="{D3CB1AA4-A35B-4DB9-AA7F-F33356658D8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6620" r="17084"/>
          <a:stretch/>
        </p:blipFill>
        <p:spPr>
          <a:xfrm rot="5400000">
            <a:off x="3604261" y="3173883"/>
            <a:ext cx="3685632" cy="3682603"/>
          </a:xfrm>
          <a:prstGeom prst="rect">
            <a:avLst/>
          </a:prstGeom>
        </p:spPr>
      </p:pic>
      <p:sp>
        <p:nvSpPr>
          <p:cNvPr id="6" name="Titel 1">
            <a:extLst>
              <a:ext uri="{FF2B5EF4-FFF2-40B4-BE49-F238E27FC236}">
                <a16:creationId xmlns:a16="http://schemas.microsoft.com/office/drawing/2014/main" xmlns="" id="{63512F94-C228-45D2-A898-E1BFF6C1611E}"/>
              </a:ext>
            </a:extLst>
          </p:cNvPr>
          <p:cNvSpPr>
            <a:spLocks noGrp="1"/>
          </p:cNvSpPr>
          <p:nvPr>
            <p:ph type="title"/>
          </p:nvPr>
        </p:nvSpPr>
        <p:spPr>
          <a:xfrm>
            <a:off x="633845" y="365760"/>
            <a:ext cx="6541506" cy="946673"/>
          </a:xfrm>
        </p:spPr>
        <p:txBody>
          <a:bodyPr>
            <a:normAutofit/>
          </a:bodyPr>
          <a:lstStyle/>
          <a:p>
            <a:r>
              <a:rPr lang="en-US" sz="4000" dirty="0" err="1">
                <a:solidFill>
                  <a:srgbClr val="FFFFFF"/>
                </a:solidFill>
                <a:cs typeface="Arial" charset="0"/>
              </a:rPr>
              <a:t>Causaliteit</a:t>
            </a:r>
            <a:r>
              <a:rPr lang="en-US" sz="4000" dirty="0">
                <a:solidFill>
                  <a:srgbClr val="FFFFFF"/>
                </a:solidFill>
                <a:cs typeface="Arial" charset="0"/>
              </a:rPr>
              <a:t> en </a:t>
            </a:r>
            <a:r>
              <a:rPr lang="en-US" sz="4000" dirty="0" err="1">
                <a:solidFill>
                  <a:srgbClr val="FFFFFF"/>
                </a:solidFill>
                <a:cs typeface="Arial" charset="0"/>
              </a:rPr>
              <a:t>causaal</a:t>
            </a:r>
            <a:r>
              <a:rPr lang="en-US" sz="4000" dirty="0">
                <a:solidFill>
                  <a:srgbClr val="FFFFFF"/>
                </a:solidFill>
                <a:cs typeface="Arial" charset="0"/>
              </a:rPr>
              <a:t> model</a:t>
            </a:r>
            <a:endParaRPr lang="nl-NL" sz="4000" dirty="0"/>
          </a:p>
        </p:txBody>
      </p:sp>
    </p:spTree>
    <p:extLst>
      <p:ext uri="{BB962C8B-B14F-4D97-AF65-F5344CB8AC3E}">
        <p14:creationId xmlns:p14="http://schemas.microsoft.com/office/powerpoint/2010/main" val="3856349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C148608-00D1-414D-99D9-D27AAD4D0B54}"/>
              </a:ext>
            </a:extLst>
          </p:cNvPr>
          <p:cNvSpPr>
            <a:spLocks noGrp="1"/>
          </p:cNvSpPr>
          <p:nvPr>
            <p:ph idx="1"/>
          </p:nvPr>
        </p:nvSpPr>
        <p:spPr>
          <a:xfrm>
            <a:off x="0" y="1393902"/>
            <a:ext cx="9144000" cy="5464097"/>
          </a:xfrm>
        </p:spPr>
        <p:txBody>
          <a:bodyPr>
            <a:noAutofit/>
          </a:bodyPr>
          <a:lstStyle/>
          <a:p>
            <a:pPr marL="0" indent="0">
              <a:buNone/>
            </a:pPr>
            <a:r>
              <a:rPr lang="nl-NL" sz="2400" dirty="0"/>
              <a:t>Verschillende oorzaken milieuvervuiling:</a:t>
            </a:r>
            <a:br>
              <a:rPr lang="nl-NL" sz="2400" dirty="0"/>
            </a:br>
            <a:endParaRPr lang="nl-NL" sz="2400" dirty="0"/>
          </a:p>
          <a:p>
            <a:pPr marL="385763" indent="-385763">
              <a:buAutoNum type="arabicPeriod"/>
            </a:pPr>
            <a:r>
              <a:rPr lang="nl-NL" sz="2400" dirty="0"/>
              <a:t>Mensen hebben meer geld en vrije tijd dan vroeger</a:t>
            </a:r>
          </a:p>
          <a:p>
            <a:pPr marL="385763" indent="-385763">
              <a:buAutoNum type="arabicPeriod"/>
            </a:pPr>
            <a:r>
              <a:rPr lang="nl-NL" sz="2400" dirty="0"/>
              <a:t>Door meer welvaart wordt er meer geconsumeerd en geproduceerd en het productieproces zorgt voor meer vervuiling</a:t>
            </a:r>
          </a:p>
          <a:p>
            <a:pPr marL="385763" indent="-385763">
              <a:buAutoNum type="arabicPeriod"/>
            </a:pPr>
            <a:r>
              <a:rPr lang="nl-NL" sz="2400" dirty="0"/>
              <a:t>Voor dat productieproces zijn steeds meer grondstoffen nodig en zo wordt het milieu uitgebuit</a:t>
            </a:r>
          </a:p>
          <a:p>
            <a:pPr marL="385763" indent="-385763">
              <a:buAutoNum type="arabicPeriod"/>
            </a:pPr>
            <a:r>
              <a:rPr lang="nl-NL" sz="2400" dirty="0"/>
              <a:t>Mensen maken meer eigen keuzes, ook ten aanzien van consumptie. (Bijv. eigen auto willen, terwijl je ook kan carpoolen of met het openbaar vervoer kan gaan).</a:t>
            </a:r>
          </a:p>
          <a:p>
            <a:pPr marL="385763" indent="-385763">
              <a:buAutoNum type="arabicPeriod"/>
            </a:pPr>
            <a:endParaRPr lang="nl-NL" sz="2400" dirty="0"/>
          </a:p>
          <a:p>
            <a:pPr marL="0" indent="0">
              <a:buNone/>
            </a:pPr>
            <a:r>
              <a:rPr lang="nl-NL" sz="2400" dirty="0"/>
              <a:t>Er zijn wel meer oorzaken, maar let op het causaal model </a:t>
            </a:r>
            <a:r>
              <a:rPr lang="nl-NL" sz="2400" dirty="0">
                <a:sym typeface="Wingdings" panose="05000000000000000000" pitchFamily="2" charset="2"/>
              </a:rPr>
              <a:t> </a:t>
            </a:r>
            <a:endParaRPr lang="nl-NL" sz="2400" dirty="0"/>
          </a:p>
        </p:txBody>
      </p:sp>
      <p:sp>
        <p:nvSpPr>
          <p:cNvPr id="4" name="Titel 1">
            <a:extLst>
              <a:ext uri="{FF2B5EF4-FFF2-40B4-BE49-F238E27FC236}">
                <a16:creationId xmlns:a16="http://schemas.microsoft.com/office/drawing/2014/main" xmlns="" id="{63512F94-C228-45D2-A898-E1BFF6C1611E}"/>
              </a:ext>
            </a:extLst>
          </p:cNvPr>
          <p:cNvSpPr txBox="1">
            <a:spLocks/>
          </p:cNvSpPr>
          <p:nvPr/>
        </p:nvSpPr>
        <p:spPr>
          <a:xfrm>
            <a:off x="0" y="365760"/>
            <a:ext cx="7322064" cy="946673"/>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4000" dirty="0">
                <a:solidFill>
                  <a:schemeClr val="bg1"/>
                </a:solidFill>
              </a:rPr>
              <a:t>Milieuvervuiling in een causaal model</a:t>
            </a:r>
          </a:p>
        </p:txBody>
      </p:sp>
    </p:spTree>
    <p:extLst>
      <p:ext uri="{BB962C8B-B14F-4D97-AF65-F5344CB8AC3E}">
        <p14:creationId xmlns:p14="http://schemas.microsoft.com/office/powerpoint/2010/main" val="110908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4B314E79-181A-4D92-9EA3-AE74156F67EE}"/>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18550" t="4681" r="8603" b="2479"/>
          <a:stretch/>
        </p:blipFill>
        <p:spPr>
          <a:xfrm rot="5400000">
            <a:off x="1508683" y="2131488"/>
            <a:ext cx="5505974" cy="3947050"/>
          </a:xfrm>
        </p:spPr>
      </p:pic>
      <p:sp>
        <p:nvSpPr>
          <p:cNvPr id="6" name="Titel 1">
            <a:extLst>
              <a:ext uri="{FF2B5EF4-FFF2-40B4-BE49-F238E27FC236}">
                <a16:creationId xmlns:a16="http://schemas.microsoft.com/office/drawing/2014/main" xmlns="" id="{63512F94-C228-45D2-A898-E1BFF6C1611E}"/>
              </a:ext>
            </a:extLst>
          </p:cNvPr>
          <p:cNvSpPr txBox="1">
            <a:spLocks/>
          </p:cNvSpPr>
          <p:nvPr/>
        </p:nvSpPr>
        <p:spPr>
          <a:xfrm>
            <a:off x="0" y="365760"/>
            <a:ext cx="7322064" cy="94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4000" dirty="0">
                <a:solidFill>
                  <a:schemeClr val="bg1"/>
                </a:solidFill>
              </a:rPr>
              <a:t>Causaal model milieuvervuiling </a:t>
            </a:r>
          </a:p>
        </p:txBody>
      </p:sp>
    </p:spTree>
    <p:extLst>
      <p:ext uri="{BB962C8B-B14F-4D97-AF65-F5344CB8AC3E}">
        <p14:creationId xmlns:p14="http://schemas.microsoft.com/office/powerpoint/2010/main" val="870254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E1472-9EEF-417E-8A36-7305E72DD8B1}"/>
              </a:ext>
            </a:extLst>
          </p:cNvPr>
          <p:cNvSpPr>
            <a:spLocks noGrp="1"/>
          </p:cNvSpPr>
          <p:nvPr>
            <p:ph type="title"/>
          </p:nvPr>
        </p:nvSpPr>
        <p:spPr>
          <a:xfrm>
            <a:off x="628650" y="1131094"/>
            <a:ext cx="7886700" cy="994172"/>
          </a:xfrm>
        </p:spPr>
        <p:txBody>
          <a:bodyPr>
            <a:normAutofit/>
          </a:bodyPr>
          <a:lstStyle/>
          <a:p>
            <a:r>
              <a:rPr lang="nl-NL" sz="2400" dirty="0"/>
              <a:t>Gemeente Hoogeveen, causaal model over brandveiligheid.</a:t>
            </a:r>
          </a:p>
        </p:txBody>
      </p:sp>
      <p:sp>
        <p:nvSpPr>
          <p:cNvPr id="3" name="Tijdelijke aanduiding voor inhoud 2">
            <a:extLst>
              <a:ext uri="{FF2B5EF4-FFF2-40B4-BE49-F238E27FC236}">
                <a16:creationId xmlns:a16="http://schemas.microsoft.com/office/drawing/2014/main" xmlns="" id="{1A0E6048-05C3-42E0-94DA-970EB67DE923}"/>
              </a:ext>
            </a:extLst>
          </p:cNvPr>
          <p:cNvSpPr>
            <a:spLocks noGrp="1"/>
          </p:cNvSpPr>
          <p:nvPr>
            <p:ph idx="1"/>
          </p:nvPr>
        </p:nvSpPr>
        <p:spPr>
          <a:xfrm>
            <a:off x="628650" y="1951892"/>
            <a:ext cx="7886700" cy="3538080"/>
          </a:xfrm>
        </p:spPr>
        <p:txBody>
          <a:bodyPr/>
          <a:lstStyle/>
          <a:p>
            <a:pPr marL="0" indent="0">
              <a:buNone/>
            </a:pPr>
            <a:r>
              <a:rPr lang="nl-NL" sz="1500" dirty="0"/>
              <a:t>Bij het maken van overheidsbeleid wordt vaak eerst onderzoek gedaan. Dan probeert men een ‘causaal veldmodel’ te maken (wij zeggen: causaal model). Dit brengt de oorzaken in kaart.</a:t>
            </a:r>
            <a:r>
              <a:rPr lang="nl-NL" dirty="0"/>
              <a:t> </a:t>
            </a:r>
          </a:p>
        </p:txBody>
      </p:sp>
      <p:pic>
        <p:nvPicPr>
          <p:cNvPr id="5" name="Afbeelding 4" descr="Afbeelding met schermafbeelding&#10;&#10;Beschrijving is gegenereerd met zeer hoge betrouwbaarheid">
            <a:extLst>
              <a:ext uri="{FF2B5EF4-FFF2-40B4-BE49-F238E27FC236}">
                <a16:creationId xmlns:a16="http://schemas.microsoft.com/office/drawing/2014/main" xmlns="" id="{EEE334B8-F70A-4BF6-9002-4288B9A2F299}"/>
              </a:ext>
            </a:extLst>
          </p:cNvPr>
          <p:cNvPicPr>
            <a:picLocks noChangeAspect="1"/>
          </p:cNvPicPr>
          <p:nvPr/>
        </p:nvPicPr>
        <p:blipFill rotWithShape="1">
          <a:blip r:embed="rId2">
            <a:extLst>
              <a:ext uri="{28A0092B-C50C-407E-A947-70E740481C1C}">
                <a14:useLocalDpi xmlns:a14="http://schemas.microsoft.com/office/drawing/2010/main" val="0"/>
              </a:ext>
            </a:extLst>
          </a:blip>
          <a:srcRect l="31100" t="35000" r="32337" b="18471"/>
          <a:stretch/>
        </p:blipFill>
        <p:spPr>
          <a:xfrm>
            <a:off x="819129" y="2770536"/>
            <a:ext cx="6745045" cy="4306452"/>
          </a:xfrm>
          <a:prstGeom prst="rect">
            <a:avLst/>
          </a:prstGeom>
        </p:spPr>
      </p:pic>
      <p:sp>
        <p:nvSpPr>
          <p:cNvPr id="6" name="Titel 1">
            <a:extLst>
              <a:ext uri="{FF2B5EF4-FFF2-40B4-BE49-F238E27FC236}">
                <a16:creationId xmlns:a16="http://schemas.microsoft.com/office/drawing/2014/main" xmlns="" id="{63512F94-C228-45D2-A898-E1BFF6C1611E}"/>
              </a:ext>
            </a:extLst>
          </p:cNvPr>
          <p:cNvSpPr txBox="1">
            <a:spLocks/>
          </p:cNvSpPr>
          <p:nvPr/>
        </p:nvSpPr>
        <p:spPr>
          <a:xfrm>
            <a:off x="0" y="365760"/>
            <a:ext cx="7322064" cy="94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4000" dirty="0">
                <a:solidFill>
                  <a:schemeClr val="bg1"/>
                </a:solidFill>
              </a:rPr>
              <a:t>Causaal model brandveiligheid </a:t>
            </a:r>
          </a:p>
        </p:txBody>
      </p:sp>
    </p:spTree>
    <p:extLst>
      <p:ext uri="{BB962C8B-B14F-4D97-AF65-F5344CB8AC3E}">
        <p14:creationId xmlns:p14="http://schemas.microsoft.com/office/powerpoint/2010/main" val="388811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6C148608-00D1-414D-99D9-D27AAD4D0B54}"/>
              </a:ext>
            </a:extLst>
          </p:cNvPr>
          <p:cNvSpPr>
            <a:spLocks noGrp="1"/>
          </p:cNvSpPr>
          <p:nvPr>
            <p:ph idx="1"/>
          </p:nvPr>
        </p:nvSpPr>
        <p:spPr>
          <a:xfrm>
            <a:off x="1" y="1904104"/>
            <a:ext cx="5056094" cy="4378362"/>
          </a:xfrm>
        </p:spPr>
        <p:txBody>
          <a:bodyPr>
            <a:normAutofit/>
          </a:bodyPr>
          <a:lstStyle/>
          <a:p>
            <a:r>
              <a:rPr lang="nl-NL" sz="1800" dirty="0"/>
              <a:t>Wil de overheid de milieuvervuiling oplossen? </a:t>
            </a:r>
            <a:r>
              <a:rPr lang="nl-NL" sz="1800" dirty="0">
                <a:sym typeface="Wingdings" panose="05000000000000000000" pitchFamily="2" charset="2"/>
              </a:rPr>
              <a:t> beleid maken. Ofwel: finale relaties leggen tussen doelen en middelen.</a:t>
            </a:r>
          </a:p>
          <a:p>
            <a:r>
              <a:rPr lang="nl-NL" sz="1800" dirty="0">
                <a:sym typeface="Wingdings" panose="05000000000000000000" pitchFamily="2" charset="2"/>
              </a:rPr>
              <a:t>Dus in een </a:t>
            </a:r>
            <a:r>
              <a:rPr lang="nl-NL" sz="1800" b="1" dirty="0">
                <a:sym typeface="Wingdings" panose="05000000000000000000" pitchFamily="2" charset="2"/>
              </a:rPr>
              <a:t>finaal model </a:t>
            </a:r>
            <a:r>
              <a:rPr lang="nl-NL" sz="1800" dirty="0">
                <a:sym typeface="Wingdings" panose="05000000000000000000" pitchFamily="2" charset="2"/>
              </a:rPr>
              <a:t>worden relaties tussen doelen en middelen geschetst.</a:t>
            </a:r>
          </a:p>
          <a:p>
            <a:r>
              <a:rPr lang="nl-NL" sz="1800" dirty="0">
                <a:sym typeface="Wingdings" panose="05000000000000000000" pitchFamily="2" charset="2"/>
              </a:rPr>
              <a:t>Oftewel, om een maatschappelijk probleem aan te pakken, kunnen er oplossingen worden bedacht</a:t>
            </a:r>
          </a:p>
          <a:p>
            <a:r>
              <a:rPr lang="nl-NL" sz="1800" dirty="0">
                <a:sym typeface="Wingdings" panose="05000000000000000000" pitchFamily="2" charset="2"/>
              </a:rPr>
              <a:t>Oplossingen moeten omgezet worden in beleids</a:t>
            </a:r>
            <a:r>
              <a:rPr lang="nl-NL" sz="1800" i="1" dirty="0">
                <a:sym typeface="Wingdings" panose="05000000000000000000" pitchFamily="2" charset="2"/>
              </a:rPr>
              <a:t>maatregelen</a:t>
            </a:r>
            <a:r>
              <a:rPr lang="nl-NL" sz="1800" dirty="0">
                <a:sym typeface="Wingdings" panose="05000000000000000000" pitchFamily="2" charset="2"/>
              </a:rPr>
              <a:t> die onderdeel zijn van overheidsbeleid</a:t>
            </a:r>
          </a:p>
          <a:p>
            <a:r>
              <a:rPr lang="nl-NL" sz="1800" dirty="0">
                <a:sym typeface="Wingdings" panose="05000000000000000000" pitchFamily="2" charset="2"/>
              </a:rPr>
              <a:t>Deze maatregelen kunnen nieuwe ontwikkelingen stimuleren (die vervolgens weer nieuwe maatschappelijke problemen creëren) </a:t>
            </a:r>
          </a:p>
        </p:txBody>
      </p:sp>
      <p:pic>
        <p:nvPicPr>
          <p:cNvPr id="5" name="Afbeelding 4">
            <a:extLst>
              <a:ext uri="{FF2B5EF4-FFF2-40B4-BE49-F238E27FC236}">
                <a16:creationId xmlns:a16="http://schemas.microsoft.com/office/drawing/2014/main" xmlns="" id="{A704CBAA-7F82-4B66-90C2-A44E1056F21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0414" r="27405" b="2"/>
          <a:stretch/>
        </p:blipFill>
        <p:spPr>
          <a:xfrm rot="5400000">
            <a:off x="4316800" y="2030805"/>
            <a:ext cx="5545571" cy="4108828"/>
          </a:xfrm>
          <a:prstGeom prst="rect">
            <a:avLst/>
          </a:prstGeom>
          <a:effectLst/>
        </p:spPr>
      </p:pic>
      <p:sp>
        <p:nvSpPr>
          <p:cNvPr id="6" name="Titel 1">
            <a:extLst>
              <a:ext uri="{FF2B5EF4-FFF2-40B4-BE49-F238E27FC236}">
                <a16:creationId xmlns:a16="http://schemas.microsoft.com/office/drawing/2014/main" xmlns="" id="{63512F94-C228-45D2-A898-E1BFF6C1611E}"/>
              </a:ext>
            </a:extLst>
          </p:cNvPr>
          <p:cNvSpPr txBox="1">
            <a:spLocks/>
          </p:cNvSpPr>
          <p:nvPr/>
        </p:nvSpPr>
        <p:spPr>
          <a:xfrm>
            <a:off x="491951" y="365760"/>
            <a:ext cx="6830113" cy="94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4000" dirty="0">
                <a:solidFill>
                  <a:schemeClr val="bg1"/>
                </a:solidFill>
              </a:rPr>
              <a:t>Finaal model</a:t>
            </a:r>
          </a:p>
        </p:txBody>
      </p:sp>
    </p:spTree>
    <p:extLst>
      <p:ext uri="{BB962C8B-B14F-4D97-AF65-F5344CB8AC3E}">
        <p14:creationId xmlns:p14="http://schemas.microsoft.com/office/powerpoint/2010/main" val="381426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7</a:t>
            </a:fld>
            <a:endParaRPr lang="nl-NL"/>
          </a:p>
        </p:txBody>
      </p:sp>
      <p:sp>
        <p:nvSpPr>
          <p:cNvPr id="18435" name="Rectangle 3"/>
          <p:cNvSpPr>
            <a:spLocks noGrp="1"/>
          </p:cNvSpPr>
          <p:nvPr>
            <p:ph type="body" idx="1"/>
          </p:nvPr>
        </p:nvSpPr>
        <p:spPr>
          <a:xfrm>
            <a:off x="457200" y="1600200"/>
            <a:ext cx="8229600" cy="4925144"/>
          </a:xfrm>
        </p:spPr>
        <p:txBody>
          <a:bodyPr>
            <a:normAutofit/>
          </a:bodyPr>
          <a:lstStyle/>
          <a:p>
            <a:endParaRPr lang="en-US" sz="3200" dirty="0"/>
          </a:p>
          <a:p>
            <a:r>
              <a:rPr lang="en-US" sz="3200" dirty="0" err="1"/>
              <a:t>Politiek</a:t>
            </a:r>
            <a:r>
              <a:rPr lang="en-US" sz="3200" dirty="0"/>
              <a:t> </a:t>
            </a:r>
            <a:r>
              <a:rPr lang="en-US" sz="3200" dirty="0" err="1"/>
              <a:t>heeft</a:t>
            </a:r>
            <a:r>
              <a:rPr lang="en-US" sz="3200" dirty="0"/>
              <a:t> </a:t>
            </a:r>
            <a:r>
              <a:rPr lang="en-US" sz="3200" dirty="0" err="1">
                <a:solidFill>
                  <a:srgbClr val="FF0000"/>
                </a:solidFill>
              </a:rPr>
              <a:t>macht</a:t>
            </a:r>
            <a:endParaRPr lang="en-US" sz="3200" dirty="0">
              <a:solidFill>
                <a:srgbClr val="FF0000"/>
              </a:solidFill>
            </a:endParaRPr>
          </a:p>
          <a:p>
            <a:pPr lvl="1">
              <a:buFont typeface="Wingdings" charset="2"/>
              <a:buChar char="Ø"/>
            </a:pPr>
            <a:r>
              <a:rPr lang="en-US" sz="2300" dirty="0" err="1"/>
              <a:t>Politiek</a:t>
            </a:r>
            <a:r>
              <a:rPr lang="en-US" sz="2300" dirty="0"/>
              <a:t> </a:t>
            </a:r>
            <a:r>
              <a:rPr lang="en-US" sz="2300" dirty="0" err="1"/>
              <a:t>kan</a:t>
            </a:r>
            <a:r>
              <a:rPr lang="en-US" sz="2300" dirty="0"/>
              <a:t> de </a:t>
            </a:r>
            <a:r>
              <a:rPr lang="en-US" sz="2300" dirty="0" err="1"/>
              <a:t>samenleving</a:t>
            </a:r>
            <a:r>
              <a:rPr lang="en-US" sz="2300" dirty="0"/>
              <a:t> </a:t>
            </a:r>
            <a:r>
              <a:rPr lang="en-US" sz="2300" dirty="0" err="1"/>
              <a:t>veranderen</a:t>
            </a:r>
            <a:endParaRPr lang="en-US" sz="2300" dirty="0"/>
          </a:p>
          <a:p>
            <a:endParaRPr lang="en-US" sz="3200" dirty="0"/>
          </a:p>
          <a:p>
            <a:endParaRPr lang="en-US" sz="3200" dirty="0"/>
          </a:p>
          <a:p>
            <a:r>
              <a:rPr lang="en-US" sz="3200" dirty="0" err="1"/>
              <a:t>Politiek</a:t>
            </a:r>
            <a:r>
              <a:rPr lang="en-US" sz="3200" dirty="0"/>
              <a:t> </a:t>
            </a:r>
            <a:r>
              <a:rPr lang="en-US" sz="3200" dirty="0" err="1"/>
              <a:t>heeft</a:t>
            </a:r>
            <a:r>
              <a:rPr lang="en-US" sz="3200" dirty="0"/>
              <a:t> </a:t>
            </a:r>
            <a:r>
              <a:rPr lang="en-US" sz="3200" dirty="0" err="1">
                <a:solidFill>
                  <a:srgbClr val="FF0000"/>
                </a:solidFill>
              </a:rPr>
              <a:t>gezag</a:t>
            </a:r>
            <a:endParaRPr lang="en-US" sz="3200" dirty="0">
              <a:solidFill>
                <a:srgbClr val="FF0000"/>
              </a:solidFill>
            </a:endParaRPr>
          </a:p>
          <a:p>
            <a:pPr lvl="1">
              <a:buFont typeface="Wingdings" charset="2"/>
              <a:buChar char="Ø"/>
            </a:pPr>
            <a:r>
              <a:rPr lang="en-US" sz="2400" dirty="0"/>
              <a:t>Het </a:t>
            </a:r>
            <a:r>
              <a:rPr lang="en-US" sz="2400" dirty="0" err="1"/>
              <a:t>volk</a:t>
            </a:r>
            <a:r>
              <a:rPr lang="en-US" sz="2400" dirty="0"/>
              <a:t> </a:t>
            </a:r>
            <a:r>
              <a:rPr lang="en-US" sz="2400" dirty="0" err="1"/>
              <a:t>respecteert</a:t>
            </a:r>
            <a:r>
              <a:rPr lang="en-US" sz="2400" dirty="0"/>
              <a:t> de </a:t>
            </a:r>
            <a:r>
              <a:rPr lang="en-US" sz="2400" dirty="0" err="1"/>
              <a:t>macht</a:t>
            </a:r>
            <a:endParaRPr lang="en-US" sz="2400" dirty="0"/>
          </a:p>
          <a:p>
            <a:pPr marL="0" indent="0">
              <a:buNone/>
            </a:pPr>
            <a:endParaRPr lang="nl-NL" sz="3200" dirty="0"/>
          </a:p>
          <a:p>
            <a:pPr marL="0" indent="0">
              <a:buNone/>
            </a:pPr>
            <a:r>
              <a:rPr lang="nl-NL" sz="2400" i="1" dirty="0"/>
              <a:t>Waarom heeft dit met hoofdconcept </a:t>
            </a:r>
            <a:r>
              <a:rPr lang="nl-NL" sz="2400" i="1" dirty="0">
                <a:solidFill>
                  <a:schemeClr val="accent2">
                    <a:lumMod val="75000"/>
                  </a:schemeClr>
                </a:solidFill>
              </a:rPr>
              <a:t>verhouding </a:t>
            </a:r>
            <a:r>
              <a:rPr lang="nl-NL" sz="2400" i="1" dirty="0"/>
              <a:t>te maken?</a:t>
            </a:r>
          </a:p>
        </p:txBody>
      </p:sp>
      <p:sp>
        <p:nvSpPr>
          <p:cNvPr id="7" name="Titel 1"/>
          <p:cNvSpPr>
            <a:spLocks noGrp="1"/>
          </p:cNvSpPr>
          <p:nvPr>
            <p:ph type="title" idx="4294967295"/>
          </p:nvPr>
        </p:nvSpPr>
        <p:spPr>
          <a:xfrm>
            <a:off x="633845" y="365760"/>
            <a:ext cx="6647488" cy="988907"/>
          </a:xfrm>
        </p:spPr>
        <p:txBody>
          <a:bodyPr/>
          <a:lstStyle/>
          <a:p>
            <a:r>
              <a:rPr lang="nl-NL" dirty="0">
                <a:solidFill>
                  <a:schemeClr val="bg1"/>
                </a:solidFill>
              </a:rPr>
              <a:t>POLITIEK</a:t>
            </a:r>
            <a:endParaRPr lang="nl-NL"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23C23971-DC6E-4AC2-8945-45A2CA57C08A}"/>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17141" r="21371"/>
          <a:stretch/>
        </p:blipFill>
        <p:spPr>
          <a:xfrm rot="5400000">
            <a:off x="1329411" y="1639018"/>
            <a:ext cx="5438795" cy="4975477"/>
          </a:xfrm>
          <a:prstGeom prst="rect">
            <a:avLst/>
          </a:prstGeom>
        </p:spPr>
      </p:pic>
      <p:sp>
        <p:nvSpPr>
          <p:cNvPr id="4" name="Titel 1">
            <a:extLst>
              <a:ext uri="{FF2B5EF4-FFF2-40B4-BE49-F238E27FC236}">
                <a16:creationId xmlns:a16="http://schemas.microsoft.com/office/drawing/2014/main" xmlns="" id="{63512F94-C228-45D2-A898-E1BFF6C1611E}"/>
              </a:ext>
            </a:extLst>
          </p:cNvPr>
          <p:cNvSpPr txBox="1">
            <a:spLocks/>
          </p:cNvSpPr>
          <p:nvPr/>
        </p:nvSpPr>
        <p:spPr>
          <a:xfrm>
            <a:off x="491951" y="365760"/>
            <a:ext cx="6830113" cy="94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4000" dirty="0">
                <a:solidFill>
                  <a:schemeClr val="bg1"/>
                </a:solidFill>
              </a:rPr>
              <a:t>Finaal model milieuvervuiling</a:t>
            </a:r>
          </a:p>
        </p:txBody>
      </p:sp>
    </p:spTree>
    <p:extLst>
      <p:ext uri="{BB962C8B-B14F-4D97-AF65-F5344CB8AC3E}">
        <p14:creationId xmlns:p14="http://schemas.microsoft.com/office/powerpoint/2010/main" val="4073393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D0DF8A75-0030-487B-8CBA-DE84C0230708}"/>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15458" r="12949" b="4440"/>
          <a:stretch/>
        </p:blipFill>
        <p:spPr>
          <a:xfrm rot="5400000">
            <a:off x="1970129" y="2051625"/>
            <a:ext cx="5490495" cy="4122256"/>
          </a:xfrm>
        </p:spPr>
      </p:pic>
      <p:sp>
        <p:nvSpPr>
          <p:cNvPr id="6" name="Titel 1">
            <a:extLst>
              <a:ext uri="{FF2B5EF4-FFF2-40B4-BE49-F238E27FC236}">
                <a16:creationId xmlns:a16="http://schemas.microsoft.com/office/drawing/2014/main" xmlns="" id="{63512F94-C228-45D2-A898-E1BFF6C1611E}"/>
              </a:ext>
            </a:extLst>
          </p:cNvPr>
          <p:cNvSpPr txBox="1">
            <a:spLocks/>
          </p:cNvSpPr>
          <p:nvPr/>
        </p:nvSpPr>
        <p:spPr>
          <a:xfrm>
            <a:off x="491951" y="365760"/>
            <a:ext cx="6830113" cy="94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sz="4000" dirty="0">
                <a:solidFill>
                  <a:schemeClr val="bg1"/>
                </a:solidFill>
              </a:rPr>
              <a:t>Zandlopermodel</a:t>
            </a:r>
          </a:p>
        </p:txBody>
      </p:sp>
      <p:sp>
        <p:nvSpPr>
          <p:cNvPr id="9" name="Tijdelijke aanduiding voor inhoud 2">
            <a:extLst>
              <a:ext uri="{FF2B5EF4-FFF2-40B4-BE49-F238E27FC236}">
                <a16:creationId xmlns:a16="http://schemas.microsoft.com/office/drawing/2014/main" xmlns="" id="{6C148608-00D1-414D-99D9-D27AAD4D0B54}"/>
              </a:ext>
            </a:extLst>
          </p:cNvPr>
          <p:cNvSpPr txBox="1">
            <a:spLocks/>
          </p:cNvSpPr>
          <p:nvPr/>
        </p:nvSpPr>
        <p:spPr>
          <a:xfrm>
            <a:off x="114407" y="1556101"/>
            <a:ext cx="3786880" cy="2528664"/>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endParaRPr lang="nl-NL" sz="1800" dirty="0">
              <a:sym typeface="Wingdings" panose="05000000000000000000" pitchFamily="2" charset="2"/>
            </a:endParaRPr>
          </a:p>
          <a:p>
            <a:pPr marL="0" indent="0">
              <a:buNone/>
            </a:pPr>
            <a:r>
              <a:rPr lang="nl-NL" sz="3000" dirty="0">
                <a:sym typeface="Wingdings" panose="05000000000000000000" pitchFamily="2" charset="2"/>
              </a:rPr>
              <a:t>	=</a:t>
            </a:r>
          </a:p>
          <a:p>
            <a:pPr marL="0" indent="0">
              <a:buNone/>
            </a:pPr>
            <a:endParaRPr lang="nl-NL" sz="3000" dirty="0">
              <a:sym typeface="Wingdings" panose="05000000000000000000" pitchFamily="2" charset="2"/>
            </a:endParaRPr>
          </a:p>
          <a:p>
            <a:pPr marL="0" indent="0">
              <a:buNone/>
            </a:pPr>
            <a:r>
              <a:rPr lang="nl-NL" sz="3000" dirty="0">
                <a:sym typeface="Wingdings" panose="05000000000000000000" pitchFamily="2" charset="2"/>
              </a:rPr>
              <a:t>Causaal model </a:t>
            </a:r>
          </a:p>
          <a:p>
            <a:pPr marL="0" indent="0">
              <a:buNone/>
            </a:pPr>
            <a:r>
              <a:rPr lang="nl-NL" sz="3000" dirty="0">
                <a:sym typeface="Wingdings" panose="05000000000000000000" pitchFamily="2" charset="2"/>
              </a:rPr>
              <a:t>	+</a:t>
            </a:r>
          </a:p>
          <a:p>
            <a:pPr marL="0" indent="0">
              <a:buNone/>
            </a:pPr>
            <a:endParaRPr lang="nl-NL" sz="3000" dirty="0">
              <a:sym typeface="Wingdings" panose="05000000000000000000" pitchFamily="2" charset="2"/>
            </a:endParaRPr>
          </a:p>
          <a:p>
            <a:pPr marL="0" indent="0">
              <a:buNone/>
            </a:pPr>
            <a:r>
              <a:rPr lang="nl-NL" sz="3000" dirty="0">
                <a:sym typeface="Wingdings" panose="05000000000000000000" pitchFamily="2" charset="2"/>
              </a:rPr>
              <a:t>Finaal model</a:t>
            </a:r>
          </a:p>
        </p:txBody>
      </p:sp>
    </p:spTree>
    <p:extLst>
      <p:ext uri="{BB962C8B-B14F-4D97-AF65-F5344CB8AC3E}">
        <p14:creationId xmlns:p14="http://schemas.microsoft.com/office/powerpoint/2010/main" val="185576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E77E8AEB-D83E-411F-9111-0F9C08544D44}"/>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9579" r="18341" b="5607"/>
          <a:stretch/>
        </p:blipFill>
        <p:spPr>
          <a:xfrm rot="5400000">
            <a:off x="1592618" y="2101016"/>
            <a:ext cx="5478412" cy="4035556"/>
          </a:xfrm>
        </p:spPr>
      </p:pic>
      <p:sp>
        <p:nvSpPr>
          <p:cNvPr id="4" name="Titel 1">
            <a:extLst>
              <a:ext uri="{FF2B5EF4-FFF2-40B4-BE49-F238E27FC236}">
                <a16:creationId xmlns:a16="http://schemas.microsoft.com/office/drawing/2014/main" xmlns="" id="{63512F94-C228-45D2-A898-E1BFF6C1611E}"/>
              </a:ext>
            </a:extLst>
          </p:cNvPr>
          <p:cNvSpPr txBox="1">
            <a:spLocks/>
          </p:cNvSpPr>
          <p:nvPr/>
        </p:nvSpPr>
        <p:spPr>
          <a:xfrm>
            <a:off x="125849" y="194514"/>
            <a:ext cx="7196216" cy="1117920"/>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nl-NL" sz="4000" dirty="0">
              <a:solidFill>
                <a:schemeClr val="bg1"/>
              </a:solidFill>
            </a:endParaRPr>
          </a:p>
          <a:p>
            <a:r>
              <a:rPr lang="nl-NL" sz="4000" dirty="0">
                <a:solidFill>
                  <a:schemeClr val="bg1"/>
                </a:solidFill>
              </a:rPr>
              <a:t>Zandlopermodel milieuvervuiling</a:t>
            </a:r>
          </a:p>
          <a:p>
            <a:endParaRPr lang="nl-NL" sz="4000" dirty="0">
              <a:solidFill>
                <a:schemeClr val="bg1"/>
              </a:solidFill>
            </a:endParaRPr>
          </a:p>
        </p:txBody>
      </p:sp>
    </p:spTree>
    <p:extLst>
      <p:ext uri="{BB962C8B-B14F-4D97-AF65-F5344CB8AC3E}">
        <p14:creationId xmlns:p14="http://schemas.microsoft.com/office/powerpoint/2010/main" val="679597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47E50F-7826-4BED-8E03-096B3EFED423}"/>
              </a:ext>
            </a:extLst>
          </p:cNvPr>
          <p:cNvSpPr>
            <a:spLocks noGrp="1"/>
          </p:cNvSpPr>
          <p:nvPr>
            <p:ph type="title"/>
          </p:nvPr>
        </p:nvSpPr>
        <p:spPr>
          <a:xfrm>
            <a:off x="633845" y="365760"/>
            <a:ext cx="6642457" cy="995828"/>
          </a:xfrm>
        </p:spPr>
        <p:txBody>
          <a:bodyPr>
            <a:normAutofit/>
          </a:bodyPr>
          <a:lstStyle/>
          <a:p>
            <a:r>
              <a:rPr lang="nl-NL" sz="4000" dirty="0">
                <a:solidFill>
                  <a:srgbClr val="FFFFFF"/>
                </a:solidFill>
              </a:rPr>
              <a:t>Maakbaarheid</a:t>
            </a:r>
          </a:p>
        </p:txBody>
      </p:sp>
      <p:sp>
        <p:nvSpPr>
          <p:cNvPr id="3" name="Tijdelijke aanduiding voor inhoud 2">
            <a:extLst>
              <a:ext uri="{FF2B5EF4-FFF2-40B4-BE49-F238E27FC236}">
                <a16:creationId xmlns:a16="http://schemas.microsoft.com/office/drawing/2014/main" xmlns="" id="{4F092AD7-46AA-4E17-8125-DF1C1DC72C1C}"/>
              </a:ext>
            </a:extLst>
          </p:cNvPr>
          <p:cNvSpPr>
            <a:spLocks noGrp="1"/>
          </p:cNvSpPr>
          <p:nvPr>
            <p:ph idx="1"/>
          </p:nvPr>
        </p:nvSpPr>
        <p:spPr/>
        <p:txBody>
          <a:bodyPr>
            <a:normAutofit fontScale="77500" lnSpcReduction="20000"/>
          </a:bodyPr>
          <a:lstStyle/>
          <a:p>
            <a:r>
              <a:rPr lang="nl-NL" dirty="0"/>
              <a:t>In hoeverre kunnen we door </a:t>
            </a:r>
            <a:r>
              <a:rPr lang="nl-NL" b="1" dirty="0"/>
              <a:t>beleid</a:t>
            </a:r>
            <a:r>
              <a:rPr lang="nl-NL" dirty="0"/>
              <a:t> de samenleving veranderen zoals we zouden willen?</a:t>
            </a:r>
          </a:p>
          <a:p>
            <a:pPr lvl="1">
              <a:buFont typeface="Wingdings" charset="2"/>
              <a:buChar char="Ø"/>
            </a:pPr>
            <a:r>
              <a:rPr lang="nl-NL" dirty="0"/>
              <a:t>Onderwijs</a:t>
            </a:r>
          </a:p>
          <a:p>
            <a:pPr lvl="1">
              <a:buFont typeface="Wingdings" charset="2"/>
              <a:buChar char="Ø"/>
            </a:pPr>
            <a:r>
              <a:rPr lang="nl-NL" dirty="0"/>
              <a:t>EU</a:t>
            </a:r>
          </a:p>
          <a:p>
            <a:pPr lvl="1">
              <a:buFont typeface="Wingdings" charset="2"/>
              <a:buChar char="Ø"/>
            </a:pPr>
            <a:r>
              <a:rPr lang="nl-NL" dirty="0"/>
              <a:t>Deltaplan (waterbeleid)</a:t>
            </a:r>
          </a:p>
          <a:p>
            <a:pPr marL="0" indent="0">
              <a:buNone/>
            </a:pPr>
            <a:endParaRPr lang="nl-NL" dirty="0"/>
          </a:p>
          <a:p>
            <a:r>
              <a:rPr lang="nl-NL" i="1" dirty="0">
                <a:solidFill>
                  <a:srgbClr val="0000FF"/>
                </a:solidFill>
              </a:rPr>
              <a:t>Maakbaarheid van de samenleving</a:t>
            </a:r>
            <a:r>
              <a:rPr lang="nl-NL" dirty="0"/>
              <a:t>: het geloof dat het maatschappelijk geluk in een samenleving verbetert door het ingrijpen van mensen</a:t>
            </a:r>
          </a:p>
          <a:p>
            <a:endParaRPr lang="nl-NL" dirty="0"/>
          </a:p>
          <a:p>
            <a:r>
              <a:rPr lang="nl-NL" dirty="0"/>
              <a:t>Vraag: kunnen mensen altijd de gevolgen overzien van hun ingrijpen in de samenleving?  Ofwel: is de samenleving altijd maakbaar?</a:t>
            </a:r>
          </a:p>
        </p:txBody>
      </p:sp>
    </p:spTree>
    <p:extLst>
      <p:ext uri="{BB962C8B-B14F-4D97-AF65-F5344CB8AC3E}">
        <p14:creationId xmlns:p14="http://schemas.microsoft.com/office/powerpoint/2010/main" val="23447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12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8</a:t>
            </a:fld>
            <a:endParaRPr lang="nl-NL"/>
          </a:p>
        </p:txBody>
      </p:sp>
      <p:sp>
        <p:nvSpPr>
          <p:cNvPr id="18435" name="Rectangle 3"/>
          <p:cNvSpPr>
            <a:spLocks noGrp="1"/>
          </p:cNvSpPr>
          <p:nvPr>
            <p:ph type="body" idx="1"/>
          </p:nvPr>
        </p:nvSpPr>
        <p:spPr>
          <a:xfrm>
            <a:off x="457200" y="1600200"/>
            <a:ext cx="8229600" cy="4925144"/>
          </a:xfrm>
        </p:spPr>
        <p:txBody>
          <a:bodyPr>
            <a:normAutofit/>
          </a:bodyPr>
          <a:lstStyle/>
          <a:p>
            <a:pPr marL="0" indent="0">
              <a:buNone/>
            </a:pPr>
            <a:r>
              <a:rPr lang="nl-NL" sz="2800" b="1" dirty="0">
                <a:solidFill>
                  <a:srgbClr val="0000FF"/>
                </a:solidFill>
              </a:rPr>
              <a:t>KERNCONCEPT: CULTUUR	</a:t>
            </a:r>
            <a:r>
              <a:rPr lang="nl-NL" sz="2800" dirty="0">
                <a:latin typeface="Arial" charset="0"/>
                <a:ea typeface="MS PGothic" charset="0"/>
              </a:rPr>
              <a:t> </a:t>
            </a:r>
            <a:r>
              <a:rPr lang="nl-NL" sz="2800" dirty="0">
                <a:solidFill>
                  <a:srgbClr val="0070C0"/>
                </a:solidFill>
                <a:latin typeface="Arial" charset="0"/>
                <a:ea typeface="MS PGothic" charset="0"/>
              </a:rPr>
              <a:t>→</a:t>
            </a:r>
            <a:endParaRPr lang="nl-NL" sz="2800" b="1" dirty="0">
              <a:solidFill>
                <a:srgbClr val="0000FF"/>
              </a:solidFill>
            </a:endParaRPr>
          </a:p>
          <a:p>
            <a:pPr marL="0" indent="0">
              <a:buNone/>
            </a:pPr>
            <a:r>
              <a:rPr lang="nl-NL" sz="2800" i="1" dirty="0"/>
              <a:t>Het geheel van voorstellingen, uitdrukkingsvormen, opvattingen, waarden en normen die mensen als lid van een groep of samenleving hebben verworven. </a:t>
            </a:r>
          </a:p>
          <a:p>
            <a:pPr marL="0" indent="0">
              <a:buNone/>
            </a:pPr>
            <a:endParaRPr lang="en-US" sz="3200" dirty="0"/>
          </a:p>
          <a:p>
            <a:pPr marL="0" indent="0">
              <a:buNone/>
            </a:pPr>
            <a:r>
              <a:rPr lang="en-US" dirty="0" err="1"/>
              <a:t>Politieke</a:t>
            </a:r>
            <a:r>
              <a:rPr lang="en-US" dirty="0"/>
              <a:t> </a:t>
            </a:r>
            <a:r>
              <a:rPr lang="en-US" dirty="0" err="1"/>
              <a:t>cultuur</a:t>
            </a:r>
            <a:r>
              <a:rPr lang="en-US" dirty="0"/>
              <a:t> </a:t>
            </a:r>
            <a:r>
              <a:rPr lang="en-US" dirty="0" err="1"/>
              <a:t>gaat</a:t>
            </a:r>
            <a:r>
              <a:rPr lang="en-US" dirty="0"/>
              <a:t> over </a:t>
            </a:r>
            <a:r>
              <a:rPr lang="en-US" dirty="0" err="1"/>
              <a:t>normen</a:t>
            </a:r>
            <a:r>
              <a:rPr lang="en-US" dirty="0"/>
              <a:t> en </a:t>
            </a:r>
            <a:r>
              <a:rPr lang="en-US" dirty="0" err="1"/>
              <a:t>waarden</a:t>
            </a:r>
            <a:r>
              <a:rPr lang="en-US" dirty="0"/>
              <a:t> </a:t>
            </a:r>
            <a:r>
              <a:rPr lang="en-US" dirty="0" err="1"/>
              <a:t>rondom</a:t>
            </a:r>
            <a:r>
              <a:rPr lang="en-US" dirty="0"/>
              <a:t> </a:t>
            </a:r>
            <a:r>
              <a:rPr lang="en-US" dirty="0" err="1"/>
              <a:t>besluitvorming</a:t>
            </a:r>
            <a:r>
              <a:rPr lang="en-US" dirty="0"/>
              <a:t>.</a:t>
            </a:r>
            <a:endParaRPr lang="en-US" sz="3200" dirty="0"/>
          </a:p>
        </p:txBody>
      </p:sp>
      <p:sp>
        <p:nvSpPr>
          <p:cNvPr id="7" name="Titel 1"/>
          <p:cNvSpPr>
            <a:spLocks noGrp="1"/>
          </p:cNvSpPr>
          <p:nvPr>
            <p:ph type="title" idx="4294967295"/>
          </p:nvPr>
        </p:nvSpPr>
        <p:spPr>
          <a:xfrm>
            <a:off x="633845" y="365760"/>
            <a:ext cx="6647488" cy="988907"/>
          </a:xfrm>
        </p:spPr>
        <p:txBody>
          <a:bodyPr/>
          <a:lstStyle/>
          <a:p>
            <a:r>
              <a:rPr lang="nl-NL" dirty="0">
                <a:solidFill>
                  <a:schemeClr val="bg1"/>
                </a:solidFill>
              </a:rPr>
              <a:t>CULTUUR</a:t>
            </a:r>
            <a:endParaRPr lang="nl-NL" dirty="0"/>
          </a:p>
        </p:txBody>
      </p:sp>
    </p:spTree>
    <p:extLst>
      <p:ext uri="{BB962C8B-B14F-4D97-AF65-F5344CB8AC3E}">
        <p14:creationId xmlns:p14="http://schemas.microsoft.com/office/powerpoint/2010/main" val="239211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pPr>
              <a:defRPr/>
            </a:pPr>
            <a:fld id="{50865CAF-2775-45B8-B2E8-03C08ED0F9EF}" type="slidenum">
              <a:rPr lang="nl-NL"/>
              <a:pPr>
                <a:defRPr/>
              </a:pPr>
              <a:t>9</a:t>
            </a:fld>
            <a:endParaRPr lang="nl-NL"/>
          </a:p>
        </p:txBody>
      </p:sp>
      <p:sp>
        <p:nvSpPr>
          <p:cNvPr id="7" name="Titel 1"/>
          <p:cNvSpPr>
            <a:spLocks noGrp="1"/>
          </p:cNvSpPr>
          <p:nvPr>
            <p:ph type="title" idx="4294967295"/>
          </p:nvPr>
        </p:nvSpPr>
        <p:spPr>
          <a:xfrm>
            <a:off x="633845" y="365760"/>
            <a:ext cx="6647488" cy="988907"/>
          </a:xfrm>
        </p:spPr>
        <p:txBody>
          <a:bodyPr/>
          <a:lstStyle/>
          <a:p>
            <a:pPr algn="l"/>
            <a:r>
              <a:rPr lang="nl-NL" dirty="0">
                <a:solidFill>
                  <a:schemeClr val="bg1"/>
                </a:solidFill>
              </a:rPr>
              <a:t>Dimensies van Hofstede</a:t>
            </a:r>
            <a:endParaRPr lang="nl-NL" dirty="0"/>
          </a:p>
        </p:txBody>
      </p:sp>
      <p:sp>
        <p:nvSpPr>
          <p:cNvPr id="2" name="Tijdelijke aanduiding voor inhoud 1"/>
          <p:cNvSpPr>
            <a:spLocks noGrp="1"/>
          </p:cNvSpPr>
          <p:nvPr>
            <p:ph idx="1"/>
          </p:nvPr>
        </p:nvSpPr>
        <p:spPr/>
        <p:txBody>
          <a:bodyPr/>
          <a:lstStyle/>
          <a:p>
            <a:pPr marL="0" indent="0">
              <a:buNone/>
            </a:pPr>
            <a:r>
              <a:rPr lang="nl-NL" dirty="0"/>
              <a:t>Waarin verschillen culturen van elkaar?</a:t>
            </a:r>
          </a:p>
          <a:p>
            <a:pPr marL="0" indent="0">
              <a:buNone/>
            </a:pPr>
            <a:endParaRPr lang="nl-NL" dirty="0"/>
          </a:p>
          <a:p>
            <a:r>
              <a:rPr lang="nl-NL" dirty="0"/>
              <a:t>Machtsafstand</a:t>
            </a:r>
          </a:p>
          <a:p>
            <a:r>
              <a:rPr lang="nl-NL" dirty="0"/>
              <a:t>Individualistisch of collectivistisch</a:t>
            </a:r>
          </a:p>
          <a:p>
            <a:r>
              <a:rPr lang="nl-NL" dirty="0"/>
              <a:t>Hoge of lage onzekerheidsvermijding</a:t>
            </a:r>
          </a:p>
          <a:p>
            <a:r>
              <a:rPr lang="nl-NL" dirty="0"/>
              <a:t>Korte</a:t>
            </a:r>
            <a:r>
              <a:rPr lang="mr-IN" dirty="0"/>
              <a:t>–</a:t>
            </a:r>
            <a:r>
              <a:rPr lang="nl-NL" dirty="0"/>
              <a:t> of </a:t>
            </a:r>
            <a:r>
              <a:rPr lang="nl-NL" dirty="0" err="1"/>
              <a:t>langetermijngerichtheid</a:t>
            </a:r>
            <a:endParaRPr lang="nl-NL" dirty="0"/>
          </a:p>
          <a:p>
            <a:r>
              <a:rPr lang="nl-NL" dirty="0"/>
              <a:t>Masculien of feminien</a:t>
            </a:r>
          </a:p>
        </p:txBody>
      </p:sp>
    </p:spTree>
    <p:extLst>
      <p:ext uri="{BB962C8B-B14F-4D97-AF65-F5344CB8AC3E}">
        <p14:creationId xmlns:p14="http://schemas.microsoft.com/office/powerpoint/2010/main" val="2070820415"/>
      </p:ext>
    </p:extLst>
  </p:cSld>
  <p:clrMapOvr>
    <a:masterClrMapping/>
  </p:clrMapOvr>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neca_mw_structuur" id="{6546303C-48CF-FC4B-A1AC-9940ED5FCD82}" vid="{5EE74485-53F2-2746-89CA-DF4057C167F9}"/>
    </a:ext>
  </a:extLst>
</a:theme>
</file>

<file path=ppt/theme/theme3.xml><?xml version="1.0" encoding="utf-8"?>
<a:theme xmlns:a="http://schemas.openxmlformats.org/drawingml/2006/main" name="VWO_Parlementaire-democratie_H1_Wat-is-politie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d vwo" id="{2630F495-E6BF-4F0B-901B-00C3C7E294C4}" vid="{51FEE18E-4A0B-49F0-8181-B2CF9B4202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2013</TotalTime>
  <Words>1789</Words>
  <Application>Microsoft Macintosh PowerPoint</Application>
  <PresentationFormat>Diavoorstelling (4:3)</PresentationFormat>
  <Paragraphs>829</Paragraphs>
  <Slides>74</Slides>
  <Notes>43</Notes>
  <HiddenSlides>0</HiddenSlides>
  <MMClips>0</MMClips>
  <ScaleCrop>false</ScaleCrop>
  <HeadingPairs>
    <vt:vector size="4" baseType="variant">
      <vt:variant>
        <vt:lpstr>Thema</vt:lpstr>
      </vt:variant>
      <vt:variant>
        <vt:i4>3</vt:i4>
      </vt:variant>
      <vt:variant>
        <vt:lpstr>Diatitels</vt:lpstr>
      </vt:variant>
      <vt:variant>
        <vt:i4>74</vt:i4>
      </vt:variant>
    </vt:vector>
  </HeadingPairs>
  <TitlesOfParts>
    <vt:vector size="77" baseType="lpstr">
      <vt:lpstr>HDOfficeLightV0</vt:lpstr>
      <vt:lpstr>Office-thema</vt:lpstr>
      <vt:lpstr>VWO_Parlementaire-democratie_H1_Wat-is-politiek</vt:lpstr>
      <vt:lpstr>PowerPoint-presentatie</vt:lpstr>
      <vt:lpstr> Prinsjesdag 2019   </vt:lpstr>
      <vt:lpstr>Prinsjesdag</vt:lpstr>
      <vt:lpstr>Politieke instituties rond Prinsjesdag</vt:lpstr>
      <vt:lpstr>Ideologieën en politieke partijen</vt:lpstr>
      <vt:lpstr>POLITIEK</vt:lpstr>
      <vt:lpstr>POLITIEK</vt:lpstr>
      <vt:lpstr>CULTUUR</vt:lpstr>
      <vt:lpstr>Dimensies van Hofstede</vt:lpstr>
      <vt:lpstr>SOCIALISATIE</vt:lpstr>
      <vt:lpstr>Socialisatie in culturen </vt:lpstr>
      <vt:lpstr>Functies van cultuur</vt:lpstr>
      <vt:lpstr>Politieke socialisatie </vt:lpstr>
      <vt:lpstr>Paradigma’s over politieke socialisatie </vt:lpstr>
      <vt:lpstr>Stabiliteit politiek systeem</vt:lpstr>
      <vt:lpstr>Democratie</vt:lpstr>
      <vt:lpstr>Politieke cohesie</vt:lpstr>
      <vt:lpstr>Representativiteit </vt:lpstr>
      <vt:lpstr>Coalitie en oppositie</vt:lpstr>
      <vt:lpstr>Ideologie: politics</vt:lpstr>
      <vt:lpstr>Ideologieën en politieke partijen</vt:lpstr>
      <vt:lpstr>Systeem: polity</vt:lpstr>
      <vt:lpstr>Ezelsbruggetje</vt:lpstr>
      <vt:lpstr>ACTOREN MET MACHT</vt:lpstr>
      <vt:lpstr>PowerPoint-presentatie</vt:lpstr>
      <vt:lpstr> TRIAS POLITICA </vt:lpstr>
      <vt:lpstr> TRIAS POLITICA </vt:lpstr>
      <vt:lpstr> TRIAS POLITICA </vt:lpstr>
      <vt:lpstr>PowerPoint-presentatie</vt:lpstr>
      <vt:lpstr> TRIAS POLITICA </vt:lpstr>
      <vt:lpstr> TRIAS POLITICA </vt:lpstr>
      <vt:lpstr> TRIAS POLITICA </vt:lpstr>
      <vt:lpstr>ACTOREN MET MACHT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Rol van de massamedia in systeemmodel </vt:lpstr>
      <vt:lpstr>Criteria voor politieke agendavorming</vt:lpstr>
      <vt:lpstr>Beleidsvoorbereiding en -bepaling</vt:lpstr>
      <vt:lpstr>Systeemmodel van Easton- vervolg</vt:lpstr>
      <vt:lpstr>Interne omgevingsfactoren</vt:lpstr>
      <vt:lpstr>Interne omgevingsfactoren - vervolg</vt:lpstr>
      <vt:lpstr>Externe omgevingsfactoren</vt:lpstr>
      <vt:lpstr>Barrièremodel</vt:lpstr>
      <vt:lpstr>Barrièremodel </vt:lpstr>
      <vt:lpstr>Stromenmodel</vt:lpstr>
      <vt:lpstr>BELEID</vt:lpstr>
      <vt:lpstr>BELEID</vt:lpstr>
      <vt:lpstr> </vt:lpstr>
      <vt:lpstr>Overheidsbeleid</vt:lpstr>
      <vt:lpstr>Finale relaties</vt:lpstr>
      <vt:lpstr>Causaliteit en causaal model</vt:lpstr>
      <vt:lpstr>PowerPoint-presentatie</vt:lpstr>
      <vt:lpstr>PowerPoint-presentatie</vt:lpstr>
      <vt:lpstr>Gemeente Hoogeveen, causaal model over brandveiligheid.</vt:lpstr>
      <vt:lpstr>PowerPoint-presentatie</vt:lpstr>
      <vt:lpstr>PowerPoint-presentatie</vt:lpstr>
      <vt:lpstr>PowerPoint-presentatie</vt:lpstr>
      <vt:lpstr>PowerPoint-presentatie</vt:lpstr>
      <vt:lpstr>Maakbaarheid</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samenleving en ik</dc:title>
  <dc:creator>User</dc:creator>
  <cp:lastModifiedBy>Jan Laan</cp:lastModifiedBy>
  <cp:revision>129</cp:revision>
  <cp:lastPrinted>2017-07-06T06:36:43Z</cp:lastPrinted>
  <dcterms:created xsi:type="dcterms:W3CDTF">2017-07-05T17:25:16Z</dcterms:created>
  <dcterms:modified xsi:type="dcterms:W3CDTF">2019-11-10T20:55:14Z</dcterms:modified>
</cp:coreProperties>
</file>