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48" r:id="rId2"/>
    <p:sldMasterId id="2147483704" r:id="rId3"/>
    <p:sldMasterId id="2147483716" r:id="rId4"/>
    <p:sldMasterId id="2147483728" r:id="rId5"/>
    <p:sldMasterId id="2147483740" r:id="rId6"/>
    <p:sldMasterId id="2147483752" r:id="rId7"/>
  </p:sldMasterIdLst>
  <p:notesMasterIdLst>
    <p:notesMasterId r:id="rId46"/>
  </p:notesMasterIdLst>
  <p:handoutMasterIdLst>
    <p:handoutMasterId r:id="rId47"/>
  </p:handoutMasterIdLst>
  <p:sldIdLst>
    <p:sldId id="298" r:id="rId8"/>
    <p:sldId id="300" r:id="rId9"/>
    <p:sldId id="301" r:id="rId10"/>
    <p:sldId id="363" r:id="rId11"/>
    <p:sldId id="302" r:id="rId12"/>
    <p:sldId id="303" r:id="rId13"/>
    <p:sldId id="304" r:id="rId14"/>
    <p:sldId id="324" r:id="rId15"/>
    <p:sldId id="325" r:id="rId16"/>
    <p:sldId id="337" r:id="rId17"/>
    <p:sldId id="368" r:id="rId18"/>
    <p:sldId id="339" r:id="rId19"/>
    <p:sldId id="342" r:id="rId20"/>
    <p:sldId id="369" r:id="rId21"/>
    <p:sldId id="364" r:id="rId22"/>
    <p:sldId id="340" r:id="rId23"/>
    <p:sldId id="341" r:id="rId24"/>
    <p:sldId id="345" r:id="rId25"/>
    <p:sldId id="347" r:id="rId26"/>
    <p:sldId id="348" r:id="rId27"/>
    <p:sldId id="365" r:id="rId28"/>
    <p:sldId id="355" r:id="rId29"/>
    <p:sldId id="367" r:id="rId30"/>
    <p:sldId id="380" r:id="rId31"/>
    <p:sldId id="373" r:id="rId32"/>
    <p:sldId id="372" r:id="rId33"/>
    <p:sldId id="371" r:id="rId34"/>
    <p:sldId id="374" r:id="rId35"/>
    <p:sldId id="376" r:id="rId36"/>
    <p:sldId id="377" r:id="rId37"/>
    <p:sldId id="379" r:id="rId38"/>
    <p:sldId id="378" r:id="rId39"/>
    <p:sldId id="381" r:id="rId40"/>
    <p:sldId id="385" r:id="rId41"/>
    <p:sldId id="382" r:id="rId42"/>
    <p:sldId id="384" r:id="rId43"/>
    <p:sldId id="387" r:id="rId44"/>
    <p:sldId id="3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2404" autoAdjust="0"/>
  </p:normalViewPr>
  <p:slideViewPr>
    <p:cSldViewPr snapToGrid="0">
      <p:cViewPr varScale="1">
        <p:scale>
          <a:sx n="90" d="100"/>
          <a:sy n="90" d="100"/>
        </p:scale>
        <p:origin x="-59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661FA4-5E11-4CB1-9239-C06B946CF52F}" type="datetimeFigureOut">
              <a:rPr lang="nl-NL" smtClean="0"/>
              <a:t>10-11-19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3138D-CE2F-436B-9055-B4BAEDA0DDFB}" type="slidenum">
              <a:rPr lang="nl-NL" smtClean="0"/>
              <a:t>‹nr.›</a:t>
            </a:fld>
            <a:endParaRPr lang="nl-NL"/>
          </a:p>
        </p:txBody>
      </p:sp>
    </p:spTree>
    <p:extLst>
      <p:ext uri="{BB962C8B-B14F-4D97-AF65-F5344CB8AC3E}">
        <p14:creationId xmlns:p14="http://schemas.microsoft.com/office/powerpoint/2010/main" val="384782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2ECF5-C53F-4B95-A9BD-6FC71E3DE139}" type="datetimeFigureOut">
              <a:rPr lang="nl-NL" smtClean="0"/>
              <a:t>10-11-19</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E3478-317E-402C-A70A-952BBB0FA022}" type="slidenum">
              <a:rPr lang="nl-NL" smtClean="0"/>
              <a:t>‹nr.›</a:t>
            </a:fld>
            <a:endParaRPr lang="nl-NL"/>
          </a:p>
        </p:txBody>
      </p:sp>
    </p:spTree>
    <p:extLst>
      <p:ext uri="{BB962C8B-B14F-4D97-AF65-F5344CB8AC3E}">
        <p14:creationId xmlns:p14="http://schemas.microsoft.com/office/powerpoint/2010/main" val="381049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335371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nl-NL"/>
              <a:t>Seneca scholingsmiddag pagina 2</a:t>
            </a:r>
          </a:p>
        </p:txBody>
      </p:sp>
    </p:spTree>
    <p:extLst>
      <p:ext uri="{BB962C8B-B14F-4D97-AF65-F5344CB8AC3E}">
        <p14:creationId xmlns:p14="http://schemas.microsoft.com/office/powerpoint/2010/main" val="72694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2150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2B3F6B-11B6-4819-B86A-E906963953F1}" type="slidenum">
              <a:rPr lang="nl-NL">
                <a:solidFill>
                  <a:prstClr val="black"/>
                </a:solidFill>
                <a:latin typeface="Calibri"/>
              </a:rPr>
              <a:pPr fontAlgn="base">
                <a:spcBef>
                  <a:spcPct val="0"/>
                </a:spcBef>
                <a:spcAft>
                  <a:spcPct val="0"/>
                </a:spcAft>
                <a:defRPr/>
              </a:pPr>
              <a:t>26</a:t>
            </a:fld>
            <a:endParaRPr lang="nl-NL">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8569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174508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Seneca scholingsmiddag pagina 2</a:t>
            </a:r>
          </a:p>
        </p:txBody>
      </p:sp>
    </p:spTree>
    <p:extLst>
      <p:ext uri="{BB962C8B-B14F-4D97-AF65-F5344CB8AC3E}">
        <p14:creationId xmlns:p14="http://schemas.microsoft.com/office/powerpoint/2010/main" val="176580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Seneca scholingsmiddag pagina 2</a:t>
            </a:r>
          </a:p>
        </p:txBody>
      </p:sp>
    </p:spTree>
    <p:extLst>
      <p:ext uri="{BB962C8B-B14F-4D97-AF65-F5344CB8AC3E}">
        <p14:creationId xmlns:p14="http://schemas.microsoft.com/office/powerpoint/2010/main" val="49206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174508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174508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nl-NL"/>
              <a:t>Seneca scholingsmiddag pagina 2</a:t>
            </a:r>
          </a:p>
        </p:txBody>
      </p:sp>
    </p:spTree>
    <p:extLst>
      <p:ext uri="{BB962C8B-B14F-4D97-AF65-F5344CB8AC3E}">
        <p14:creationId xmlns:p14="http://schemas.microsoft.com/office/powerpoint/2010/main" val="411614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66360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85286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2" y="360409"/>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407123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616D22-321F-DB4D-9646-D103F984EA17}" type="datetime1">
              <a:rPr lang="nl-NL" smtClean="0"/>
              <a:t>10-11-19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47316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71"/>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D4C1A0D-67B1-E74B-8228-ECB1D6131969}" type="datetime1">
              <a:rPr lang="nl-NL" smtClean="0"/>
              <a:t>10-11-19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69697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5C0C2B-561D-484D-AA49-D72EF0056C61}" type="datetime1">
              <a:rPr lang="nl-NL" smtClean="0"/>
              <a:t>10-11-19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45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71"/>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01630C9-8F05-094A-B618-201744D51961}"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69697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451DD03-E66D-B04C-801A-62F0232EA11A}"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473166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46"/>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F94056-4B8F-5A47-ACA0-CB0CB8A6E67D}"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01870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3643449-E48B-B04C-9F15-3E054F01C31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85495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7A394B1-C6AA-514F-8116-AB0D7B60298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89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2300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F6B8561-3E6B-3741-B16D-6063D7D9E044}"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4452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D78EE08-FB26-8D4E-9821-098F9CD8F9B9}"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454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8268AA-2C92-E243-9ED7-ABF1EF6826E4}"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75641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DDC78DF-3B50-DC44-A46A-1E1D8EF0AEA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28949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596F90D-A8E5-4E45-99AB-89357061175C}"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26140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84"/>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84"/>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7C331D-7460-8441-A7A0-80DC0FBF017D}"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2695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71"/>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01630C9-8F05-094A-B618-201744D51961}"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69697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451DD03-E66D-B04C-801A-62F0232EA11A}"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473166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46"/>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F94056-4B8F-5A47-ACA0-CB0CB8A6E67D}"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01870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3643449-E48B-B04C-9F15-3E054F01C31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8549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80"/>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4157443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7A394B1-C6AA-514F-8116-AB0D7B60298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890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F6B8561-3E6B-3741-B16D-6063D7D9E044}"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4452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D78EE08-FB26-8D4E-9821-098F9CD8F9B9}"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45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8268AA-2C92-E243-9ED7-ABF1EF6826E4}"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756414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DDC78DF-3B50-DC44-A46A-1E1D8EF0AEA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289495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596F90D-A8E5-4E45-99AB-89357061175C}"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26140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84"/>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84"/>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7C331D-7460-8441-A7A0-80DC0FBF017D}"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2695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57"/>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C705EA5-12C2-4DAB-94CA-FC0ADCAFBDB4}"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696977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7F3DC7-1B5F-49C0-92D5-B45E33E05796}"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473166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32"/>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FF8B7E9-AAAB-45C4-9126-D5014D9E96C2}"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0187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F579CFE-4931-4CD0-B740-E3DF17EC4D7C}" type="datetimeFigureOut">
              <a:rPr lang="nl-NL" smtClean="0"/>
              <a:t>10-11-19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2786285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2D260D1-AB89-4621-9CBC-988152DACBDC}"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85495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E18D769-E8C4-4891-9BBB-744A59290563}"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890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8469FA6-B493-4434-AFD1-79413C5C4339}"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44526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D97B808-7867-4EFA-9B79-C18F285CB1EB}"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454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4A1577B-1899-428C-9512-1F8745C2B1E4}"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756414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213D068-B5EB-4897-9A62-8C896E72025C}"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289495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C73625A-5545-4296-8DA4-D7BF016A09F0}"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26140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7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7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A42D46-698D-4DE2-A0E0-818914E03D8B}"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2695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49"/>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08EA973-1A9E-CA48-98AD-8CCF0A6DEC79}"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696977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E10CCD-11E9-BF4C-A922-C855A9E5F05D}"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47316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97"/>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73"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73" y="2507597"/>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F579CFE-4931-4CD0-B740-E3DF17EC4D7C}" type="datetimeFigureOut">
              <a:rPr lang="nl-NL" smtClean="0"/>
              <a:t>10-11-19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31F0B8-7E3B-4D65-BCB5-C6B7BB4E1414}"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1147766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24"/>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0818AF6-4E2B-EA4B-B4C0-4BD5D3FBCBAC}"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01870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B444733-8AC0-2748-9EB8-11530405F93F}"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85495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4AC4CDF-993F-9A43-9FD0-67EFACF3A0D5}"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890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E2EADBD-486A-9646-8CB4-01B5F6FA0C48}"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44526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05AD5E4-C109-3A4C-9CB4-F2D238DF3CBA}"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454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8BF2D36-BE03-D145-9478-717CB4EA3C71}"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756414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2C1485E-087C-C544-B6DB-A22922CF0E35}"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289495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0546FC-33DF-2449-8F72-A4F23A7D6FF7}"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26140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62"/>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62"/>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A7F6660-8458-FF42-B5F1-C43883257F8F}"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2695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08EA973-1A9E-CA48-98AD-8CCF0A6DEC79}"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69697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579CFE-4931-4CD0-B740-E3DF17EC4D7C}" type="datetimeFigureOut">
              <a:rPr lang="nl-NL" smtClean="0"/>
              <a:t>10-11-19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31F0B8-7E3B-4D65-BCB5-C6B7BB4E1414}"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976836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E10CCD-11E9-BF4C-A922-C855A9E5F05D}"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473166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8"/>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0818AF6-4E2B-EA4B-B4C0-4BD5D3FBCBAC}"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018708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B444733-8AC0-2748-9EB8-11530405F93F}"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85495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4AC4CDF-993F-9A43-9FD0-67EFACF3A0D5}"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890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E2EADBD-486A-9646-8CB4-01B5F6FA0C48}"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44526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05AD5E4-C109-3A4C-9CB4-F2D238DF3CBA}"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70454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8BF2D36-BE03-D145-9478-717CB4EA3C71}"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756414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2C1485E-087C-C544-B6DB-A22922CF0E35}"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2894959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0546FC-33DF-2449-8F72-A4F23A7D6FF7}"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26140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6"/>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6"/>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A7F6660-8458-FF42-B5F1-C43883257F8F}" type="datetime1">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269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79CFE-4931-4CD0-B740-E3DF17EC4D7C}" type="datetimeFigureOut">
              <a:rPr lang="nl-NL" smtClean="0"/>
              <a:t>10-11-19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29904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7"/>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10-11-19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53762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10-11-19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793326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3" Type="http://schemas.openxmlformats.org/officeDocument/2006/relationships/image" Target="../media/image2.jp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3" Type="http://schemas.openxmlformats.org/officeDocument/2006/relationships/image" Target="../media/image2.jp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5.xml"/><Relationship Id="rId13" Type="http://schemas.openxmlformats.org/officeDocument/2006/relationships/image" Target="../media/image2.jp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6.xml"/><Relationship Id="rId13" Type="http://schemas.openxmlformats.org/officeDocument/2006/relationships/image" Target="../media/image2.jp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7.xml"/><Relationship Id="rId13" Type="http://schemas.openxmlformats.org/officeDocument/2006/relationships/image" Target="../media/image2.jpg"/><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F579CFE-4931-4CD0-B740-E3DF17EC4D7C}" type="datetimeFigureOut">
              <a:rPr lang="nl-NL" smtClean="0"/>
              <a:t>10-11-19</a:t>
            </a:fld>
            <a:endParaRPr lang="nl-NL"/>
          </a:p>
        </p:txBody>
      </p:sp>
      <p:sp>
        <p:nvSpPr>
          <p:cNvPr id="5" name="Footer Placeholder 4"/>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97"/>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231F0B8-7E3B-4D65-BCB5-C6B7BB4E1414}" type="slidenum">
              <a:rPr lang="nl-NL" smtClean="0"/>
              <a:t>‹nr.›</a:t>
            </a:fld>
            <a:endParaRPr lang="nl-NL"/>
          </a:p>
        </p:txBody>
      </p:sp>
    </p:spTree>
    <p:extLst>
      <p:ext uri="{BB962C8B-B14F-4D97-AF65-F5344CB8AC3E}">
        <p14:creationId xmlns:p14="http://schemas.microsoft.com/office/powerpoint/2010/main" val="7555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4C996-7A57-7549-B683-CA5445813EF4}" type="datetime1">
              <a:rPr lang="nl-NL" smtClean="0"/>
              <a:t>10-11-19</a:t>
            </a:fld>
            <a:endParaRPr lang="nl-NL"/>
          </a:p>
        </p:txBody>
      </p:sp>
      <p:sp>
        <p:nvSpPr>
          <p:cNvPr id="5" name="Tijdelijke aanduiding voor voettekst 4"/>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0E5D9-449F-4B42-B3E0-E1CBD523203D}" type="slidenum">
              <a:rPr lang="nl-NL" smtClean="0"/>
              <a:t>‹nr.›</a:t>
            </a:fld>
            <a:endParaRPr lang="nl-NL"/>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650" r:id="rId1"/>
    <p:sldLayoutId id="2147483702" r:id="rId2"/>
    <p:sldLayoutId id="214748370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3D68E68-8389-964B-9575-A017F96785F2}" type="datetime1">
              <a:rPr lang="nl-NL" smtClean="0">
                <a:solidFill>
                  <a:prstClr val="black">
                    <a:tint val="75000"/>
                  </a:prstClr>
                </a:solidFill>
                <a:latin typeface="Calibri"/>
              </a:rPr>
              <a:pPr defTabSz="457200"/>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490E5D9-449F-4B42-B3E0-E1CBD523203D}" type="slidenum">
              <a:rPr lang="nl-NL" smtClean="0">
                <a:solidFill>
                  <a:prstClr val="black">
                    <a:tint val="75000"/>
                  </a:prstClr>
                </a:solidFill>
                <a:latin typeface="Calibri"/>
              </a:rPr>
              <a:pPr defTabSz="457200"/>
              <a:t>‹nr.›</a:t>
            </a:fld>
            <a:endParaRPr lang="nl-NL">
              <a:solidFill>
                <a:prstClr val="black">
                  <a:tint val="75000"/>
                </a:prstClr>
              </a:solidFill>
              <a:latin typeface="Calibri"/>
            </a:endParaRPr>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3D68E68-8389-964B-9575-A017F96785F2}" type="datetime1">
              <a:rPr lang="nl-NL" smtClean="0">
                <a:solidFill>
                  <a:prstClr val="black">
                    <a:tint val="75000"/>
                  </a:prstClr>
                </a:solidFill>
                <a:latin typeface="Calibri"/>
              </a:rPr>
              <a:pPr defTabSz="457200"/>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490E5D9-449F-4B42-B3E0-E1CBD523203D}" type="slidenum">
              <a:rPr lang="nl-NL" smtClean="0">
                <a:solidFill>
                  <a:prstClr val="black">
                    <a:tint val="75000"/>
                  </a:prstClr>
                </a:solidFill>
                <a:latin typeface="Calibri"/>
              </a:rPr>
              <a:pPr defTabSz="457200"/>
              <a:t>‹nr.›</a:t>
            </a:fld>
            <a:endParaRPr lang="nl-NL">
              <a:solidFill>
                <a:prstClr val="black">
                  <a:tint val="75000"/>
                </a:prstClr>
              </a:solidFill>
              <a:latin typeface="Calibri"/>
            </a:endParaRPr>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2AEC390-07B6-428E-8CA3-50C0360A8A47}" type="datetime1">
              <a:rPr lang="nl-NL" smtClean="0">
                <a:solidFill>
                  <a:prstClr val="black">
                    <a:tint val="75000"/>
                  </a:prstClr>
                </a:solidFill>
                <a:latin typeface="Calibri"/>
              </a:rPr>
              <a:pPr defTabSz="457200"/>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490E5D9-449F-4B42-B3E0-E1CBD523203D}" type="slidenum">
              <a:rPr lang="nl-NL" smtClean="0">
                <a:solidFill>
                  <a:prstClr val="black">
                    <a:tint val="75000"/>
                  </a:prstClr>
                </a:solidFill>
                <a:latin typeface="Calibri"/>
              </a:rPr>
              <a:pPr defTabSz="457200"/>
              <a:t>‹nr.›</a:t>
            </a:fld>
            <a:endParaRPr lang="nl-NL">
              <a:solidFill>
                <a:prstClr val="black">
                  <a:tint val="75000"/>
                </a:prstClr>
              </a:solidFill>
              <a:latin typeface="Calibri"/>
            </a:endParaRPr>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2BD3A6B-47F1-C744-8A80-30AE573B108C}" type="datetime1">
              <a:rPr lang="nl-NL" smtClean="0">
                <a:solidFill>
                  <a:prstClr val="black">
                    <a:tint val="75000"/>
                  </a:prstClr>
                </a:solidFill>
                <a:latin typeface="Calibri"/>
              </a:rPr>
              <a:pPr defTabSz="457200"/>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490E5D9-449F-4B42-B3E0-E1CBD523203D}" type="slidenum">
              <a:rPr lang="nl-NL" smtClean="0">
                <a:solidFill>
                  <a:prstClr val="black">
                    <a:tint val="75000"/>
                  </a:prstClr>
                </a:solidFill>
                <a:latin typeface="Calibri"/>
              </a:rPr>
              <a:pPr defTabSz="457200"/>
              <a:t>‹nr.›</a:t>
            </a:fld>
            <a:endParaRPr lang="nl-NL">
              <a:solidFill>
                <a:prstClr val="black">
                  <a:tint val="75000"/>
                </a:prstClr>
              </a:solidFill>
              <a:latin typeface="Calibri"/>
            </a:endParaRPr>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2BD3A6B-47F1-C744-8A80-30AE573B108C}" type="datetime1">
              <a:rPr lang="nl-NL" smtClean="0">
                <a:solidFill>
                  <a:prstClr val="black">
                    <a:tint val="75000"/>
                  </a:prstClr>
                </a:solidFill>
                <a:latin typeface="Calibri"/>
              </a:rPr>
              <a:pPr defTabSz="457200"/>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490E5D9-449F-4B42-B3E0-E1CBD523203D}" type="slidenum">
              <a:rPr lang="nl-NL" smtClean="0">
                <a:solidFill>
                  <a:prstClr val="black">
                    <a:tint val="75000"/>
                  </a:prstClr>
                </a:solidFill>
                <a:latin typeface="Calibri"/>
              </a:rPr>
              <a:pPr defTabSz="457200"/>
              <a:t>‹nr.›</a:t>
            </a:fld>
            <a:endParaRPr lang="nl-NL">
              <a:solidFill>
                <a:prstClr val="black">
                  <a:tint val="75000"/>
                </a:prstClr>
              </a:solidFill>
              <a:latin typeface="Calibri"/>
            </a:endParaRPr>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hyperlink" Target="http://www.google.nl/url?sa=i&amp;rct=j&amp;q=&amp;esrc=s&amp;source=images&amp;cd=&amp;cad=rja&amp;uact=8&amp;ved=0ahUKEwipttHLuLrKAhVIYQ4KHToGDdAQjRwIBw&amp;url=http://www.expertisecentrumeconomie.nl/lesmateriaal/videos-experimenten/collectieve-goederenspel/&amp;psig=AFQjCNHwxIe-C0NjyGSQeq0_yvsSqIXI0A&amp;ust=1453449226053139" TargetMode="External"/><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600200"/>
            <a:ext cx="8229600" cy="4983480"/>
          </a:xfrm>
        </p:spPr>
        <p:txBody>
          <a:bodyPr>
            <a:normAutofit/>
          </a:bodyPr>
          <a:lstStyle/>
          <a:p>
            <a:pPr marL="0" indent="0">
              <a:lnSpc>
                <a:spcPct val="160000"/>
              </a:lnSpc>
              <a:buNone/>
            </a:pPr>
            <a:endParaRPr lang="nl-NL" sz="2000" dirty="0">
              <a:latin typeface="Helvetica" charset="0"/>
              <a:ea typeface="Helvetica" charset="0"/>
              <a:cs typeface="Helvetica" charset="0"/>
            </a:endParaRPr>
          </a:p>
          <a:p>
            <a:pPr marL="0" indent="0">
              <a:lnSpc>
                <a:spcPct val="160000"/>
              </a:lnSpc>
              <a:buNone/>
            </a:pPr>
            <a:endParaRPr lang="nl-NL" sz="2000" dirty="0">
              <a:latin typeface="Helvetica" charset="0"/>
              <a:ea typeface="Helvetica" charset="0"/>
              <a:cs typeface="Helvetica" charset="0"/>
            </a:endParaRPr>
          </a:p>
          <a:p>
            <a:pPr marL="0" indent="0" algn="ctr">
              <a:lnSpc>
                <a:spcPct val="160000"/>
              </a:lnSpc>
              <a:buNone/>
            </a:pPr>
            <a:r>
              <a:rPr lang="nl-NL" sz="4000" dirty="0"/>
              <a:t>Binding en natievorming</a:t>
            </a:r>
            <a:endParaRPr lang="nl-NL" sz="4000" dirty="0">
              <a:latin typeface="Helvetica" charset="0"/>
              <a:ea typeface="Helvetica" charset="0"/>
              <a:cs typeface="Helvetica" charset="0"/>
            </a:endParaRPr>
          </a:p>
          <a:p>
            <a:pPr marL="0" indent="0">
              <a:lnSpc>
                <a:spcPct val="160000"/>
              </a:lnSpc>
              <a:buNone/>
            </a:pPr>
            <a:r>
              <a:rPr lang="nl-NL" sz="2000" dirty="0">
                <a:latin typeface="Helvetica" charset="0"/>
                <a:ea typeface="Helvetica" charset="0"/>
                <a:cs typeface="Helvetica" charset="0"/>
              </a:rPr>
              <a:t>					</a:t>
            </a:r>
            <a:r>
              <a:rPr lang="nl-NL" sz="1800" dirty="0">
                <a:latin typeface="Helvetica" charset="0"/>
                <a:ea typeface="Helvetica" charset="0"/>
                <a:cs typeface="Helvetica" charset="0"/>
              </a:rPr>
              <a:t>VWO lesboek deel 3  ~ hoofdstuk 13 </a:t>
            </a:r>
            <a:endParaRPr lang="nl-NL" sz="2000" dirty="0">
              <a:latin typeface="Helvetica" charset="0"/>
              <a:ea typeface="Helvetica" charset="0"/>
              <a:cs typeface="Helvetica" charset="0"/>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1</a:t>
            </a:fld>
            <a:endParaRPr lang="nl-NL"/>
          </a:p>
        </p:txBody>
      </p:sp>
    </p:spTree>
    <p:extLst>
      <p:ext uri="{BB962C8B-B14F-4D97-AF65-F5344CB8AC3E}">
        <p14:creationId xmlns:p14="http://schemas.microsoft.com/office/powerpoint/2010/main" val="373724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2" y="-1"/>
            <a:ext cx="6561909" cy="1339403"/>
          </a:xfrm>
        </p:spPr>
        <p:txBody>
          <a:bodyPr>
            <a:normAutofit/>
          </a:bodyPr>
          <a:lstStyle/>
          <a:p>
            <a:pPr algn="l"/>
            <a:r>
              <a:rPr lang="nl-NL" sz="3300" dirty="0">
                <a:solidFill>
                  <a:schemeClr val="bg1">
                    <a:lumMod val="95000"/>
                  </a:schemeClr>
                </a:solidFill>
              </a:rPr>
              <a:t>13.1 Groepsvorming</a:t>
            </a:r>
            <a:endParaRPr lang="nl-NL" sz="3300" dirty="0">
              <a:solidFill>
                <a:schemeClr val="bg1"/>
              </a:solidFill>
            </a:endParaRPr>
          </a:p>
        </p:txBody>
      </p:sp>
      <p:sp>
        <p:nvSpPr>
          <p:cNvPr id="5" name="Tijdelijke aanduiding voor inhoud 4"/>
          <p:cNvSpPr>
            <a:spLocks noGrp="1"/>
          </p:cNvSpPr>
          <p:nvPr>
            <p:ph idx="1"/>
          </p:nvPr>
        </p:nvSpPr>
        <p:spPr>
          <a:xfrm>
            <a:off x="457200" y="1600200"/>
            <a:ext cx="8229600" cy="4983480"/>
          </a:xfrm>
        </p:spPr>
        <p:txBody>
          <a:bodyPr>
            <a:normAutofit/>
          </a:bodyPr>
          <a:lstStyle/>
          <a:p>
            <a:pPr marL="0" indent="0">
              <a:buNone/>
            </a:pPr>
            <a:r>
              <a:rPr lang="nl-NL" sz="2400" dirty="0"/>
              <a:t>Er bestaan vier verschillende typen bindingen</a:t>
            </a:r>
          </a:p>
          <a:p>
            <a:pPr marL="0" indent="0">
              <a:buNone/>
            </a:pPr>
            <a:endParaRPr lang="nl-NL" sz="1800" dirty="0"/>
          </a:p>
          <a:p>
            <a:pPr marL="457200" indent="-457200">
              <a:buAutoNum type="arabicPeriod"/>
            </a:pPr>
            <a:r>
              <a:rPr lang="nl-NL" sz="2400" dirty="0"/>
              <a:t>Affectieve bindingen </a:t>
            </a:r>
            <a:r>
              <a:rPr lang="nl-NL" sz="1800" dirty="0"/>
              <a:t>emotionele bindingen</a:t>
            </a:r>
          </a:p>
          <a:p>
            <a:pPr marL="457200" indent="-457200">
              <a:buAutoNum type="arabicPeriod"/>
            </a:pPr>
            <a:r>
              <a:rPr lang="nl-NL" sz="2400" dirty="0"/>
              <a:t>Cognitieve bindingen </a:t>
            </a:r>
            <a:r>
              <a:rPr lang="nl-NL" sz="1800" dirty="0" err="1"/>
              <a:t>bindingen</a:t>
            </a:r>
            <a:r>
              <a:rPr lang="nl-NL" sz="1800" dirty="0"/>
              <a:t> op het gebied van kennis</a:t>
            </a:r>
          </a:p>
          <a:p>
            <a:pPr marL="457200" indent="-457200">
              <a:buAutoNum type="arabicPeriod"/>
            </a:pPr>
            <a:r>
              <a:rPr lang="nl-NL" sz="2400" dirty="0"/>
              <a:t>Economische bindingen </a:t>
            </a:r>
            <a:r>
              <a:rPr lang="nl-NL" sz="1800" dirty="0" err="1"/>
              <a:t>bindingen</a:t>
            </a:r>
            <a:r>
              <a:rPr lang="nl-NL" sz="1800" dirty="0"/>
              <a:t> die te maken hebben met werk, met goederen die nodig zijn voor het bestaan</a:t>
            </a:r>
          </a:p>
          <a:p>
            <a:pPr marL="457200" indent="-457200">
              <a:buAutoNum type="arabicPeriod"/>
            </a:pPr>
            <a:r>
              <a:rPr lang="nl-NL" sz="2400" dirty="0"/>
              <a:t>Politieke bindingen </a:t>
            </a:r>
            <a:r>
              <a:rPr lang="nl-NL" sz="1800" dirty="0" err="1"/>
              <a:t>bindingen</a:t>
            </a:r>
            <a:r>
              <a:rPr lang="nl-NL" sz="1800" dirty="0"/>
              <a:t> die te maken hebben met zaken die geregeld moeten worden op het gebied van bijvoorbeeld onderwijs, zorg, verkeer, veiligheid</a:t>
            </a:r>
          </a:p>
          <a:p>
            <a:pPr>
              <a:lnSpc>
                <a:spcPct val="160000"/>
              </a:lnSpc>
            </a:pPr>
            <a:endParaRPr lang="nl-NL" sz="2000" dirty="0">
              <a:latin typeface="Helvetica" charset="0"/>
              <a:ea typeface="Helvetica" charset="0"/>
              <a:cs typeface="Helvetica" charset="0"/>
            </a:endParaRPr>
          </a:p>
        </p:txBody>
      </p:sp>
    </p:spTree>
    <p:extLst>
      <p:ext uri="{BB962C8B-B14F-4D97-AF65-F5344CB8AC3E}">
        <p14:creationId xmlns:p14="http://schemas.microsoft.com/office/powerpoint/2010/main" val="397232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2" y="-1"/>
            <a:ext cx="6561909" cy="1339403"/>
          </a:xfrm>
        </p:spPr>
        <p:txBody>
          <a:bodyPr>
            <a:normAutofit/>
          </a:bodyPr>
          <a:lstStyle/>
          <a:p>
            <a:pPr algn="l"/>
            <a:r>
              <a:rPr lang="nl-NL" sz="3300" dirty="0">
                <a:solidFill>
                  <a:schemeClr val="bg1">
                    <a:lumMod val="95000"/>
                  </a:schemeClr>
                </a:solidFill>
              </a:rPr>
              <a:t>13.1 Paradigma’s over binding</a:t>
            </a:r>
            <a:endParaRPr lang="nl-NL" sz="3300" dirty="0">
              <a:solidFill>
                <a:schemeClr val="bg1"/>
              </a:solidFill>
            </a:endParaRPr>
          </a:p>
        </p:txBody>
      </p:sp>
      <p:sp>
        <p:nvSpPr>
          <p:cNvPr id="4" name="Rectangle 3"/>
          <p:cNvSpPr>
            <a:spLocks noGrp="1"/>
          </p:cNvSpPr>
          <p:nvPr>
            <p:ph idx="1"/>
          </p:nvPr>
        </p:nvSpPr>
        <p:spPr>
          <a:xfrm>
            <a:off x="0" y="1430242"/>
            <a:ext cx="9144000" cy="5153123"/>
          </a:xfrm>
        </p:spPr>
        <p:txBody>
          <a:bodyPr>
            <a:normAutofit fontScale="92500" lnSpcReduction="10000"/>
          </a:bodyPr>
          <a:lstStyle/>
          <a:p>
            <a:r>
              <a:rPr lang="en-US" sz="3000" dirty="0" err="1"/>
              <a:t>Functionalisme</a:t>
            </a:r>
            <a:endParaRPr lang="en-US" sz="3000" dirty="0"/>
          </a:p>
          <a:p>
            <a:pPr marL="0" indent="0">
              <a:buNone/>
            </a:pPr>
            <a:r>
              <a:rPr lang="nl-NL" sz="2200" dirty="0">
                <a:solidFill>
                  <a:srgbClr val="0070C0"/>
                </a:solidFill>
                <a:latin typeface="Arial" charset="0"/>
                <a:ea typeface="MS PGothic" charset="0"/>
              </a:rPr>
              <a:t>→ deelsystemen in een samenleving moeten bijdragen aan binding</a:t>
            </a:r>
            <a:endParaRPr lang="en-US" sz="2200" dirty="0"/>
          </a:p>
          <a:p>
            <a:endParaRPr lang="en-US" sz="3000" dirty="0"/>
          </a:p>
          <a:p>
            <a:r>
              <a:rPr lang="en-US" sz="3000" dirty="0"/>
              <a:t>Conflict</a:t>
            </a:r>
          </a:p>
          <a:p>
            <a:pPr marL="0" indent="0">
              <a:buNone/>
            </a:pPr>
            <a:r>
              <a:rPr lang="nl-NL" sz="2200" dirty="0">
                <a:solidFill>
                  <a:srgbClr val="0070C0"/>
                </a:solidFill>
                <a:latin typeface="Arial" charset="0"/>
                <a:ea typeface="MS PGothic" charset="0"/>
              </a:rPr>
              <a:t>→ de samenleving kent geen binding, maar groepen met en zonder macht </a:t>
            </a:r>
            <a:endParaRPr lang="en-US" sz="2200" dirty="0"/>
          </a:p>
          <a:p>
            <a:endParaRPr lang="en-US" sz="3000" dirty="0"/>
          </a:p>
          <a:p>
            <a:r>
              <a:rPr lang="en-US" sz="3000" dirty="0" err="1"/>
              <a:t>Sociaalconstructivisme</a:t>
            </a:r>
            <a:endParaRPr lang="en-US" sz="3000" dirty="0"/>
          </a:p>
          <a:p>
            <a:pPr marL="0" indent="0">
              <a:buNone/>
            </a:pPr>
            <a:r>
              <a:rPr lang="nl-NL" sz="2200" dirty="0">
                <a:solidFill>
                  <a:srgbClr val="0070C0"/>
                </a:solidFill>
                <a:latin typeface="Arial" charset="0"/>
                <a:ea typeface="MS PGothic" charset="0"/>
              </a:rPr>
              <a:t>→ binding wordt bepaald door identiteit van de actor en diens identificaties</a:t>
            </a:r>
          </a:p>
          <a:p>
            <a:pPr marL="0" indent="0">
              <a:buNone/>
            </a:pPr>
            <a:endParaRPr lang="en-US" sz="2200" dirty="0"/>
          </a:p>
          <a:p>
            <a:r>
              <a:rPr lang="en-US" sz="3200" dirty="0" err="1"/>
              <a:t>Rationele</a:t>
            </a:r>
            <a:r>
              <a:rPr lang="en-US" sz="3200" dirty="0"/>
              <a:t> actor</a:t>
            </a:r>
          </a:p>
          <a:p>
            <a:pPr marL="0" indent="0">
              <a:buNone/>
            </a:pPr>
            <a:r>
              <a:rPr lang="nl-NL" sz="2200" dirty="0">
                <a:solidFill>
                  <a:srgbClr val="0070C0"/>
                </a:solidFill>
                <a:latin typeface="Arial" charset="0"/>
                <a:ea typeface="MS PGothic" charset="0"/>
              </a:rPr>
              <a:t>→ bindingen zijn ruilrelaties die mensen aangaan vanuit hun belangen</a:t>
            </a:r>
            <a:endParaRPr lang="en-US" sz="2200" dirty="0"/>
          </a:p>
          <a:p>
            <a:pPr marL="0" indent="0">
              <a:buNone/>
            </a:pPr>
            <a:r>
              <a:rPr lang="en-US" sz="3200" dirty="0"/>
              <a:t>	</a:t>
            </a:r>
          </a:p>
          <a:p>
            <a:endParaRPr lang="en-US" sz="3200" dirty="0"/>
          </a:p>
        </p:txBody>
      </p:sp>
    </p:spTree>
    <p:extLst>
      <p:ext uri="{BB962C8B-B14F-4D97-AF65-F5344CB8AC3E}">
        <p14:creationId xmlns:p14="http://schemas.microsoft.com/office/powerpoint/2010/main" val="31390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1873"/>
            <a:ext cx="5519530" cy="1143000"/>
          </a:xfrm>
        </p:spPr>
        <p:txBody>
          <a:bodyPr>
            <a:normAutofit/>
          </a:bodyPr>
          <a:lstStyle/>
          <a:p>
            <a:pPr algn="l"/>
            <a:r>
              <a:rPr lang="nl-NL" sz="3300" dirty="0">
                <a:solidFill>
                  <a:schemeClr val="bg1"/>
                </a:solidFill>
              </a:rPr>
              <a:t>13.1 Groepsvorming</a:t>
            </a:r>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sz="4000" b="1" dirty="0">
                <a:solidFill>
                  <a:srgbClr val="0000FF"/>
                </a:solidFill>
              </a:rPr>
              <a:t>KERNCONCEPT: GROEPSVORMING	</a:t>
            </a:r>
            <a:r>
              <a:rPr lang="nl-NL" sz="4000" dirty="0">
                <a:latin typeface="Arial" charset="0"/>
                <a:ea typeface="MS PGothic" charset="0"/>
              </a:rPr>
              <a:t> </a:t>
            </a:r>
            <a:r>
              <a:rPr lang="nl-NL" sz="4000" dirty="0">
                <a:solidFill>
                  <a:srgbClr val="0070C0"/>
                </a:solidFill>
                <a:latin typeface="Arial" charset="0"/>
                <a:ea typeface="MS PGothic" charset="0"/>
              </a:rPr>
              <a:t>→</a:t>
            </a:r>
            <a:endParaRPr lang="nl-NL" sz="4000" b="1" dirty="0">
              <a:solidFill>
                <a:srgbClr val="0000FF"/>
              </a:solidFill>
            </a:endParaRPr>
          </a:p>
          <a:p>
            <a:pPr marL="0" indent="0">
              <a:buNone/>
            </a:pPr>
            <a:r>
              <a:rPr lang="nl-NL" sz="4000" i="1" dirty="0"/>
              <a:t>het tot stand komen van tussen meer dan twee mensen, doordat ze elkaar beïnvloeden en gemeenschappelijke waarden en normen ontwikkelen</a:t>
            </a:r>
          </a:p>
          <a:p>
            <a:pPr marL="0" indent="0">
              <a:buNone/>
            </a:pPr>
            <a:r>
              <a:rPr lang="nl-NL" sz="4000" i="1" dirty="0"/>
              <a:t>bindingen</a:t>
            </a:r>
            <a:endParaRPr lang="nl-NL" dirty="0"/>
          </a:p>
          <a:p>
            <a:pPr marL="0" indent="0">
              <a:buNone/>
            </a:pPr>
            <a:endParaRPr lang="nl-NL" dirty="0"/>
          </a:p>
          <a:p>
            <a:pPr marL="0" indent="0">
              <a:buNone/>
            </a:pPr>
            <a:r>
              <a:rPr lang="nl-NL" sz="3800" dirty="0"/>
              <a:t>Mensen die willen horen bij een groep passen hun gedrag aan de groepsnorm aan en beïnvloeden zelf ook weer de groepsnorm. </a:t>
            </a:r>
          </a:p>
          <a:p>
            <a:pPr marL="0" indent="0">
              <a:buNone/>
            </a:pPr>
            <a:endParaRPr lang="nl-NL" sz="3800" dirty="0"/>
          </a:p>
          <a:p>
            <a:pPr marL="0" indent="0">
              <a:buNone/>
            </a:pPr>
            <a:r>
              <a:rPr lang="nl-NL" sz="3800" b="1" dirty="0"/>
              <a:t>Voorbeelden</a:t>
            </a:r>
          </a:p>
          <a:p>
            <a:pPr>
              <a:buFontTx/>
              <a:buChar char="-"/>
            </a:pPr>
            <a:r>
              <a:rPr lang="nl-NL" sz="3800" dirty="0"/>
              <a:t>Groepen jongeren die op het schoolplein roken</a:t>
            </a:r>
          </a:p>
          <a:p>
            <a:pPr>
              <a:buFontTx/>
              <a:buChar char="-"/>
            </a:pPr>
            <a:r>
              <a:rPr lang="nl-NL" sz="3800" dirty="0"/>
              <a:t>Supporters in een stadion die hun favoriete club toezingen </a:t>
            </a:r>
          </a:p>
          <a:p>
            <a:endParaRPr lang="nl-NL" dirty="0"/>
          </a:p>
        </p:txBody>
      </p:sp>
    </p:spTree>
    <p:extLst>
      <p:ext uri="{BB962C8B-B14F-4D97-AF65-F5344CB8AC3E}">
        <p14:creationId xmlns:p14="http://schemas.microsoft.com/office/powerpoint/2010/main" val="279928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683" y="159228"/>
            <a:ext cx="3844031" cy="1143000"/>
          </a:xfrm>
        </p:spPr>
        <p:txBody>
          <a:bodyPr>
            <a:normAutofit/>
          </a:bodyPr>
          <a:lstStyle/>
          <a:p>
            <a:pPr algn="l"/>
            <a:r>
              <a:rPr lang="nl-NL" sz="3300" dirty="0">
                <a:solidFill>
                  <a:schemeClr val="bg1"/>
                </a:solidFill>
              </a:rPr>
              <a:t>13.1 Groepsvorming</a:t>
            </a:r>
          </a:p>
        </p:txBody>
      </p:sp>
      <p:sp>
        <p:nvSpPr>
          <p:cNvPr id="3" name="Tijdelijke aanduiding voor inhoud 2"/>
          <p:cNvSpPr>
            <a:spLocks noGrp="1"/>
          </p:cNvSpPr>
          <p:nvPr>
            <p:ph idx="1"/>
          </p:nvPr>
        </p:nvSpPr>
        <p:spPr/>
        <p:txBody>
          <a:bodyPr>
            <a:normAutofit/>
          </a:bodyPr>
          <a:lstStyle/>
          <a:p>
            <a:pPr marL="0" indent="0">
              <a:buNone/>
            </a:pPr>
            <a:r>
              <a:rPr lang="nl-NL" sz="2400" dirty="0"/>
              <a:t>Formele en informele groepen </a:t>
            </a:r>
          </a:p>
          <a:p>
            <a:pPr marL="0" indent="0">
              <a:buNone/>
            </a:pPr>
            <a:endParaRPr lang="nl-NL" sz="2000" dirty="0"/>
          </a:p>
          <a:p>
            <a:r>
              <a:rPr lang="nl-NL" sz="2000" dirty="0"/>
              <a:t> </a:t>
            </a:r>
            <a:r>
              <a:rPr lang="nl-NL" sz="2400" dirty="0"/>
              <a:t>Informele groep </a:t>
            </a:r>
            <a:r>
              <a:rPr lang="nl-NL" sz="2000" dirty="0"/>
              <a:t>hierin kennen mensen elkaar en voelen ze zich emotioneel met elkaar verbonden. Hierbij zijn geen afspraken die officieel vastliggen (vriendengroepen en gezinnen)</a:t>
            </a:r>
          </a:p>
          <a:p>
            <a:endParaRPr lang="nl-NL" sz="2000" dirty="0"/>
          </a:p>
          <a:p>
            <a:r>
              <a:rPr lang="nl-NL" sz="2000" dirty="0"/>
              <a:t> </a:t>
            </a:r>
            <a:r>
              <a:rPr lang="nl-NL" sz="2400" dirty="0"/>
              <a:t>Formele groep </a:t>
            </a:r>
            <a:r>
              <a:rPr lang="nl-NL" sz="2000" dirty="0"/>
              <a:t>hierin zijn de regels vastgelegd op papier of regels die anderen makkelijk herkennen. In deze groep is er vaak sprake van hiërarchie, hebben leden een rol en zijn er doelen en normen voor de groep (een klas, afdeling op een bedrijf of een sportteam)</a:t>
            </a:r>
          </a:p>
          <a:p>
            <a:endParaRPr lang="nl-NL" dirty="0"/>
          </a:p>
        </p:txBody>
      </p:sp>
      <p:pic>
        <p:nvPicPr>
          <p:cNvPr id="4" name="Afbeelding 3" descr="Unknown-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23" y="5153518"/>
            <a:ext cx="2236465" cy="1568864"/>
          </a:xfrm>
          <a:prstGeom prst="rect">
            <a:avLst/>
          </a:prstGeom>
        </p:spPr>
      </p:pic>
    </p:spTree>
    <p:extLst>
      <p:ext uri="{BB962C8B-B14F-4D97-AF65-F5344CB8AC3E}">
        <p14:creationId xmlns:p14="http://schemas.microsoft.com/office/powerpoint/2010/main" val="318176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683" y="159228"/>
            <a:ext cx="3844031" cy="1143000"/>
          </a:xfrm>
        </p:spPr>
        <p:txBody>
          <a:bodyPr>
            <a:normAutofit/>
          </a:bodyPr>
          <a:lstStyle/>
          <a:p>
            <a:pPr algn="l"/>
            <a:r>
              <a:rPr lang="nl-NL" sz="3300" dirty="0">
                <a:solidFill>
                  <a:schemeClr val="bg1"/>
                </a:solidFill>
              </a:rPr>
              <a:t>13.1 Groepsvorming</a:t>
            </a:r>
          </a:p>
        </p:txBody>
      </p:sp>
      <p:sp>
        <p:nvSpPr>
          <p:cNvPr id="3" name="Tijdelijke aanduiding voor inhoud 2"/>
          <p:cNvSpPr>
            <a:spLocks noGrp="1"/>
          </p:cNvSpPr>
          <p:nvPr>
            <p:ph idx="1"/>
          </p:nvPr>
        </p:nvSpPr>
        <p:spPr>
          <a:xfrm>
            <a:off x="0" y="1600200"/>
            <a:ext cx="9144000" cy="5257800"/>
          </a:xfrm>
        </p:spPr>
        <p:txBody>
          <a:bodyPr>
            <a:normAutofit/>
          </a:bodyPr>
          <a:lstStyle/>
          <a:p>
            <a:pPr marL="0" indent="0">
              <a:buNone/>
            </a:pPr>
            <a:r>
              <a:rPr lang="nl-NL" sz="2400" dirty="0"/>
              <a:t>Primaire en secundaire groepen </a:t>
            </a:r>
          </a:p>
          <a:p>
            <a:pPr marL="0" indent="0">
              <a:buNone/>
            </a:pPr>
            <a:endParaRPr lang="nl-NL" sz="2000" dirty="0"/>
          </a:p>
          <a:p>
            <a:r>
              <a:rPr lang="nl-NL" sz="2000" dirty="0"/>
              <a:t> </a:t>
            </a:r>
            <a:r>
              <a:rPr lang="nl-NL" sz="2400" dirty="0"/>
              <a:t>Primaire groep </a:t>
            </a:r>
            <a:r>
              <a:rPr lang="nl-NL" sz="2000" dirty="0"/>
              <a:t>groep met persoonlijke band, van belang bij socialisatie op micro- en mesoniveau</a:t>
            </a:r>
          </a:p>
          <a:p>
            <a:endParaRPr lang="nl-NL" sz="2000" dirty="0"/>
          </a:p>
          <a:p>
            <a:pPr marL="0" indent="0">
              <a:buNone/>
            </a:pPr>
            <a:r>
              <a:rPr lang="nl-NL" sz="2000" dirty="0"/>
              <a:t> </a:t>
            </a:r>
          </a:p>
          <a:p>
            <a:endParaRPr lang="nl-NL" sz="2000" dirty="0"/>
          </a:p>
          <a:p>
            <a:endParaRPr lang="nl-NL" sz="2000" dirty="0"/>
          </a:p>
          <a:p>
            <a:r>
              <a:rPr lang="nl-NL" sz="2400" dirty="0"/>
              <a:t>Secundaire groep </a:t>
            </a:r>
            <a:r>
              <a:rPr lang="nl-NL" sz="2000" dirty="0"/>
              <a:t>doelgericht en onpersoonlijk, van belang bij socialisatie op macroniveau en bij sociale controle</a:t>
            </a:r>
          </a:p>
          <a:p>
            <a:endParaRPr lang="nl-NL" sz="2000" dirty="0"/>
          </a:p>
          <a:p>
            <a:endParaRPr lang="nl-NL" dirty="0"/>
          </a:p>
        </p:txBody>
      </p:sp>
      <p:pic>
        <p:nvPicPr>
          <p:cNvPr id="5" name="Afbeelding 4" descr="images-1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827" y="2865405"/>
            <a:ext cx="4876800" cy="1663700"/>
          </a:xfrm>
          <a:prstGeom prst="rect">
            <a:avLst/>
          </a:prstGeom>
        </p:spPr>
      </p:pic>
      <p:pic>
        <p:nvPicPr>
          <p:cNvPr id="6" name="Afbeelding 5" descr="images-1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525" y="5171793"/>
            <a:ext cx="2413627" cy="1606159"/>
          </a:xfrm>
          <a:prstGeom prst="rect">
            <a:avLst/>
          </a:prstGeom>
        </p:spPr>
      </p:pic>
      <p:pic>
        <p:nvPicPr>
          <p:cNvPr id="7" name="Afbeelding 6" descr="images-17.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175" y="5457795"/>
            <a:ext cx="1586209" cy="1194250"/>
          </a:xfrm>
          <a:prstGeom prst="rect">
            <a:avLst/>
          </a:prstGeom>
        </p:spPr>
      </p:pic>
    </p:spTree>
    <p:extLst>
      <p:ext uri="{BB962C8B-B14F-4D97-AF65-F5344CB8AC3E}">
        <p14:creationId xmlns:p14="http://schemas.microsoft.com/office/powerpoint/2010/main" val="130234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660" y="159228"/>
            <a:ext cx="5239490" cy="1143000"/>
          </a:xfrm>
        </p:spPr>
        <p:txBody>
          <a:bodyPr>
            <a:normAutofit/>
          </a:bodyPr>
          <a:lstStyle/>
          <a:p>
            <a:pPr algn="l"/>
            <a:r>
              <a:rPr lang="nl-NL" sz="3300" dirty="0">
                <a:solidFill>
                  <a:schemeClr val="bg1"/>
                </a:solidFill>
              </a:rPr>
              <a:t>13.1 Fasen in groepsvorming</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dirty="0"/>
              <a:t>Oriëntatiefase - </a:t>
            </a:r>
            <a:r>
              <a:rPr lang="nl-NL" sz="2400" dirty="0"/>
              <a:t>onzekerheid</a:t>
            </a:r>
          </a:p>
          <a:p>
            <a:pPr marL="514350" indent="-514350">
              <a:buFont typeface="+mj-lt"/>
              <a:buAutoNum type="arabicPeriod"/>
            </a:pPr>
            <a:r>
              <a:rPr lang="nl-NL" dirty="0"/>
              <a:t>Conflictfase – </a:t>
            </a:r>
            <a:r>
              <a:rPr lang="nl-NL" sz="2400" dirty="0"/>
              <a:t>verschillen in opvattingen</a:t>
            </a:r>
          </a:p>
          <a:p>
            <a:pPr marL="514350" indent="-514350">
              <a:buFont typeface="+mj-lt"/>
              <a:buAutoNum type="arabicPeriod"/>
            </a:pPr>
            <a:r>
              <a:rPr lang="nl-NL" dirty="0"/>
              <a:t>Integratiefase – </a:t>
            </a:r>
            <a:r>
              <a:rPr lang="nl-NL" sz="2400" dirty="0"/>
              <a:t>er komt evenwicht tussen opvattingen</a:t>
            </a:r>
          </a:p>
          <a:p>
            <a:pPr marL="514350" indent="-514350">
              <a:buFont typeface="+mj-lt"/>
              <a:buAutoNum type="arabicPeriod"/>
            </a:pPr>
            <a:r>
              <a:rPr lang="nl-NL" dirty="0"/>
              <a:t>Uitvoeringsfase – </a:t>
            </a:r>
            <a:r>
              <a:rPr lang="nl-NL" sz="2400" dirty="0"/>
              <a:t>samenwerking (kernconcept)</a:t>
            </a:r>
          </a:p>
          <a:p>
            <a:pPr marL="514350" indent="-514350">
              <a:buFont typeface="+mj-lt"/>
              <a:buAutoNum type="arabicPeriod"/>
            </a:pPr>
            <a:r>
              <a:rPr lang="nl-NL" dirty="0"/>
              <a:t>Ordefase – </a:t>
            </a:r>
            <a:r>
              <a:rPr lang="nl-NL" sz="2400" dirty="0"/>
              <a:t>institutionalisering (kernconcept)</a:t>
            </a:r>
          </a:p>
          <a:p>
            <a:pPr marL="514350" indent="-514350">
              <a:buFont typeface="+mj-lt"/>
              <a:buAutoNum type="arabicPeriod"/>
            </a:pPr>
            <a:endParaRPr lang="nl-NL" sz="2400" dirty="0"/>
          </a:p>
        </p:txBody>
      </p:sp>
    </p:spTree>
    <p:extLst>
      <p:ext uri="{BB962C8B-B14F-4D97-AF65-F5344CB8AC3E}">
        <p14:creationId xmlns:p14="http://schemas.microsoft.com/office/powerpoint/2010/main" val="57556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417" y="168620"/>
            <a:ext cx="5387008" cy="1143000"/>
          </a:xfrm>
        </p:spPr>
        <p:txBody>
          <a:bodyPr>
            <a:normAutofit/>
          </a:bodyPr>
          <a:lstStyle/>
          <a:p>
            <a:pPr algn="l"/>
            <a:r>
              <a:rPr lang="nl-NL" sz="3300" dirty="0">
                <a:solidFill>
                  <a:schemeClr val="bg1"/>
                </a:solidFill>
              </a:rPr>
              <a:t>13.1 Groepsvorming</a:t>
            </a:r>
          </a:p>
        </p:txBody>
      </p:sp>
      <p:sp>
        <p:nvSpPr>
          <p:cNvPr id="3" name="Tijdelijke aanduiding voor inhoud 2"/>
          <p:cNvSpPr>
            <a:spLocks noGrp="1"/>
          </p:cNvSpPr>
          <p:nvPr>
            <p:ph idx="1"/>
          </p:nvPr>
        </p:nvSpPr>
        <p:spPr>
          <a:xfrm>
            <a:off x="457200" y="1600200"/>
            <a:ext cx="8229600" cy="4844143"/>
          </a:xfrm>
        </p:spPr>
        <p:txBody>
          <a:bodyPr>
            <a:normAutofit fontScale="85000" lnSpcReduction="20000"/>
          </a:bodyPr>
          <a:lstStyle/>
          <a:p>
            <a:pPr marL="0" indent="0">
              <a:buNone/>
            </a:pPr>
            <a:r>
              <a:rPr lang="nl-NL" sz="2800" dirty="0"/>
              <a:t>In- en uitsluiting </a:t>
            </a:r>
            <a:r>
              <a:rPr lang="nl-NL" sz="2300" dirty="0"/>
              <a:t>sommige mensen horen wel bij de groep en andere duidelijk niet. </a:t>
            </a:r>
          </a:p>
          <a:p>
            <a:pPr marL="0" indent="0">
              <a:buNone/>
            </a:pPr>
            <a:endParaRPr lang="nl-NL" sz="3100" dirty="0"/>
          </a:p>
          <a:p>
            <a:pPr marL="0" indent="0">
              <a:buNone/>
            </a:pPr>
            <a:r>
              <a:rPr lang="nl-NL" sz="2800" dirty="0" err="1"/>
              <a:t>Ingroup</a:t>
            </a:r>
            <a:r>
              <a:rPr lang="nl-NL" sz="3100" dirty="0"/>
              <a:t> </a:t>
            </a:r>
            <a:r>
              <a:rPr lang="nl-NL" sz="2300" dirty="0"/>
              <a:t>mensen die bij de groep horen</a:t>
            </a:r>
          </a:p>
          <a:p>
            <a:pPr marL="0" indent="0">
              <a:buNone/>
            </a:pPr>
            <a:endParaRPr lang="nl-NL" sz="3100" dirty="0"/>
          </a:p>
          <a:p>
            <a:pPr marL="0" indent="0">
              <a:buNone/>
            </a:pPr>
            <a:r>
              <a:rPr lang="nl-NL" sz="2800" dirty="0" err="1"/>
              <a:t>Outgroup</a:t>
            </a:r>
            <a:r>
              <a:rPr lang="nl-NL" sz="2800" dirty="0"/>
              <a:t> </a:t>
            </a:r>
            <a:r>
              <a:rPr lang="nl-NL" sz="2300" dirty="0"/>
              <a:t>mensen die niet bij de groep horen</a:t>
            </a:r>
          </a:p>
          <a:p>
            <a:pPr lvl="1"/>
            <a:r>
              <a:rPr lang="nl-NL" sz="1900" dirty="0"/>
              <a:t>Er niet meer bij </a:t>
            </a:r>
            <a:r>
              <a:rPr lang="nl-NL" sz="1900" i="1" dirty="0"/>
              <a:t>willen-mogen-kunnen </a:t>
            </a:r>
            <a:r>
              <a:rPr lang="nl-NL" sz="1900" dirty="0"/>
              <a:t>horen </a:t>
            </a:r>
          </a:p>
          <a:p>
            <a:pPr marL="0" indent="0">
              <a:buNone/>
            </a:pPr>
            <a:endParaRPr lang="nl-NL" sz="2300" dirty="0"/>
          </a:p>
          <a:p>
            <a:pPr marL="0" indent="0">
              <a:buNone/>
            </a:pPr>
            <a:r>
              <a:rPr lang="nl-NL" sz="2800" dirty="0"/>
              <a:t>Stereotypen</a:t>
            </a:r>
            <a:r>
              <a:rPr lang="nl-NL" sz="3100" dirty="0"/>
              <a:t> </a:t>
            </a:r>
            <a:r>
              <a:rPr lang="nl-NL" sz="2200" dirty="0"/>
              <a:t>zijn vaststaande gegeneraliseerde beelden (beelden waar iedereen van de groep aan voldoet) en ideeën over een groep mensen (alle Nederlanders lopen op klompen)</a:t>
            </a:r>
          </a:p>
          <a:p>
            <a:pPr marL="0" indent="0">
              <a:buNone/>
            </a:pPr>
            <a:endParaRPr lang="nl-NL" sz="3100" dirty="0"/>
          </a:p>
          <a:p>
            <a:pPr marL="0" indent="0">
              <a:buNone/>
            </a:pPr>
            <a:r>
              <a:rPr lang="nl-NL" sz="2800" dirty="0"/>
              <a:t>Vooroordelen </a:t>
            </a:r>
            <a:r>
              <a:rPr lang="nl-NL" sz="2200" dirty="0"/>
              <a:t>zijn vooringenomen meningen over een groep mensen (dat is een Nederlander dus die zal wel op klompen lopen</a:t>
            </a:r>
          </a:p>
          <a:p>
            <a:endParaRPr lang="nl-NL" dirty="0"/>
          </a:p>
        </p:txBody>
      </p:sp>
    </p:spTree>
    <p:extLst>
      <p:ext uri="{BB962C8B-B14F-4D97-AF65-F5344CB8AC3E}">
        <p14:creationId xmlns:p14="http://schemas.microsoft.com/office/powerpoint/2010/main" val="113638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700" y="181873"/>
            <a:ext cx="4167809" cy="1143000"/>
          </a:xfrm>
        </p:spPr>
        <p:txBody>
          <a:bodyPr>
            <a:normAutofit/>
          </a:bodyPr>
          <a:lstStyle/>
          <a:p>
            <a:pPr algn="l"/>
            <a:r>
              <a:rPr lang="nl-NL" sz="3300" dirty="0">
                <a:solidFill>
                  <a:schemeClr val="bg1"/>
                </a:solidFill>
              </a:rPr>
              <a:t>13.1 Groepsvorming</a:t>
            </a:r>
          </a:p>
        </p:txBody>
      </p:sp>
      <p:sp>
        <p:nvSpPr>
          <p:cNvPr id="3" name="Tijdelijke aanduiding voor inhoud 2"/>
          <p:cNvSpPr>
            <a:spLocks noGrp="1"/>
          </p:cNvSpPr>
          <p:nvPr>
            <p:ph idx="1"/>
          </p:nvPr>
        </p:nvSpPr>
        <p:spPr/>
        <p:txBody>
          <a:bodyPr>
            <a:normAutofit/>
          </a:bodyPr>
          <a:lstStyle/>
          <a:p>
            <a:pPr marL="0" indent="0">
              <a:buNone/>
            </a:pPr>
            <a:r>
              <a:rPr lang="nl-NL" sz="2400" dirty="0"/>
              <a:t>Sociale controle </a:t>
            </a:r>
            <a:r>
              <a:rPr lang="nl-NL" sz="1800" dirty="0"/>
              <a:t>om de groepsregels te handhaven, als mensen anderen ertoe brengen (of dwingen) zicht te houden aan de normen van de groep. </a:t>
            </a:r>
          </a:p>
          <a:p>
            <a:pPr marL="0" indent="0">
              <a:buNone/>
            </a:pPr>
            <a:endParaRPr lang="nl-NL" sz="1100" dirty="0"/>
          </a:p>
          <a:p>
            <a:pPr marL="0" indent="0">
              <a:buNone/>
            </a:pPr>
            <a:endParaRPr lang="nl-NL" sz="2400" dirty="0"/>
          </a:p>
          <a:p>
            <a:pPr marL="0" indent="0">
              <a:buNone/>
            </a:pPr>
            <a:r>
              <a:rPr lang="nl-NL" sz="2400" dirty="0"/>
              <a:t>2 vormen van sociale controle </a:t>
            </a:r>
          </a:p>
          <a:p>
            <a:pPr marL="0" indent="0">
              <a:buNone/>
            </a:pPr>
            <a:endParaRPr lang="nl-NL" sz="1100" dirty="0"/>
          </a:p>
          <a:p>
            <a:pPr>
              <a:buFontTx/>
              <a:buChar char="-"/>
            </a:pPr>
            <a:r>
              <a:rPr lang="nl-NL" sz="2400" dirty="0"/>
              <a:t>Informele sociale controle </a:t>
            </a:r>
            <a:r>
              <a:rPr lang="nl-NL" sz="1800" dirty="0"/>
              <a:t>vindt plaats wanneer groepsleden elkaar wijzen op de waarden en normen van de groep (als een buurvrouw haar buurman aanspreekt op de hondenpoep die de buurman niet opruimt)</a:t>
            </a:r>
          </a:p>
          <a:p>
            <a:pPr marL="0" indent="0">
              <a:buNone/>
            </a:pPr>
            <a:endParaRPr lang="nl-NL" sz="1100" dirty="0"/>
          </a:p>
          <a:p>
            <a:pPr>
              <a:buFontTx/>
              <a:buChar char="-"/>
            </a:pPr>
            <a:r>
              <a:rPr lang="nl-NL" sz="2400" dirty="0"/>
              <a:t>Formele sociale controle </a:t>
            </a:r>
            <a:r>
              <a:rPr lang="nl-NL" sz="1800" dirty="0"/>
              <a:t>vindt plaats wanneer mensen vanuit hun beroep of functie anderen op de regels wijzen (een leerkracht die een leerling voor de laatste keer waarschuwt)</a:t>
            </a:r>
            <a:endParaRPr lang="nl-NL" sz="2400" dirty="0"/>
          </a:p>
          <a:p>
            <a:endParaRPr lang="nl-NL" b="1" dirty="0"/>
          </a:p>
        </p:txBody>
      </p:sp>
      <p:pic>
        <p:nvPicPr>
          <p:cNvPr id="4" name="Afbeelding 3" descr="00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768" y="2071615"/>
            <a:ext cx="2149218" cy="1611913"/>
          </a:xfrm>
          <a:prstGeom prst="rect">
            <a:avLst/>
          </a:prstGeom>
        </p:spPr>
      </p:pic>
    </p:spTree>
    <p:extLst>
      <p:ext uri="{BB962C8B-B14F-4D97-AF65-F5344CB8AC3E}">
        <p14:creationId xmlns:p14="http://schemas.microsoft.com/office/powerpoint/2010/main" val="289000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 y="229680"/>
            <a:ext cx="4256843" cy="1143000"/>
          </a:xfrm>
        </p:spPr>
        <p:txBody>
          <a:bodyPr>
            <a:normAutofit/>
          </a:bodyPr>
          <a:lstStyle/>
          <a:p>
            <a:r>
              <a:rPr lang="nl-NL" sz="3300" dirty="0">
                <a:solidFill>
                  <a:schemeClr val="bg1"/>
                </a:solidFill>
              </a:rPr>
              <a:t>13.1 Sociale cohesie</a:t>
            </a:r>
          </a:p>
        </p:txBody>
      </p:sp>
      <p:sp>
        <p:nvSpPr>
          <p:cNvPr id="3" name="Tijdelijke aanduiding voor inhoud 2"/>
          <p:cNvSpPr>
            <a:spLocks noGrp="1"/>
          </p:cNvSpPr>
          <p:nvPr>
            <p:ph idx="1"/>
          </p:nvPr>
        </p:nvSpPr>
        <p:spPr>
          <a:xfrm>
            <a:off x="0" y="1600206"/>
            <a:ext cx="9144000" cy="4525963"/>
          </a:xfrm>
        </p:spPr>
        <p:txBody>
          <a:bodyPr>
            <a:normAutofit fontScale="85000" lnSpcReduction="20000"/>
          </a:bodyPr>
          <a:lstStyle/>
          <a:p>
            <a:pPr marL="0" indent="0">
              <a:buNone/>
            </a:pPr>
            <a:r>
              <a:rPr lang="nl-NL" sz="3100" dirty="0"/>
              <a:t>Wat houdt de samenleving bijeen?</a:t>
            </a:r>
          </a:p>
          <a:p>
            <a:pPr marL="0" indent="0">
              <a:buNone/>
            </a:pPr>
            <a:endParaRPr lang="nl-NL" sz="3100" dirty="0"/>
          </a:p>
          <a:p>
            <a:pPr marL="457200" indent="-457200">
              <a:buAutoNum type="arabicPeriod"/>
            </a:pPr>
            <a:r>
              <a:rPr lang="nl-NL" sz="3100" dirty="0"/>
              <a:t>Gedeelde waarden en normen -&gt; saamhorigheidsbesef</a:t>
            </a:r>
          </a:p>
          <a:p>
            <a:pPr marL="457200" indent="-457200">
              <a:buAutoNum type="arabicPeriod"/>
            </a:pPr>
            <a:r>
              <a:rPr lang="nl-NL" sz="3100" dirty="0"/>
              <a:t>Wederzijdse afhankelijkheid -&gt; mensen zijn verbonden met elkaar en van elkaar afhankelijk - ‘welbegrepen eigenbelang’ – solidariteit </a:t>
            </a:r>
          </a:p>
          <a:p>
            <a:pPr marL="457200" indent="-457200">
              <a:buAutoNum type="arabicPeriod"/>
            </a:pPr>
            <a:r>
              <a:rPr lang="nl-NL" sz="3100" dirty="0"/>
              <a:t>Dwang -&gt; opgelegde vorm van binding</a:t>
            </a:r>
          </a:p>
          <a:p>
            <a:pPr marL="457200" indent="-457200">
              <a:buAutoNum type="arabicPeriod"/>
            </a:pPr>
            <a:endParaRPr lang="nl-NL" sz="3100" dirty="0"/>
          </a:p>
          <a:p>
            <a:pPr marL="0" indent="0">
              <a:buNone/>
            </a:pPr>
            <a:r>
              <a:rPr lang="nl-NL" sz="3100" i="1" dirty="0"/>
              <a:t>Indicatoren</a:t>
            </a:r>
            <a:r>
              <a:rPr lang="nl-NL" sz="3100" dirty="0"/>
              <a:t> van sociale cohesie</a:t>
            </a:r>
          </a:p>
          <a:p>
            <a:pPr lvl="1"/>
            <a:r>
              <a:rPr lang="nl-NL" sz="2700" dirty="0"/>
              <a:t>Aantal groepen waar mensen zich bij betrokken voelen (microniveau)</a:t>
            </a:r>
          </a:p>
          <a:p>
            <a:pPr lvl="1"/>
            <a:r>
              <a:rPr lang="nl-NL" sz="2700" dirty="0"/>
              <a:t>Aantal gewelddadige conflicten in de samenleving (macroniveau)</a:t>
            </a:r>
          </a:p>
          <a:p>
            <a:endParaRPr lang="nl-NL" dirty="0"/>
          </a:p>
        </p:txBody>
      </p:sp>
    </p:spTree>
    <p:extLst>
      <p:ext uri="{BB962C8B-B14F-4D97-AF65-F5344CB8AC3E}">
        <p14:creationId xmlns:p14="http://schemas.microsoft.com/office/powerpoint/2010/main" val="160167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352" y="274638"/>
            <a:ext cx="3777449" cy="1143000"/>
          </a:xfrm>
        </p:spPr>
        <p:txBody>
          <a:bodyPr>
            <a:normAutofit/>
          </a:bodyPr>
          <a:lstStyle/>
          <a:p>
            <a:r>
              <a:rPr lang="nl-NL" sz="3300" dirty="0">
                <a:solidFill>
                  <a:schemeClr val="bg1"/>
                </a:solidFill>
              </a:rPr>
              <a:t>13.1 Sociale cohesie</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sz="2800" b="1" dirty="0">
                <a:solidFill>
                  <a:srgbClr val="0000FF"/>
                </a:solidFill>
              </a:rPr>
              <a:t>KERNCONCEPT: SOCIALE COHESIE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nl-NL" sz="2800" i="1" dirty="0"/>
              <a:t>het aantal en de kwaliteit van de bindingen die mensen in een ruimer sociaal kader met elkaar hebben, het gevoel een groep te zijn, lid te zijn van een gemeenschap, verantwoordelijkheid voelen voor elkaars welzijn en een beroep op anderen kunnen doen</a:t>
            </a:r>
            <a:r>
              <a:rPr lang="nl-NL" sz="2800" dirty="0"/>
              <a:t>. </a:t>
            </a:r>
          </a:p>
          <a:p>
            <a:pPr marL="0" indent="0">
              <a:buNone/>
            </a:pPr>
            <a:endParaRPr lang="nl-NL" sz="2400" dirty="0"/>
          </a:p>
          <a:p>
            <a:pPr marL="0" indent="0">
              <a:buNone/>
            </a:pPr>
            <a:r>
              <a:rPr lang="nl-NL" sz="2600" dirty="0"/>
              <a:t>Er is sprake van sociale cohesie als mensen erbij willen, kunnen en mogen zijn. </a:t>
            </a:r>
          </a:p>
          <a:p>
            <a:pPr marL="0" indent="0">
              <a:buNone/>
            </a:pPr>
            <a:endParaRPr lang="nl-NL" sz="1800" dirty="0"/>
          </a:p>
          <a:p>
            <a:pPr marL="0" indent="0">
              <a:buNone/>
            </a:pPr>
            <a:r>
              <a:rPr lang="nl-NL" sz="1800" dirty="0"/>
              <a:t>- Kan er alleen sprake zijn van sociale cohesie bij groepen waarbij iedereen elkaar kent? Leg je antwoord uit. </a:t>
            </a:r>
          </a:p>
          <a:p>
            <a:endParaRPr lang="nl-NL" dirty="0"/>
          </a:p>
        </p:txBody>
      </p:sp>
    </p:spTree>
    <p:extLst>
      <p:ext uri="{BB962C8B-B14F-4D97-AF65-F5344CB8AC3E}">
        <p14:creationId xmlns:p14="http://schemas.microsoft.com/office/powerpoint/2010/main" val="93323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2" y="-1"/>
            <a:ext cx="6561909" cy="1339403"/>
          </a:xfrm>
        </p:spPr>
        <p:txBody>
          <a:bodyPr>
            <a:normAutofit/>
          </a:bodyPr>
          <a:lstStyle/>
          <a:p>
            <a:pPr algn="l"/>
            <a:r>
              <a:rPr lang="nl-NL" dirty="0">
                <a:solidFill>
                  <a:schemeClr val="bg1"/>
                </a:solidFill>
              </a:rPr>
              <a:t>Paragrafen</a:t>
            </a:r>
          </a:p>
        </p:txBody>
      </p:sp>
      <p:sp>
        <p:nvSpPr>
          <p:cNvPr id="5" name="Tijdelijke aanduiding voor inhoud 4"/>
          <p:cNvSpPr>
            <a:spLocks noGrp="1"/>
          </p:cNvSpPr>
          <p:nvPr>
            <p:ph idx="1"/>
          </p:nvPr>
        </p:nvSpPr>
        <p:spPr>
          <a:xfrm>
            <a:off x="457200" y="1600200"/>
            <a:ext cx="8229600" cy="4983480"/>
          </a:xfrm>
        </p:spPr>
        <p:txBody>
          <a:bodyPr>
            <a:normAutofit/>
          </a:bodyPr>
          <a:lstStyle/>
          <a:p>
            <a:r>
              <a:rPr lang="nl-NL" sz="2000" dirty="0"/>
              <a:t>13.1 Context: dé Nederlandse identiteit</a:t>
            </a:r>
          </a:p>
          <a:p>
            <a:r>
              <a:rPr lang="nl-NL" sz="2000" dirty="0"/>
              <a:t>13.2 Analyse: de politiek en de cultuur</a:t>
            </a:r>
          </a:p>
          <a:p>
            <a:r>
              <a:rPr lang="nl-NL" sz="2000" dirty="0"/>
              <a:t>13.3 Ontwikkelingen: verandering voor de natiestaat</a:t>
            </a:r>
          </a:p>
          <a:p>
            <a:r>
              <a:rPr lang="nl-NL" sz="2000" dirty="0"/>
              <a:t>13.4 Politiek en overheidsbeleid</a:t>
            </a:r>
          </a:p>
          <a:p>
            <a:pPr marL="0" indent="0">
              <a:lnSpc>
                <a:spcPct val="160000"/>
              </a:lnSpc>
              <a:buNone/>
            </a:pPr>
            <a:endParaRPr lang="nl-NL" sz="2000" dirty="0">
              <a:latin typeface="Helvetica" charset="0"/>
              <a:ea typeface="Helvetica" charset="0"/>
              <a:cs typeface="Helvetica" charset="0"/>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2</a:t>
            </a:fld>
            <a:endParaRPr lang="nl-NL"/>
          </a:p>
        </p:txBody>
      </p:sp>
    </p:spTree>
    <p:extLst>
      <p:ext uri="{BB962C8B-B14F-4D97-AF65-F5344CB8AC3E}">
        <p14:creationId xmlns:p14="http://schemas.microsoft.com/office/powerpoint/2010/main" val="231677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321" y="203616"/>
            <a:ext cx="4150310" cy="1143000"/>
          </a:xfrm>
        </p:spPr>
        <p:txBody>
          <a:bodyPr>
            <a:normAutofit/>
          </a:bodyPr>
          <a:lstStyle/>
          <a:p>
            <a:pPr algn="l"/>
            <a:r>
              <a:rPr lang="nl-NL" sz="3300" dirty="0">
                <a:solidFill>
                  <a:schemeClr val="bg1"/>
                </a:solidFill>
              </a:rPr>
              <a:t>13.1 Sociale cohesie</a:t>
            </a:r>
          </a:p>
        </p:txBody>
      </p:sp>
      <p:sp>
        <p:nvSpPr>
          <p:cNvPr id="3" name="Tijdelijke aanduiding voor inhoud 2"/>
          <p:cNvSpPr>
            <a:spLocks noGrp="1"/>
          </p:cNvSpPr>
          <p:nvPr>
            <p:ph idx="1"/>
          </p:nvPr>
        </p:nvSpPr>
        <p:spPr/>
        <p:txBody>
          <a:bodyPr>
            <a:normAutofit fontScale="92500" lnSpcReduction="20000"/>
          </a:bodyPr>
          <a:lstStyle/>
          <a:p>
            <a:r>
              <a:rPr lang="nl-NL" sz="2800" dirty="0"/>
              <a:t>Negatieve kanten van cohesie </a:t>
            </a:r>
          </a:p>
          <a:p>
            <a:pPr marL="0" indent="0">
              <a:buNone/>
            </a:pPr>
            <a:r>
              <a:rPr lang="nl-NL" sz="2800" dirty="0"/>
              <a:t>Soms sluit zo’n hechte gemeenschap anderen uit die er niet bij mogen horen omdat ze ‘anders’ zijn. Het gevolg hiervan kan zijn dat er conflicten ontstaan. </a:t>
            </a:r>
          </a:p>
          <a:p>
            <a:pPr marL="0" indent="0">
              <a:buNone/>
            </a:pPr>
            <a:endParaRPr lang="nl-NL" sz="2800" dirty="0"/>
          </a:p>
          <a:p>
            <a:pPr marL="0" indent="0">
              <a:buNone/>
            </a:pPr>
            <a:r>
              <a:rPr lang="nl-NL" sz="2800" dirty="0"/>
              <a:t>Sociale cohesie kan plaats vinden tussen kleine groepen, zoals gericht op regio of woonplaats, maar het kan ook gericht zijn op de grote samenleving. Zo kunnen mensen er voor kiezen om niet met een accent of dialect te spreken, maar alleen in Standaardnederlands te praten. Dit kan er voor zorgen dat de cohesie in de hele samenleving versterkt wordt. </a:t>
            </a:r>
          </a:p>
          <a:p>
            <a:endParaRPr lang="nl-NL" b="1" dirty="0"/>
          </a:p>
        </p:txBody>
      </p:sp>
    </p:spTree>
    <p:extLst>
      <p:ext uri="{BB962C8B-B14F-4D97-AF65-F5344CB8AC3E}">
        <p14:creationId xmlns:p14="http://schemas.microsoft.com/office/powerpoint/2010/main" val="189840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321" y="203616"/>
            <a:ext cx="4150310" cy="1143000"/>
          </a:xfrm>
        </p:spPr>
        <p:txBody>
          <a:bodyPr>
            <a:normAutofit/>
          </a:bodyPr>
          <a:lstStyle/>
          <a:p>
            <a:pPr algn="l"/>
            <a:r>
              <a:rPr lang="nl-NL" sz="3300" dirty="0">
                <a:solidFill>
                  <a:schemeClr val="bg1"/>
                </a:solidFill>
              </a:rPr>
              <a:t>13.1 Sociale cohesie</a:t>
            </a:r>
          </a:p>
        </p:txBody>
      </p:sp>
      <p:graphicFrame>
        <p:nvGraphicFramePr>
          <p:cNvPr id="4" name="Tijdelijke aanduiding voor inhoud 3">
            <a:extLst>
              <a:ext uri="{FF2B5EF4-FFF2-40B4-BE49-F238E27FC236}">
                <a16:creationId xmlns:a16="http://schemas.microsoft.com/office/drawing/2014/main" xmlns="" id="{5C86ACE7-C6E9-4819-B54F-80A40A51E6C6}"/>
              </a:ext>
            </a:extLst>
          </p:cNvPr>
          <p:cNvGraphicFramePr>
            <a:graphicFrameLocks noGrp="1"/>
          </p:cNvGraphicFramePr>
          <p:nvPr>
            <p:ph idx="1"/>
            <p:extLst>
              <p:ext uri="{D42A27DB-BD31-4B8C-83A1-F6EECF244321}">
                <p14:modId xmlns:p14="http://schemas.microsoft.com/office/powerpoint/2010/main" val="2103274499"/>
              </p:ext>
            </p:extLst>
          </p:nvPr>
        </p:nvGraphicFramePr>
        <p:xfrm>
          <a:off x="457200" y="1600200"/>
          <a:ext cx="8263890" cy="4869180"/>
        </p:xfrm>
        <a:graphic>
          <a:graphicData uri="http://schemas.openxmlformats.org/drawingml/2006/table">
            <a:tbl>
              <a:tblPr firstRow="1" bandRow="1">
                <a:tableStyleId>{5C22544A-7EE6-4342-B048-85BDC9FD1C3A}</a:tableStyleId>
              </a:tblPr>
              <a:tblGrid>
                <a:gridCol w="4131945">
                  <a:extLst>
                    <a:ext uri="{9D8B030D-6E8A-4147-A177-3AD203B41FA5}">
                      <a16:colId xmlns:a16="http://schemas.microsoft.com/office/drawing/2014/main" xmlns="" val="1716696684"/>
                    </a:ext>
                  </a:extLst>
                </a:gridCol>
                <a:gridCol w="4131945">
                  <a:extLst>
                    <a:ext uri="{9D8B030D-6E8A-4147-A177-3AD203B41FA5}">
                      <a16:colId xmlns:a16="http://schemas.microsoft.com/office/drawing/2014/main" xmlns="" val="781437144"/>
                    </a:ext>
                  </a:extLst>
                </a:gridCol>
              </a:tblGrid>
              <a:tr h="1217295">
                <a:tc>
                  <a:txBody>
                    <a:bodyPr/>
                    <a:lstStyle/>
                    <a:p>
                      <a:r>
                        <a:rPr lang="nl-NL" sz="2800" dirty="0"/>
                        <a:t>Traditionele samenleving</a:t>
                      </a:r>
                    </a:p>
                  </a:txBody>
                  <a:tcPr/>
                </a:tc>
                <a:tc>
                  <a:txBody>
                    <a:bodyPr/>
                    <a:lstStyle/>
                    <a:p>
                      <a:r>
                        <a:rPr lang="nl-NL" sz="2800" dirty="0"/>
                        <a:t>Moderne samenleving</a:t>
                      </a:r>
                    </a:p>
                  </a:txBody>
                  <a:tcPr/>
                </a:tc>
                <a:extLst>
                  <a:ext uri="{0D108BD9-81ED-4DB2-BD59-A6C34878D82A}">
                    <a16:rowId xmlns:a16="http://schemas.microsoft.com/office/drawing/2014/main" xmlns="" val="1391350160"/>
                  </a:ext>
                </a:extLst>
              </a:tr>
              <a:tr h="1217295">
                <a:tc>
                  <a:txBody>
                    <a:bodyPr/>
                    <a:lstStyle/>
                    <a:p>
                      <a:r>
                        <a:rPr lang="nl-NL" dirty="0"/>
                        <a:t>Mechanische solidariteit</a:t>
                      </a:r>
                    </a:p>
                  </a:txBody>
                  <a:tcPr/>
                </a:tc>
                <a:tc>
                  <a:txBody>
                    <a:bodyPr/>
                    <a:lstStyle/>
                    <a:p>
                      <a:r>
                        <a:rPr lang="nl-NL" dirty="0"/>
                        <a:t>Organische solidariteit</a:t>
                      </a:r>
                    </a:p>
                  </a:txBody>
                  <a:tcPr/>
                </a:tc>
                <a:extLst>
                  <a:ext uri="{0D108BD9-81ED-4DB2-BD59-A6C34878D82A}">
                    <a16:rowId xmlns:a16="http://schemas.microsoft.com/office/drawing/2014/main" xmlns="" val="3789892413"/>
                  </a:ext>
                </a:extLst>
              </a:tr>
              <a:tr h="1217295">
                <a:tc>
                  <a:txBody>
                    <a:bodyPr/>
                    <a:lstStyle/>
                    <a:p>
                      <a:r>
                        <a:rPr lang="nl-NL" dirty="0"/>
                        <a:t>Arbeidsverdeling met vaste patronen</a:t>
                      </a:r>
                    </a:p>
                  </a:txBody>
                  <a:tcPr/>
                </a:tc>
                <a:tc>
                  <a:txBody>
                    <a:bodyPr/>
                    <a:lstStyle/>
                    <a:p>
                      <a:r>
                        <a:rPr lang="nl-NL" dirty="0"/>
                        <a:t>Vergaande arbeidsverdeling en taakdifferentiatie</a:t>
                      </a:r>
                    </a:p>
                  </a:txBody>
                  <a:tcPr/>
                </a:tc>
                <a:extLst>
                  <a:ext uri="{0D108BD9-81ED-4DB2-BD59-A6C34878D82A}">
                    <a16:rowId xmlns:a16="http://schemas.microsoft.com/office/drawing/2014/main" xmlns="" val="1919320732"/>
                  </a:ext>
                </a:extLst>
              </a:tr>
              <a:tr h="1217295">
                <a:tc>
                  <a:txBody>
                    <a:bodyPr/>
                    <a:lstStyle/>
                    <a:p>
                      <a:r>
                        <a:rPr lang="nl-NL" dirty="0"/>
                        <a:t>Productie voor eigen gebruik</a:t>
                      </a:r>
                    </a:p>
                  </a:txBody>
                  <a:tcPr/>
                </a:tc>
                <a:tc>
                  <a:txBody>
                    <a:bodyPr/>
                    <a:lstStyle/>
                    <a:p>
                      <a:r>
                        <a:rPr lang="nl-NL" dirty="0"/>
                        <a:t>Productie voor de economische markt</a:t>
                      </a:r>
                    </a:p>
                  </a:txBody>
                  <a:tcPr/>
                </a:tc>
                <a:extLst>
                  <a:ext uri="{0D108BD9-81ED-4DB2-BD59-A6C34878D82A}">
                    <a16:rowId xmlns:a16="http://schemas.microsoft.com/office/drawing/2014/main" xmlns="" val="2319863784"/>
                  </a:ext>
                </a:extLst>
              </a:tr>
            </a:tbl>
          </a:graphicData>
        </a:graphic>
      </p:graphicFrame>
    </p:spTree>
    <p:extLst>
      <p:ext uri="{BB962C8B-B14F-4D97-AF65-F5344CB8AC3E}">
        <p14:creationId xmlns:p14="http://schemas.microsoft.com/office/powerpoint/2010/main" val="333641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4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endParaRPr lang="nl-NL" sz="2800" dirty="0"/>
          </a:p>
          <a:p>
            <a:endParaRPr lang="nl-NL" sz="2800" dirty="0"/>
          </a:p>
          <a:p>
            <a:r>
              <a:rPr lang="nl-NL" sz="2800" dirty="0"/>
              <a:t>Politicologische blik op identiteit	</a:t>
            </a:r>
            <a:r>
              <a:rPr lang="nl-NL" sz="2400" dirty="0">
                <a:solidFill>
                  <a:srgbClr val="0070C0"/>
                </a:solidFill>
                <a:latin typeface="Arial" charset="0"/>
                <a:ea typeface="MS PGothic" charset="0"/>
              </a:rPr>
              <a:t> </a:t>
            </a:r>
            <a:r>
              <a:rPr lang="nl-NL" sz="2800" dirty="0">
                <a:solidFill>
                  <a:srgbClr val="0070C0"/>
                </a:solidFill>
                <a:latin typeface="Arial" charset="0"/>
                <a:ea typeface="MS PGothic" charset="0"/>
              </a:rPr>
              <a:t>→</a:t>
            </a:r>
            <a:r>
              <a:rPr lang="nl-NL" sz="2400" dirty="0">
                <a:solidFill>
                  <a:srgbClr val="0070C0"/>
                </a:solidFill>
                <a:latin typeface="Arial" charset="0"/>
                <a:ea typeface="MS PGothic" charset="0"/>
              </a:rPr>
              <a:t> 	</a:t>
            </a:r>
            <a:r>
              <a:rPr lang="nl-NL" sz="2400" dirty="0"/>
              <a:t>Staatsvorming</a:t>
            </a:r>
          </a:p>
          <a:p>
            <a:pPr lvl="1"/>
            <a:endParaRPr lang="nl-NL" sz="2400" dirty="0"/>
          </a:p>
          <a:p>
            <a:pPr marL="457200" lvl="1" indent="0">
              <a:buNone/>
            </a:pPr>
            <a:endParaRPr lang="nl-NL" sz="2400" dirty="0"/>
          </a:p>
          <a:p>
            <a:r>
              <a:rPr lang="nl-NL" sz="2800" dirty="0"/>
              <a:t>Sociologische blik op identiteit	</a:t>
            </a:r>
            <a:r>
              <a:rPr lang="nl-NL" sz="2800" dirty="0" smtClean="0"/>
              <a:t>	</a:t>
            </a:r>
            <a:r>
              <a:rPr lang="nl-NL" sz="2800" dirty="0" smtClean="0">
                <a:solidFill>
                  <a:srgbClr val="0070C0"/>
                </a:solidFill>
                <a:latin typeface="Arial" charset="0"/>
                <a:ea typeface="MS PGothic" charset="0"/>
              </a:rPr>
              <a:t> </a:t>
            </a:r>
            <a:r>
              <a:rPr lang="nl-NL" sz="2800" dirty="0">
                <a:solidFill>
                  <a:srgbClr val="0070C0"/>
                </a:solidFill>
                <a:latin typeface="Arial" charset="0"/>
                <a:ea typeface="MS PGothic" charset="0"/>
              </a:rPr>
              <a:t>→		</a:t>
            </a:r>
            <a:r>
              <a:rPr lang="nl-NL" sz="2400" dirty="0"/>
              <a:t>Natievorming</a:t>
            </a:r>
          </a:p>
          <a:p>
            <a:endParaRPr lang="nl-NL" sz="28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13.2 Analyse: de politiek en de cultuur</a:t>
            </a:r>
          </a:p>
        </p:txBody>
      </p:sp>
    </p:spTree>
    <p:extLst>
      <p:ext uri="{BB962C8B-B14F-4D97-AF65-F5344CB8AC3E}">
        <p14:creationId xmlns:p14="http://schemas.microsoft.com/office/powerpoint/2010/main" val="11086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fontScale="70000" lnSpcReduction="20000"/>
          </a:bodyPr>
          <a:lstStyle/>
          <a:p>
            <a:pPr marL="0" indent="0">
              <a:buNone/>
            </a:pPr>
            <a:r>
              <a:rPr lang="nl-NL" sz="2800" dirty="0"/>
              <a:t>De politicologie koppelt identiteit aan staatsvorming en natievorming.</a:t>
            </a:r>
          </a:p>
          <a:p>
            <a:pPr marL="0" indent="0">
              <a:buNone/>
            </a:pPr>
            <a:endParaRPr lang="nl-NL" sz="2800" dirty="0"/>
          </a:p>
          <a:p>
            <a:pPr marL="0" indent="0">
              <a:buNone/>
            </a:pPr>
            <a:r>
              <a:rPr lang="nl-NL" sz="2800" b="1" dirty="0">
                <a:solidFill>
                  <a:srgbClr val="0000FF"/>
                </a:solidFill>
              </a:rPr>
              <a:t>KERNCONCEPT: STAATSVORMING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nl-NL" sz="2800" i="1" dirty="0"/>
              <a:t>de institutionalisering van politieke macht tot een staat</a:t>
            </a:r>
          </a:p>
          <a:p>
            <a:pPr marL="0" indent="0">
              <a:buNone/>
            </a:pPr>
            <a:endParaRPr lang="nl-NL" sz="2800" dirty="0"/>
          </a:p>
          <a:p>
            <a:pPr marL="0" indent="0">
              <a:buNone/>
            </a:pPr>
            <a:r>
              <a:rPr lang="nl-NL" sz="2800" dirty="0"/>
              <a:t>Hiervoor zijn politieke instituties nodig.</a:t>
            </a:r>
          </a:p>
          <a:p>
            <a:pPr marL="0" indent="0">
              <a:buNone/>
            </a:pPr>
            <a:endParaRPr lang="nl-NL" sz="2800" dirty="0"/>
          </a:p>
          <a:p>
            <a:pPr marL="0" indent="0">
              <a:buNone/>
            </a:pPr>
            <a:r>
              <a:rPr lang="nl-NL" sz="2800" b="1" dirty="0">
                <a:solidFill>
                  <a:srgbClr val="0000FF"/>
                </a:solidFill>
              </a:rPr>
              <a:t>KERNCONCEPT: POLITIEKE INSTITUTIES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nl-NL" sz="2800" i="1" dirty="0"/>
              <a:t>een geheel van geformaliseerde regels;</a:t>
            </a:r>
          </a:p>
          <a:p>
            <a:pPr marL="0" indent="0">
              <a:buNone/>
            </a:pPr>
            <a:r>
              <a:rPr lang="nl-NL" sz="2800" i="1" dirty="0"/>
              <a:t>die het gedrag van mensen en hun onderlinge relaties regelen;</a:t>
            </a:r>
          </a:p>
          <a:p>
            <a:pPr marL="0" indent="0">
              <a:buNone/>
            </a:pPr>
            <a:r>
              <a:rPr lang="nl-NL" sz="2800" i="1" dirty="0"/>
              <a:t>op het gebied van politieke machtsuitoefening en politieke besluitvorming.</a:t>
            </a:r>
          </a:p>
          <a:p>
            <a:pPr marL="0" indent="0">
              <a:buNone/>
            </a:pPr>
            <a:endParaRPr lang="nl-NL" sz="2800" dirty="0"/>
          </a:p>
          <a:p>
            <a:pPr marL="0" indent="0">
              <a:buNone/>
            </a:pPr>
            <a:r>
              <a:rPr lang="nl-NL" dirty="0">
                <a:solidFill>
                  <a:srgbClr val="FF0000"/>
                </a:solidFill>
              </a:rPr>
              <a:t>Modernisten</a:t>
            </a:r>
            <a:r>
              <a:rPr lang="nl-NL" dirty="0">
                <a:solidFill>
                  <a:srgbClr val="000000"/>
                </a:solidFill>
              </a:rPr>
              <a:t>: </a:t>
            </a:r>
            <a:r>
              <a:rPr lang="nl-NL" dirty="0">
                <a:solidFill>
                  <a:srgbClr val="0070C0"/>
                </a:solidFill>
                <a:latin typeface="Arial" charset="0"/>
                <a:ea typeface="MS PGothic" charset="0"/>
              </a:rPr>
              <a:t>→	</a:t>
            </a:r>
            <a:r>
              <a:rPr lang="nl-NL" dirty="0">
                <a:solidFill>
                  <a:srgbClr val="000000"/>
                </a:solidFill>
              </a:rPr>
              <a:t>Van staat naar natie</a:t>
            </a:r>
          </a:p>
          <a:p>
            <a:pPr lvl="1"/>
            <a:r>
              <a:rPr lang="nl-NL" dirty="0">
                <a:solidFill>
                  <a:srgbClr val="000000"/>
                </a:solidFill>
              </a:rPr>
              <a:t>De staat bedenkt een nationale identiteit (via taal en geschiedenis, feestdagen en dienstplicht)</a:t>
            </a:r>
          </a:p>
          <a:p>
            <a:pPr lvl="1"/>
            <a:r>
              <a:rPr lang="nl-NL" dirty="0">
                <a:solidFill>
                  <a:srgbClr val="000000"/>
                </a:solidFill>
              </a:rPr>
              <a:t>De koopman en de dominee (</a:t>
            </a:r>
            <a:r>
              <a:rPr lang="nl-NL" i="1" dirty="0" err="1">
                <a:solidFill>
                  <a:srgbClr val="000000"/>
                </a:solidFill>
              </a:rPr>
              <a:t>invented</a:t>
            </a:r>
            <a:r>
              <a:rPr lang="nl-NL" i="1" dirty="0">
                <a:solidFill>
                  <a:srgbClr val="000000"/>
                </a:solidFill>
              </a:rPr>
              <a:t> </a:t>
            </a:r>
            <a:r>
              <a:rPr lang="nl-NL" i="1" dirty="0" err="1">
                <a:solidFill>
                  <a:srgbClr val="000000"/>
                </a:solidFill>
              </a:rPr>
              <a:t>traditions</a:t>
            </a:r>
            <a:r>
              <a:rPr lang="nl-NL" dirty="0">
                <a:solidFill>
                  <a:srgbClr val="000000"/>
                </a:solidFill>
              </a:rPr>
              <a:t>)</a:t>
            </a:r>
            <a:endParaRPr lang="nl-NL" sz="28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13.2 Analyse: de politiek en de cultuur</a:t>
            </a:r>
          </a:p>
        </p:txBody>
      </p:sp>
    </p:spTree>
    <p:extLst>
      <p:ext uri="{BB962C8B-B14F-4D97-AF65-F5344CB8AC3E}">
        <p14:creationId xmlns:p14="http://schemas.microsoft.com/office/powerpoint/2010/main" val="56785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211" y="274684"/>
            <a:ext cx="6861193" cy="995497"/>
          </a:xfrm>
        </p:spPr>
        <p:txBody>
          <a:bodyPr>
            <a:normAutofit/>
          </a:bodyPr>
          <a:lstStyle/>
          <a:p>
            <a:pPr algn="l"/>
            <a:r>
              <a:rPr lang="nl-NL" sz="4000" dirty="0">
                <a:solidFill>
                  <a:schemeClr val="bg1"/>
                </a:solidFill>
              </a:rPr>
              <a:t>Collectieve en private goederen</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sz="4600" b="1" dirty="0">
                <a:solidFill>
                  <a:srgbClr val="0000FF"/>
                </a:solidFill>
              </a:rPr>
              <a:t>Collectieve goederen</a:t>
            </a:r>
            <a:r>
              <a:rPr lang="nl-NL" sz="4600" dirty="0">
                <a:solidFill>
                  <a:srgbClr val="0000FF"/>
                </a:solidFill>
              </a:rPr>
              <a:t>:</a:t>
            </a:r>
            <a:r>
              <a:rPr lang="nl-NL" sz="5700" dirty="0">
                <a:solidFill>
                  <a:srgbClr val="0000FF"/>
                </a:solidFill>
              </a:rPr>
              <a:t>		</a:t>
            </a:r>
            <a:r>
              <a:rPr lang="nl-NL" sz="6000" dirty="0">
                <a:solidFill>
                  <a:srgbClr val="0070C0"/>
                </a:solidFill>
                <a:latin typeface="Arial" charset="0"/>
                <a:ea typeface="MS PGothic" charset="0"/>
              </a:rPr>
              <a:t>→</a:t>
            </a:r>
          </a:p>
          <a:p>
            <a:pPr marL="0" indent="0">
              <a:buNone/>
            </a:pPr>
            <a:r>
              <a:rPr lang="en-US" i="1" dirty="0" err="1"/>
              <a:t>Goederen</a:t>
            </a:r>
            <a:r>
              <a:rPr lang="en-US" i="1" dirty="0"/>
              <a:t> </a:t>
            </a:r>
            <a:r>
              <a:rPr lang="en-US" i="1" dirty="0" err="1"/>
              <a:t>waar</a:t>
            </a:r>
            <a:r>
              <a:rPr lang="en-US" i="1" dirty="0"/>
              <a:t> de </a:t>
            </a:r>
            <a:r>
              <a:rPr lang="en-US" i="1" dirty="0" err="1"/>
              <a:t>meeste</a:t>
            </a:r>
            <a:r>
              <a:rPr lang="en-US" i="1" dirty="0"/>
              <a:t> </a:t>
            </a:r>
            <a:r>
              <a:rPr lang="en-US" i="1" dirty="0" err="1"/>
              <a:t>mensen</a:t>
            </a:r>
            <a:r>
              <a:rPr lang="en-US" i="1" dirty="0"/>
              <a:t> </a:t>
            </a:r>
            <a:r>
              <a:rPr lang="en-US" i="1" dirty="0" err="1"/>
              <a:t>belang</a:t>
            </a:r>
            <a:r>
              <a:rPr lang="en-US" i="1" dirty="0"/>
              <a:t> </a:t>
            </a:r>
            <a:r>
              <a:rPr lang="en-US" i="1" dirty="0" err="1"/>
              <a:t>bij</a:t>
            </a:r>
            <a:r>
              <a:rPr lang="en-US" i="1" dirty="0"/>
              <a:t> </a:t>
            </a:r>
            <a:r>
              <a:rPr lang="en-US" i="1" dirty="0" err="1"/>
              <a:t>hebben</a:t>
            </a:r>
            <a:r>
              <a:rPr lang="en-US" i="1" dirty="0"/>
              <a:t> </a:t>
            </a:r>
            <a:r>
              <a:rPr lang="en-US" i="1" dirty="0" err="1"/>
              <a:t>omdat</a:t>
            </a:r>
            <a:r>
              <a:rPr lang="en-US" i="1" dirty="0"/>
              <a:t> </a:t>
            </a:r>
            <a:r>
              <a:rPr lang="en-US" i="1" dirty="0" err="1"/>
              <a:t>ze</a:t>
            </a:r>
            <a:r>
              <a:rPr lang="en-US" i="1" dirty="0"/>
              <a:t> </a:t>
            </a:r>
            <a:r>
              <a:rPr lang="en-US" i="1" dirty="0" err="1"/>
              <a:t>er</a:t>
            </a:r>
            <a:r>
              <a:rPr lang="en-US" i="1" dirty="0"/>
              <a:t> </a:t>
            </a:r>
            <a:r>
              <a:rPr lang="en-US" i="1" dirty="0" err="1"/>
              <a:t>gebruik</a:t>
            </a:r>
            <a:r>
              <a:rPr lang="en-US" i="1" dirty="0"/>
              <a:t> van (</a:t>
            </a:r>
            <a:r>
              <a:rPr lang="en-US" i="1" dirty="0" err="1"/>
              <a:t>kunnen</a:t>
            </a:r>
            <a:r>
              <a:rPr lang="en-US" i="1" dirty="0"/>
              <a:t>) </a:t>
            </a:r>
            <a:r>
              <a:rPr lang="en-US" i="1" dirty="0" err="1"/>
              <a:t>maken</a:t>
            </a:r>
            <a:endParaRPr lang="en-US" dirty="0"/>
          </a:p>
          <a:p>
            <a:pPr marL="0" indent="0">
              <a:buNone/>
            </a:pPr>
            <a:endParaRPr lang="nl-NL" b="1" dirty="0"/>
          </a:p>
          <a:p>
            <a:pPr marL="0" indent="0">
              <a:buNone/>
            </a:pPr>
            <a:r>
              <a:rPr lang="nl-NL" b="1" dirty="0"/>
              <a:t>Voorbeelden: </a:t>
            </a:r>
          </a:p>
          <a:p>
            <a:pPr marL="0" indent="0">
              <a:buNone/>
            </a:pPr>
            <a:r>
              <a:rPr lang="nl-NL" b="1" dirty="0"/>
              <a:t>	schoon drinkwater, infrastructuur, openbare orde en veiligheid.</a:t>
            </a:r>
          </a:p>
          <a:p>
            <a:pPr marL="0" indent="0">
              <a:buNone/>
            </a:pPr>
            <a:endParaRPr lang="nl-NL" dirty="0"/>
          </a:p>
          <a:p>
            <a:pPr marL="0" indent="0">
              <a:buNone/>
            </a:pPr>
            <a:r>
              <a:rPr lang="nl-NL" dirty="0"/>
              <a:t>Kenmerken van collectieve goederen:</a:t>
            </a:r>
          </a:p>
          <a:p>
            <a:pPr marL="514350" indent="-514350">
              <a:buFont typeface="+mj-lt"/>
              <a:buAutoNum type="arabicPeriod"/>
            </a:pPr>
            <a:r>
              <a:rPr lang="nl-NL" dirty="0"/>
              <a:t>iedereen draagt bij d.m.v. belasting.</a:t>
            </a:r>
          </a:p>
          <a:p>
            <a:pPr marL="514350" indent="-514350">
              <a:buFont typeface="+mj-lt"/>
              <a:buAutoNum type="arabicPeriod"/>
            </a:pPr>
            <a:r>
              <a:rPr lang="nl-NL" dirty="0"/>
              <a:t>iedereen kan evenveel profiteren van het collectieve goed.</a:t>
            </a:r>
          </a:p>
          <a:p>
            <a:pPr marL="514350" indent="-514350">
              <a:buFont typeface="+mj-lt"/>
              <a:buAutoNum type="arabicPeriod"/>
            </a:pPr>
            <a:r>
              <a:rPr lang="nl-NL" dirty="0"/>
              <a:t>collectieve goederen zijn non-exclusief (niemand kan worden 	     uitgesloten)</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25</a:t>
            </a:fld>
            <a:endParaRPr lang="nl-NL">
              <a:solidFill>
                <a:prstClr val="black">
                  <a:tint val="75000"/>
                </a:prstClr>
              </a:solidFill>
              <a:latin typeface="Calibri"/>
            </a:endParaRPr>
          </a:p>
        </p:txBody>
      </p:sp>
    </p:spTree>
    <p:extLst>
      <p:ext uri="{BB962C8B-B14F-4D97-AF65-F5344CB8AC3E}">
        <p14:creationId xmlns:p14="http://schemas.microsoft.com/office/powerpoint/2010/main" val="3347456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p:txBody>
          <a:bodyPr/>
          <a:lstStyle/>
          <a:p>
            <a:pPr>
              <a:defRPr/>
            </a:pPr>
            <a:fld id="{91324C7F-7A8C-494C-A238-1DFBCFA6E709}" type="slidenum">
              <a:rPr lang="nl-NL">
                <a:solidFill>
                  <a:prstClr val="black">
                    <a:tint val="75000"/>
                  </a:prstClr>
                </a:solidFill>
                <a:latin typeface="Calibri"/>
              </a:rPr>
              <a:pPr>
                <a:defRPr/>
              </a:pPr>
              <a:t>26</a:t>
            </a:fld>
            <a:endParaRPr lang="nl-NL">
              <a:solidFill>
                <a:prstClr val="black">
                  <a:tint val="75000"/>
                </a:prstClr>
              </a:solidFill>
              <a:latin typeface="Calibri"/>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3" y="1712711"/>
            <a:ext cx="3168352" cy="2081733"/>
          </a:xfrm>
        </p:spPr>
      </p:pic>
      <p:sp>
        <p:nvSpPr>
          <p:cNvPr id="4" name="Tijdelijke aanduiding voor dianummer 3"/>
          <p:cNvSpPr txBox="1">
            <a:spLocks noGrp="1"/>
          </p:cNvSpPr>
          <p:nvPr/>
        </p:nvSpPr>
        <p:spPr>
          <a:xfrm>
            <a:off x="6553200" y="6356396"/>
            <a:ext cx="2133600" cy="365125"/>
          </a:xfrm>
          <a:prstGeom prst="rect">
            <a:avLst/>
          </a:prstGeom>
          <a:noFill/>
        </p:spPr>
        <p:txBody>
          <a:bodyPr anchor="ctr"/>
          <a:lstStyle/>
          <a:p>
            <a:pPr algn="r" defTabSz="457200">
              <a:defRPr/>
            </a:pPr>
            <a:fld id="{564A0A7C-25C8-478A-B4C3-582A308A5E1A}" type="slidenum">
              <a:rPr lang="nl-NL" sz="1200">
                <a:solidFill>
                  <a:prstClr val="black">
                    <a:tint val="75000"/>
                  </a:prstClr>
                </a:solidFill>
                <a:latin typeface="Calibri"/>
              </a:rPr>
              <a:pPr algn="r" defTabSz="457200">
                <a:defRPr/>
              </a:pPr>
              <a:t>26</a:t>
            </a:fld>
            <a:endParaRPr lang="nl-NL" sz="1200">
              <a:solidFill>
                <a:prstClr val="black">
                  <a:tint val="75000"/>
                </a:prstClr>
              </a:solidFill>
              <a:latin typeface="Calibri"/>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676400"/>
            <a:ext cx="3240360" cy="2176008"/>
          </a:xfrm>
          <a:prstGeom prst="rect">
            <a:avLst/>
          </a:prstGeom>
        </p:spPr>
      </p:pic>
      <p:pic>
        <p:nvPicPr>
          <p:cNvPr id="1026" name="Picture 2" descr="http://i.ytimg.com/vi/0LMu1m37-rY/sddefaul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304" y="4399332"/>
            <a:ext cx="2895600" cy="217170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a:spLocks noGrp="1"/>
          </p:cNvSpPr>
          <p:nvPr>
            <p:ph type="title"/>
          </p:nvPr>
        </p:nvSpPr>
        <p:spPr>
          <a:xfrm>
            <a:off x="102211" y="274684"/>
            <a:ext cx="6861193" cy="995497"/>
          </a:xfrm>
        </p:spPr>
        <p:txBody>
          <a:bodyPr>
            <a:normAutofit/>
          </a:bodyPr>
          <a:lstStyle/>
          <a:p>
            <a:pPr algn="l"/>
            <a:r>
              <a:rPr lang="nl-NL" sz="4000" dirty="0">
                <a:solidFill>
                  <a:schemeClr val="bg1"/>
                </a:solidFill>
              </a:rPr>
              <a:t>Collectieve goederen</a:t>
            </a:r>
          </a:p>
        </p:txBody>
      </p:sp>
      <p:pic>
        <p:nvPicPr>
          <p:cNvPr id="7" name="Afbeelding 6" descr="Unknow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8421" y="3968750"/>
            <a:ext cx="3403600" cy="2387600"/>
          </a:xfrm>
          <a:prstGeom prst="rect">
            <a:avLst/>
          </a:prstGeom>
        </p:spPr>
      </p:pic>
    </p:spTree>
    <p:extLst>
      <p:ext uri="{BB962C8B-B14F-4D97-AF65-F5344CB8AC3E}">
        <p14:creationId xmlns:p14="http://schemas.microsoft.com/office/powerpoint/2010/main" val="3321975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fontScale="92500" lnSpcReduction="10000"/>
          </a:bodyPr>
          <a:lstStyle/>
          <a:p>
            <a:pPr marL="0" indent="0">
              <a:buNone/>
            </a:pPr>
            <a:endParaRPr lang="nl-NL" sz="2800" dirty="0"/>
          </a:p>
          <a:p>
            <a:pPr marL="0" indent="0">
              <a:buNone/>
            </a:pPr>
            <a:r>
              <a:rPr lang="nl-NL" sz="2800" b="1" dirty="0">
                <a:solidFill>
                  <a:srgbClr val="0000FF"/>
                </a:solidFill>
              </a:rPr>
              <a:t>DILEMMA VAN COLLECTIEVE ACTIE: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endParaRPr lang="nl-NL" sz="2800" dirty="0"/>
          </a:p>
          <a:p>
            <a:pPr marL="0" indent="0">
              <a:buNone/>
            </a:pPr>
            <a:r>
              <a:rPr lang="nl-NL" sz="2800" dirty="0"/>
              <a:t>Mensen hebben de keuze om wel of niet samen te werken om een collectief goed te realiseren. Dat noemen we het dilemma van de collectieve actie.</a:t>
            </a:r>
          </a:p>
          <a:p>
            <a:r>
              <a:rPr lang="nl-NL" sz="2800" dirty="0"/>
              <a:t>Als je </a:t>
            </a:r>
            <a:r>
              <a:rPr lang="nl-NL" sz="2800" u="sng" dirty="0"/>
              <a:t>meedoet</a:t>
            </a:r>
            <a:r>
              <a:rPr lang="nl-NL" sz="2800" dirty="0"/>
              <a:t> met de collectieve actie kun je mee profiteren van de voordelen.</a:t>
            </a:r>
          </a:p>
          <a:p>
            <a:pPr marL="0" indent="0">
              <a:buNone/>
            </a:pPr>
            <a:endParaRPr lang="nl-NL" sz="2800" dirty="0"/>
          </a:p>
          <a:p>
            <a:r>
              <a:rPr lang="nl-NL" sz="2800" dirty="0"/>
              <a:t>Als je </a:t>
            </a:r>
            <a:r>
              <a:rPr lang="nl-NL" sz="2800" u="sng" dirty="0"/>
              <a:t>niet meedoet </a:t>
            </a:r>
            <a:r>
              <a:rPr lang="nl-NL" sz="2800" dirty="0"/>
              <a:t>aan de collectieve actie hoef je niets op te offeren maar kun je wel profiteren van de voordelen </a:t>
            </a:r>
            <a:r>
              <a:rPr lang="nl-NL" sz="2800" dirty="0">
                <a:solidFill>
                  <a:srgbClr val="0070C0"/>
                </a:solidFill>
                <a:latin typeface="Arial" charset="0"/>
                <a:ea typeface="MS PGothic" charset="0"/>
              </a:rPr>
              <a:t>→ </a:t>
            </a:r>
          </a:p>
          <a:p>
            <a:pPr marL="0" indent="0">
              <a:buNone/>
            </a:pPr>
            <a:r>
              <a:rPr lang="nl-NL" sz="2800" dirty="0">
                <a:solidFill>
                  <a:srgbClr val="0070C0"/>
                </a:solidFill>
                <a:latin typeface="Arial" charset="0"/>
                <a:ea typeface="MS PGothic" charset="0"/>
              </a:rPr>
              <a:t>					</a:t>
            </a:r>
            <a:r>
              <a:rPr lang="nl-NL" sz="2800" i="1" dirty="0">
                <a:solidFill>
                  <a:srgbClr val="FF0000"/>
                </a:solidFill>
              </a:rPr>
              <a:t>FREE RIDERS</a:t>
            </a:r>
            <a:endParaRPr lang="nl-NL" sz="2800" dirty="0"/>
          </a:p>
          <a:p>
            <a:pPr marL="0" indent="0">
              <a:buNone/>
            </a:pPr>
            <a:endParaRPr lang="nl-NL" sz="2800" dirty="0"/>
          </a:p>
          <a:p>
            <a:pPr marL="0" indent="0">
              <a:buNone/>
            </a:pPr>
            <a:endParaRPr lang="nl-NL" sz="2800" dirty="0"/>
          </a:p>
          <a:p>
            <a:pPr marL="0" indent="0">
              <a:buNone/>
            </a:pPr>
            <a:endParaRPr lang="nl-NL" sz="28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Het dilemma van collectieve actie</a:t>
            </a:r>
          </a:p>
        </p:txBody>
      </p:sp>
    </p:spTree>
    <p:extLst>
      <p:ext uri="{BB962C8B-B14F-4D97-AF65-F5344CB8AC3E}">
        <p14:creationId xmlns:p14="http://schemas.microsoft.com/office/powerpoint/2010/main" val="2506910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pPr marL="0" indent="0">
              <a:buNone/>
            </a:pPr>
            <a:r>
              <a:rPr lang="nl-NL" sz="2800" dirty="0">
                <a:solidFill>
                  <a:srgbClr val="000000"/>
                </a:solidFill>
              </a:rPr>
              <a:t>Er zijn in de loop der tijd allerlei </a:t>
            </a:r>
            <a:r>
              <a:rPr lang="nl-NL" sz="2800" b="1" dirty="0">
                <a:solidFill>
                  <a:srgbClr val="000000"/>
                </a:solidFill>
              </a:rPr>
              <a:t>politieke instituties (kernconcept) </a:t>
            </a:r>
            <a:r>
              <a:rPr lang="nl-NL" sz="2800" dirty="0">
                <a:solidFill>
                  <a:srgbClr val="000000"/>
                </a:solidFill>
              </a:rPr>
              <a:t>en instellingen ontwikkeld waardoor je burgers kunt dwingen bij te dragen aan collectieve goederen (in ruil voor privileges).</a:t>
            </a:r>
          </a:p>
          <a:p>
            <a:pPr marL="0" indent="0">
              <a:buNone/>
            </a:pPr>
            <a:endParaRPr lang="nl-NL" sz="2800" b="1" dirty="0">
              <a:solidFill>
                <a:srgbClr val="000000"/>
              </a:solidFill>
            </a:endParaRPr>
          </a:p>
          <a:p>
            <a:pPr marL="0" indent="0">
              <a:buNone/>
            </a:pPr>
            <a:r>
              <a:rPr lang="nl-NL" sz="2800" b="1" dirty="0">
                <a:solidFill>
                  <a:srgbClr val="000000"/>
                </a:solidFill>
              </a:rPr>
              <a:t>Politieke instituties </a:t>
            </a:r>
            <a:r>
              <a:rPr lang="nl-NL" sz="2800" dirty="0">
                <a:solidFill>
                  <a:srgbClr val="000000"/>
                </a:solidFill>
              </a:rPr>
              <a:t>waren/zijn nodig om </a:t>
            </a:r>
            <a:r>
              <a:rPr lang="nl-NL" sz="2800" b="1" dirty="0">
                <a:solidFill>
                  <a:srgbClr val="000000"/>
                </a:solidFill>
              </a:rPr>
              <a:t>politieke m</a:t>
            </a:r>
            <a:r>
              <a:rPr lang="nl-NL" sz="2800" dirty="0">
                <a:solidFill>
                  <a:srgbClr val="000000"/>
                </a:solidFill>
              </a:rPr>
              <a:t>acht uit te kunnen oefenen. Die instituties worden betaald met </a:t>
            </a:r>
            <a:r>
              <a:rPr lang="nl-NL" sz="2800" b="1" dirty="0">
                <a:solidFill>
                  <a:srgbClr val="000000"/>
                </a:solidFill>
              </a:rPr>
              <a:t>belastinggeld</a:t>
            </a:r>
            <a:r>
              <a:rPr lang="nl-NL" sz="2800" dirty="0">
                <a:solidFill>
                  <a:srgbClr val="000000"/>
                </a:solidFill>
              </a:rPr>
              <a:t> waarvoor in ruil burgers </a:t>
            </a:r>
            <a:r>
              <a:rPr lang="nl-NL" sz="2800" b="1" dirty="0">
                <a:solidFill>
                  <a:srgbClr val="000000"/>
                </a:solidFill>
              </a:rPr>
              <a:t>privileges</a:t>
            </a:r>
            <a:r>
              <a:rPr lang="nl-NL" sz="2800" dirty="0">
                <a:solidFill>
                  <a:srgbClr val="000000"/>
                </a:solidFill>
              </a:rPr>
              <a:t> ontvangen.</a:t>
            </a:r>
          </a:p>
          <a:p>
            <a:pPr marL="0" indent="0">
              <a:buNone/>
            </a:pPr>
            <a:r>
              <a:rPr lang="nl-NL" sz="2800" dirty="0">
                <a:solidFill>
                  <a:srgbClr val="000000"/>
                </a:solidFill>
              </a:rPr>
              <a:t>Een voorbeeld van een </a:t>
            </a:r>
            <a:r>
              <a:rPr lang="nl-NL" sz="2800" b="1" dirty="0">
                <a:solidFill>
                  <a:srgbClr val="000000"/>
                </a:solidFill>
              </a:rPr>
              <a:t>politieke institutie is de staat.</a:t>
            </a:r>
          </a:p>
          <a:p>
            <a:pPr marL="0" indent="0">
              <a:buNone/>
            </a:pPr>
            <a:endParaRPr lang="nl-NL" sz="2800" dirty="0"/>
          </a:p>
          <a:p>
            <a:pPr marL="0" indent="0">
              <a:buNone/>
            </a:pPr>
            <a:endParaRPr lang="nl-NL" sz="2800" dirty="0"/>
          </a:p>
          <a:p>
            <a:pPr marL="0" indent="0">
              <a:buNone/>
            </a:pPr>
            <a:endParaRPr lang="nl-NL" sz="2800" dirty="0"/>
          </a:p>
          <a:p>
            <a:pPr marL="0" indent="0">
              <a:buNone/>
            </a:pPr>
            <a:endParaRPr lang="nl-NL" sz="28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Opbouw van de verzorgingsstaat</a:t>
            </a:r>
          </a:p>
        </p:txBody>
      </p:sp>
    </p:spTree>
    <p:extLst>
      <p:ext uri="{BB962C8B-B14F-4D97-AF65-F5344CB8AC3E}">
        <p14:creationId xmlns:p14="http://schemas.microsoft.com/office/powerpoint/2010/main" val="36585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 y="274666"/>
            <a:ext cx="7717349" cy="1011491"/>
          </a:xfrm>
        </p:spPr>
        <p:txBody>
          <a:bodyPr>
            <a:normAutofit/>
          </a:bodyPr>
          <a:lstStyle/>
          <a:p>
            <a:pPr algn="l"/>
            <a:r>
              <a:rPr lang="nl-NL" sz="4000" dirty="0">
                <a:solidFill>
                  <a:schemeClr val="bg1"/>
                </a:solidFill>
              </a:rPr>
              <a:t>Opbouw van de verzorgingsstaat</a:t>
            </a:r>
          </a:p>
        </p:txBody>
      </p:sp>
      <p:sp>
        <p:nvSpPr>
          <p:cNvPr id="3" name="Tijdelijke aanduiding voor inhoud 2"/>
          <p:cNvSpPr>
            <a:spLocks noGrp="1"/>
          </p:cNvSpPr>
          <p:nvPr>
            <p:ph idx="1"/>
          </p:nvPr>
        </p:nvSpPr>
        <p:spPr>
          <a:xfrm>
            <a:off x="0" y="1400092"/>
            <a:ext cx="9144000" cy="4558433"/>
          </a:xfrm>
        </p:spPr>
        <p:txBody>
          <a:bodyPr>
            <a:normAutofit/>
          </a:bodyPr>
          <a:lstStyle/>
          <a:p>
            <a:pPr marL="0" indent="0">
              <a:buNone/>
            </a:pPr>
            <a:r>
              <a:rPr lang="nl-NL" b="1" dirty="0">
                <a:solidFill>
                  <a:srgbClr val="0000FF"/>
                </a:solidFill>
              </a:rPr>
              <a:t>KERNCONCEPT: STAATSVORMING</a:t>
            </a:r>
            <a:r>
              <a:rPr lang="nl-NL" dirty="0">
                <a:latin typeface="Arial" charset="0"/>
                <a:ea typeface="MS PGothic" charset="0"/>
              </a:rPr>
              <a:t> </a:t>
            </a:r>
            <a:r>
              <a:rPr lang="nl-NL" dirty="0">
                <a:solidFill>
                  <a:srgbClr val="0070C0"/>
                </a:solidFill>
                <a:latin typeface="Arial" charset="0"/>
                <a:ea typeface="MS PGothic" charset="0"/>
              </a:rPr>
              <a:t>→</a:t>
            </a:r>
          </a:p>
          <a:p>
            <a:pPr marL="0" indent="0">
              <a:buNone/>
            </a:pPr>
            <a:r>
              <a:rPr lang="nl-NL" sz="2800" i="1" dirty="0"/>
              <a:t>De</a:t>
            </a:r>
            <a:r>
              <a:rPr lang="nl-NL" sz="2800" dirty="0">
                <a:solidFill>
                  <a:srgbClr val="000000"/>
                </a:solidFill>
              </a:rPr>
              <a:t> </a:t>
            </a:r>
            <a:r>
              <a:rPr lang="nl-NL" sz="2800" i="1" dirty="0">
                <a:solidFill>
                  <a:srgbClr val="000000"/>
                </a:solidFill>
              </a:rPr>
              <a:t>institutionalisering van politieke macht tot een staat.</a:t>
            </a:r>
            <a:endParaRPr lang="nl-NL" sz="2800" dirty="0">
              <a:solidFill>
                <a:srgbClr val="000000"/>
              </a:solidFill>
            </a:endParaRPr>
          </a:p>
          <a:p>
            <a:pPr marL="0" indent="0">
              <a:buNone/>
            </a:pPr>
            <a:r>
              <a:rPr lang="nl-NL" sz="2800" dirty="0">
                <a:solidFill>
                  <a:srgbClr val="000000"/>
                </a:solidFill>
              </a:rPr>
              <a:t>Dus bij staatsvorming worden losse gebieden samengesmeed tot een geheel, met een staatshoofd aan de top.</a:t>
            </a:r>
          </a:p>
          <a:p>
            <a:pPr marL="0" indent="0">
              <a:buNone/>
            </a:pPr>
            <a:endParaRPr lang="nl-NL" sz="2800" dirty="0">
              <a:solidFill>
                <a:srgbClr val="000000"/>
              </a:solidFill>
            </a:endParaRPr>
          </a:p>
          <a:p>
            <a:pPr marL="0" indent="0">
              <a:buNone/>
            </a:pPr>
            <a:endParaRPr lang="nl-NL" sz="2800" dirty="0">
              <a:solidFill>
                <a:srgbClr val="000000"/>
              </a:solidFill>
            </a:endParaRPr>
          </a:p>
          <a:p>
            <a:pPr marL="0" indent="0">
              <a:buNone/>
            </a:pPr>
            <a:endParaRPr lang="nl-NL" sz="2800" dirty="0">
              <a:solidFill>
                <a:srgbClr val="000000"/>
              </a:solidFill>
            </a:endParaRPr>
          </a:p>
          <a:p>
            <a:pPr marL="0" indent="0">
              <a:buNone/>
            </a:pPr>
            <a:r>
              <a:rPr lang="nl-NL" sz="2800" dirty="0">
                <a:solidFill>
                  <a:srgbClr val="000000"/>
                </a:solidFill>
              </a:rPr>
              <a:t>Door staatsvorming en economische modernisering groeide de schaal van collectieve actie door de overheid.</a:t>
            </a:r>
          </a:p>
        </p:txBody>
      </p:sp>
      <p:sp>
        <p:nvSpPr>
          <p:cNvPr id="4" name="Afgeronde rechthoek 3"/>
          <p:cNvSpPr/>
          <p:nvPr/>
        </p:nvSpPr>
        <p:spPr>
          <a:xfrm>
            <a:off x="162827" y="3772724"/>
            <a:ext cx="1465319" cy="914400"/>
          </a:xfrm>
          <a:prstGeom prst="roundRect">
            <a:avLst>
              <a:gd name="adj" fmla="val 41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prstClr val="white"/>
                </a:solidFill>
                <a:latin typeface="Calibri"/>
              </a:rPr>
              <a:t>Gebrek aan </a:t>
            </a:r>
            <a:r>
              <a:rPr lang="nl-NL" sz="1600" dirty="0" err="1">
                <a:solidFill>
                  <a:prstClr val="white"/>
                </a:solidFill>
                <a:latin typeface="Calibri"/>
              </a:rPr>
              <a:t>samen-werking</a:t>
            </a:r>
            <a:endParaRPr lang="nl-NL" sz="1600" dirty="0">
              <a:solidFill>
                <a:prstClr val="white"/>
              </a:solidFill>
              <a:latin typeface="Calibri"/>
            </a:endParaRPr>
          </a:p>
        </p:txBody>
      </p:sp>
      <p:sp>
        <p:nvSpPr>
          <p:cNvPr id="5" name="Afgeronde rechthoek 4"/>
          <p:cNvSpPr/>
          <p:nvPr/>
        </p:nvSpPr>
        <p:spPr>
          <a:xfrm>
            <a:off x="2230364" y="3747784"/>
            <a:ext cx="205163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Calibri"/>
              </a:rPr>
              <a:t>Behoefte aan politieke instituties</a:t>
            </a:r>
          </a:p>
        </p:txBody>
      </p:sp>
      <p:sp>
        <p:nvSpPr>
          <p:cNvPr id="6" name="Afgeronde rechthoek 5"/>
          <p:cNvSpPr/>
          <p:nvPr/>
        </p:nvSpPr>
        <p:spPr>
          <a:xfrm>
            <a:off x="4709956" y="3725415"/>
            <a:ext cx="1672339" cy="914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Calibri"/>
              </a:rPr>
              <a:t>Creëren van staten</a:t>
            </a:r>
          </a:p>
        </p:txBody>
      </p:sp>
      <p:sp>
        <p:nvSpPr>
          <p:cNvPr id="7" name="Afgeronde rechthoek 6"/>
          <p:cNvSpPr/>
          <p:nvPr/>
        </p:nvSpPr>
        <p:spPr>
          <a:xfrm>
            <a:off x="7049828" y="3715163"/>
            <a:ext cx="164441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prstClr val="white"/>
                </a:solidFill>
                <a:latin typeface="Calibri"/>
              </a:rPr>
              <a:t>Staatsvorming</a:t>
            </a:r>
          </a:p>
        </p:txBody>
      </p:sp>
      <p:cxnSp>
        <p:nvCxnSpPr>
          <p:cNvPr id="11" name="Rechte verbindingslijn met pijl 10"/>
          <p:cNvCxnSpPr>
            <a:cxnSpLocks/>
          </p:cNvCxnSpPr>
          <p:nvPr/>
        </p:nvCxnSpPr>
        <p:spPr>
          <a:xfrm>
            <a:off x="4294105" y="4204985"/>
            <a:ext cx="367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Is gelijk aan 13">
            <a:extLst>
              <a:ext uri="{FF2B5EF4-FFF2-40B4-BE49-F238E27FC236}">
                <a16:creationId xmlns:a16="http://schemas.microsoft.com/office/drawing/2014/main" xmlns="" id="{DECB0F0A-74E0-4269-800C-D5BF82C421B9}"/>
              </a:ext>
            </a:extLst>
          </p:cNvPr>
          <p:cNvSpPr/>
          <p:nvPr/>
        </p:nvSpPr>
        <p:spPr>
          <a:xfrm>
            <a:off x="6593439" y="3991974"/>
            <a:ext cx="227080" cy="36965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latin typeface="Calibri"/>
            </a:endParaRPr>
          </a:p>
        </p:txBody>
      </p:sp>
      <p:sp>
        <p:nvSpPr>
          <p:cNvPr id="8" name="Tijdelijke aanduiding voor dianummer 7">
            <a:extLst>
              <a:ext uri="{FF2B5EF4-FFF2-40B4-BE49-F238E27FC236}">
                <a16:creationId xmlns:a16="http://schemas.microsoft.com/office/drawing/2014/main" xmlns="" id="{D1DC0703-952C-49FB-85AC-8E40E6710D20}"/>
              </a:ext>
            </a:extLst>
          </p:cNvPr>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29</a:t>
            </a:fld>
            <a:endParaRPr lang="nl-NL">
              <a:solidFill>
                <a:prstClr val="black">
                  <a:tint val="75000"/>
                </a:prstClr>
              </a:solidFill>
              <a:latin typeface="Calibri"/>
            </a:endParaRPr>
          </a:p>
        </p:txBody>
      </p:sp>
      <p:cxnSp>
        <p:nvCxnSpPr>
          <p:cNvPr id="16" name="Rechte verbindingslijn met pijl 15"/>
          <p:cNvCxnSpPr>
            <a:cxnSpLocks/>
          </p:cNvCxnSpPr>
          <p:nvPr/>
        </p:nvCxnSpPr>
        <p:spPr>
          <a:xfrm>
            <a:off x="1712875" y="4194935"/>
            <a:ext cx="367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1"/>
            <a:ext cx="7349490" cy="1339403"/>
          </a:xfrm>
        </p:spPr>
        <p:txBody>
          <a:bodyPr>
            <a:normAutofit/>
          </a:bodyPr>
          <a:lstStyle/>
          <a:p>
            <a:pPr algn="l"/>
            <a:r>
              <a:rPr lang="nl-NL" sz="3200" dirty="0">
                <a:solidFill>
                  <a:schemeClr val="bg1">
                    <a:lumMod val="95000"/>
                  </a:schemeClr>
                </a:solidFill>
              </a:rPr>
              <a:t>13.1 </a:t>
            </a:r>
            <a:r>
              <a:rPr lang="nl-NL" sz="3200" dirty="0">
                <a:solidFill>
                  <a:schemeClr val="bg1"/>
                </a:solidFill>
              </a:rPr>
              <a:t>Context: dé Nederlandse i</a:t>
            </a:r>
            <a:r>
              <a:rPr lang="nl-NL" sz="3200" dirty="0">
                <a:solidFill>
                  <a:schemeClr val="bg1">
                    <a:lumMod val="95000"/>
                  </a:schemeClr>
                </a:solidFill>
              </a:rPr>
              <a:t>dentiteit </a:t>
            </a:r>
            <a:endParaRPr lang="nl-NL" sz="3200" dirty="0">
              <a:solidFill>
                <a:schemeClr val="bg1"/>
              </a:solidFill>
            </a:endParaRPr>
          </a:p>
        </p:txBody>
      </p:sp>
      <p:sp>
        <p:nvSpPr>
          <p:cNvPr id="5" name="Tijdelijke aanduiding voor inhoud 4"/>
          <p:cNvSpPr>
            <a:spLocks noGrp="1"/>
          </p:cNvSpPr>
          <p:nvPr>
            <p:ph idx="1"/>
          </p:nvPr>
        </p:nvSpPr>
        <p:spPr>
          <a:xfrm>
            <a:off x="0" y="1600200"/>
            <a:ext cx="9144000" cy="4983480"/>
          </a:xfrm>
        </p:spPr>
        <p:txBody>
          <a:bodyPr>
            <a:normAutofit fontScale="92500"/>
          </a:bodyPr>
          <a:lstStyle/>
          <a:p>
            <a:pPr marL="0" indent="0">
              <a:buNone/>
            </a:pPr>
            <a:r>
              <a:rPr lang="nl-NL" sz="2400" b="1" dirty="0">
                <a:solidFill>
                  <a:srgbClr val="0000FF"/>
                </a:solidFill>
              </a:rPr>
              <a:t>KERNCONCEPT: IDENTITEIT	</a:t>
            </a:r>
            <a:r>
              <a:rPr lang="nl-NL" sz="2400" dirty="0">
                <a:latin typeface="Arial" charset="0"/>
                <a:ea typeface="MS PGothic" charset="0"/>
              </a:rPr>
              <a:t> </a:t>
            </a:r>
            <a:r>
              <a:rPr lang="nl-NL" sz="2400" dirty="0">
                <a:solidFill>
                  <a:srgbClr val="0070C0"/>
                </a:solidFill>
                <a:latin typeface="Arial" charset="0"/>
                <a:ea typeface="MS PGothic" charset="0"/>
              </a:rPr>
              <a:t>→</a:t>
            </a:r>
            <a:endParaRPr lang="nl-NL" sz="2400" b="1" dirty="0">
              <a:solidFill>
                <a:srgbClr val="0000FF"/>
              </a:solidFill>
            </a:endParaRPr>
          </a:p>
          <a:p>
            <a:pPr marL="0" indent="0">
              <a:buNone/>
            </a:pPr>
            <a:r>
              <a:rPr lang="nl-NL" sz="2400" i="1" dirty="0"/>
              <a:t>het beeld dat iemand van zichzelf heeft, </a:t>
            </a:r>
          </a:p>
          <a:p>
            <a:pPr marL="0" indent="0">
              <a:buNone/>
            </a:pPr>
            <a:r>
              <a:rPr lang="nl-NL" sz="2400" i="1" dirty="0"/>
              <a:t>dat hij uitdraagt en anderen voorhoudt</a:t>
            </a:r>
          </a:p>
          <a:p>
            <a:pPr marL="0" indent="0">
              <a:buNone/>
            </a:pPr>
            <a:r>
              <a:rPr lang="nl-NL" sz="2400" i="1" dirty="0"/>
              <a:t>en dat hij als kenmerkend en blijvend beschouwt voor zijn eigen persoon</a:t>
            </a:r>
          </a:p>
          <a:p>
            <a:pPr marL="0" indent="0">
              <a:buNone/>
            </a:pPr>
            <a:r>
              <a:rPr lang="nl-NL" sz="2400" i="1" dirty="0"/>
              <a:t>en dat is afgeleid van zijn perceptie over de groep(en) waar hij wel of </a:t>
            </a:r>
            <a:r>
              <a:rPr lang="nl-NL" sz="2400" i="1" dirty="0" err="1"/>
              <a:t>juis</a:t>
            </a:r>
            <a:r>
              <a:rPr lang="nl-NL" sz="2400" i="1" dirty="0"/>
              <a:t> ook niet deel van uitmaakt</a:t>
            </a:r>
          </a:p>
          <a:p>
            <a:pPr marL="0" indent="0">
              <a:buNone/>
            </a:pPr>
            <a:endParaRPr lang="nl-NL" sz="2400" i="1" dirty="0"/>
          </a:p>
          <a:p>
            <a:pPr marL="0" indent="0">
              <a:buNone/>
            </a:pPr>
            <a:r>
              <a:rPr lang="nl-NL" sz="2400" i="1" dirty="0"/>
              <a:t>  </a:t>
            </a:r>
          </a:p>
          <a:p>
            <a:pPr lvl="1"/>
            <a:r>
              <a:rPr lang="nl-NL" sz="2400" dirty="0"/>
              <a:t> </a:t>
            </a:r>
            <a:r>
              <a:rPr lang="nl-NL" sz="2400" b="1" dirty="0"/>
              <a:t>Persoonlijke identiteit</a:t>
            </a:r>
            <a:r>
              <a:rPr lang="nl-NL" sz="2400" dirty="0"/>
              <a:t>: het beeld dat iemand van zichzelf heeft</a:t>
            </a:r>
          </a:p>
          <a:p>
            <a:pPr lvl="1"/>
            <a:r>
              <a:rPr lang="nl-NL" sz="2400" dirty="0"/>
              <a:t> </a:t>
            </a:r>
            <a:r>
              <a:rPr lang="nl-NL" sz="2400" b="1" dirty="0"/>
              <a:t>Sociale identiteit</a:t>
            </a:r>
            <a:r>
              <a:rPr lang="nl-NL" sz="2400" dirty="0"/>
              <a:t>: mensen maken deel uit van verschillende groepen</a:t>
            </a:r>
          </a:p>
          <a:p>
            <a:pPr lvl="1"/>
            <a:r>
              <a:rPr lang="nl-NL" sz="2400" dirty="0"/>
              <a:t> </a:t>
            </a:r>
            <a:r>
              <a:rPr lang="nl-NL" sz="2400" b="1" dirty="0"/>
              <a:t>Collectieve identiteit</a:t>
            </a:r>
            <a:r>
              <a:rPr lang="nl-NL" sz="2400" dirty="0"/>
              <a:t>: beeld dat de samenleving heeft van een groep</a:t>
            </a:r>
          </a:p>
          <a:p>
            <a:pPr>
              <a:lnSpc>
                <a:spcPct val="160000"/>
              </a:lnSpc>
            </a:pPr>
            <a:endParaRPr lang="nl-NL" sz="2000" dirty="0">
              <a:latin typeface="Helvetica" charset="0"/>
              <a:ea typeface="Helvetica" charset="0"/>
              <a:cs typeface="Helvetica" charset="0"/>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3</a:t>
            </a:fld>
            <a:endParaRPr lang="nl-NL"/>
          </a:p>
        </p:txBody>
      </p:sp>
    </p:spTree>
    <p:extLst>
      <p:ext uri="{BB962C8B-B14F-4D97-AF65-F5344CB8AC3E}">
        <p14:creationId xmlns:p14="http://schemas.microsoft.com/office/powerpoint/2010/main" val="397232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400090"/>
            <a:ext cx="9144000" cy="5457910"/>
          </a:xfrm>
        </p:spPr>
        <p:txBody>
          <a:bodyPr>
            <a:normAutofit/>
          </a:bodyPr>
          <a:lstStyle/>
          <a:p>
            <a:pPr marL="0" indent="0">
              <a:buNone/>
            </a:pPr>
            <a:r>
              <a:rPr lang="nl-NL" sz="2800" dirty="0"/>
              <a:t>19</a:t>
            </a:r>
            <a:r>
              <a:rPr lang="nl-NL" sz="2800" baseline="30000" dirty="0"/>
              <a:t>e</a:t>
            </a:r>
            <a:r>
              <a:rPr lang="nl-NL" sz="2800" dirty="0"/>
              <a:t> eeuw:	instellen van steeds meer collectieve goederen</a:t>
            </a:r>
          </a:p>
          <a:p>
            <a:pPr marL="0" indent="0">
              <a:buNone/>
            </a:pPr>
            <a:endParaRPr lang="nl-NL" sz="2800" dirty="0"/>
          </a:p>
          <a:p>
            <a:pPr marL="0" indent="0">
              <a:buNone/>
            </a:pPr>
            <a:r>
              <a:rPr lang="nl-NL" sz="2800" dirty="0"/>
              <a:t>20</a:t>
            </a:r>
            <a:r>
              <a:rPr lang="nl-NL" sz="2800" baseline="30000" dirty="0"/>
              <a:t>e</a:t>
            </a:r>
            <a:r>
              <a:rPr lang="nl-NL" sz="2800" dirty="0"/>
              <a:t> eeuw tot jaren tachtig:	</a:t>
            </a:r>
          </a:p>
          <a:p>
            <a:r>
              <a:rPr lang="nl-NL" sz="2800" dirty="0"/>
              <a:t>Democratisering; burgers maken hun eisen kenbaar</a:t>
            </a:r>
          </a:p>
          <a:p>
            <a:r>
              <a:rPr lang="nl-NL" sz="2800" dirty="0"/>
              <a:t>Uitbouw van de verzorgingsstaat (welvaart en welzijn)</a:t>
            </a:r>
          </a:p>
          <a:p>
            <a:endParaRPr lang="nl-NL" sz="2800" dirty="0"/>
          </a:p>
          <a:p>
            <a:pPr marL="0" indent="0">
              <a:buNone/>
            </a:pPr>
            <a:r>
              <a:rPr lang="nl-NL" sz="2800" dirty="0"/>
              <a:t>20</a:t>
            </a:r>
            <a:r>
              <a:rPr lang="nl-NL" sz="2800" baseline="30000" dirty="0"/>
              <a:t>e</a:t>
            </a:r>
            <a:r>
              <a:rPr lang="nl-NL" sz="2800" dirty="0"/>
              <a:t> eeuw vanaf jaren tachtig:</a:t>
            </a:r>
          </a:p>
          <a:p>
            <a:r>
              <a:rPr lang="nl-NL" sz="2800" dirty="0"/>
              <a:t>Globalisering</a:t>
            </a:r>
          </a:p>
          <a:p>
            <a:r>
              <a:rPr lang="nl-NL" sz="2800" dirty="0"/>
              <a:t>Individualisering </a:t>
            </a:r>
          </a:p>
          <a:p>
            <a:r>
              <a:rPr lang="nl-NL" sz="2800" dirty="0"/>
              <a:t>Minimalisering verzorgingsstaat</a:t>
            </a:r>
          </a:p>
          <a:p>
            <a:pPr marL="0" indent="0">
              <a:buNone/>
            </a:pPr>
            <a:endParaRPr lang="nl-NL" sz="2800" dirty="0"/>
          </a:p>
          <a:p>
            <a:pPr marL="0" indent="0">
              <a:buNone/>
            </a:pPr>
            <a:endParaRPr lang="nl-NL" sz="28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Fasen in de verzorgingsstaat</a:t>
            </a:r>
          </a:p>
        </p:txBody>
      </p:sp>
    </p:spTree>
    <p:extLst>
      <p:ext uri="{BB962C8B-B14F-4D97-AF65-F5344CB8AC3E}">
        <p14:creationId xmlns:p14="http://schemas.microsoft.com/office/powerpoint/2010/main" val="160522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
            <a:ext cx="6870720" cy="1269842"/>
          </a:xfrm>
        </p:spPr>
        <p:txBody>
          <a:bodyPr>
            <a:normAutofit/>
          </a:bodyPr>
          <a:lstStyle/>
          <a:p>
            <a:pPr algn="l"/>
            <a:r>
              <a:rPr lang="nl-NL" sz="3200" dirty="0">
                <a:solidFill>
                  <a:schemeClr val="bg1">
                    <a:lumMod val="95000"/>
                  </a:schemeClr>
                </a:solidFill>
              </a:rPr>
              <a:t>Natie en culturele identiteit</a:t>
            </a:r>
          </a:p>
        </p:txBody>
      </p:sp>
      <p:sp>
        <p:nvSpPr>
          <p:cNvPr id="3" name="Tijdelijke aanduiding voor inhoud 2"/>
          <p:cNvSpPr>
            <a:spLocks noGrp="1"/>
          </p:cNvSpPr>
          <p:nvPr>
            <p:ph idx="1"/>
          </p:nvPr>
        </p:nvSpPr>
        <p:spPr>
          <a:xfrm>
            <a:off x="0" y="1600206"/>
            <a:ext cx="9144000" cy="4525963"/>
          </a:xfrm>
        </p:spPr>
        <p:txBody>
          <a:bodyPr>
            <a:normAutofit/>
          </a:bodyPr>
          <a:lstStyle/>
          <a:p>
            <a:pPr marL="0" indent="0">
              <a:buNone/>
            </a:pPr>
            <a:r>
              <a:rPr lang="nl-NL" dirty="0">
                <a:solidFill>
                  <a:srgbClr val="000000"/>
                </a:solidFill>
              </a:rPr>
              <a:t>Binding met de natie heeft ook een affectieve component: </a:t>
            </a:r>
            <a:r>
              <a:rPr lang="nl-NL" dirty="0">
                <a:solidFill>
                  <a:srgbClr val="0070C0"/>
                </a:solidFill>
                <a:latin typeface="Arial" charset="0"/>
                <a:ea typeface="MS PGothic" charset="0"/>
              </a:rPr>
              <a:t>→ </a:t>
            </a:r>
            <a:r>
              <a:rPr lang="nl-NL" dirty="0">
                <a:solidFill>
                  <a:srgbClr val="000000"/>
                </a:solidFill>
              </a:rPr>
              <a:t>culturele identiteit </a:t>
            </a:r>
            <a:r>
              <a:rPr lang="nl-NL" dirty="0">
                <a:solidFill>
                  <a:srgbClr val="0070C0"/>
                </a:solidFill>
                <a:latin typeface="Arial" charset="0"/>
                <a:ea typeface="MS PGothic" charset="0"/>
              </a:rPr>
              <a:t>→ </a:t>
            </a:r>
            <a:r>
              <a:rPr lang="nl-NL" dirty="0">
                <a:latin typeface="Arial" charset="0"/>
                <a:ea typeface="MS PGothic" charset="0"/>
              </a:rPr>
              <a:t>natiestaat</a:t>
            </a:r>
            <a:endParaRPr lang="nl-NL" dirty="0"/>
          </a:p>
          <a:p>
            <a:pPr marL="0" indent="0">
              <a:buNone/>
            </a:pPr>
            <a:endParaRPr lang="nl-NL" dirty="0">
              <a:solidFill>
                <a:srgbClr val="000000"/>
              </a:solidFill>
            </a:endParaRPr>
          </a:p>
          <a:p>
            <a:pPr marL="0" indent="0">
              <a:buNone/>
            </a:pPr>
            <a:r>
              <a:rPr lang="nl-NL" dirty="0">
                <a:solidFill>
                  <a:srgbClr val="000000"/>
                </a:solidFill>
              </a:rPr>
              <a:t>Voor de machthebbers was </a:t>
            </a:r>
            <a:r>
              <a:rPr lang="nl-NL" i="1" dirty="0">
                <a:solidFill>
                  <a:srgbClr val="000000"/>
                </a:solidFill>
              </a:rPr>
              <a:t>sociale cohesie </a:t>
            </a:r>
            <a:r>
              <a:rPr lang="nl-NL" dirty="0">
                <a:solidFill>
                  <a:srgbClr val="000000"/>
                </a:solidFill>
              </a:rPr>
              <a:t>belangrijk. Daardoor bleef het </a:t>
            </a:r>
            <a:r>
              <a:rPr lang="nl-NL" i="1" dirty="0">
                <a:solidFill>
                  <a:srgbClr val="000000"/>
                </a:solidFill>
              </a:rPr>
              <a:t>gezag</a:t>
            </a:r>
            <a:r>
              <a:rPr lang="nl-NL" dirty="0">
                <a:solidFill>
                  <a:srgbClr val="000000"/>
                </a:solidFill>
              </a:rPr>
              <a:t> gehandhaafd.</a:t>
            </a:r>
          </a:p>
        </p:txBody>
      </p:sp>
      <p:sp>
        <p:nvSpPr>
          <p:cNvPr id="4" name="Tijdelijke aanduiding voor dianummer 3">
            <a:extLst>
              <a:ext uri="{FF2B5EF4-FFF2-40B4-BE49-F238E27FC236}">
                <a16:creationId xmlns:a16="http://schemas.microsoft.com/office/drawing/2014/main" xmlns="" id="{9B200E99-E1B9-4D46-8A76-085A05957EE0}"/>
              </a:ext>
            </a:extLst>
          </p:cNvPr>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31</a:t>
            </a:fld>
            <a:endParaRPr lang="nl-NL">
              <a:solidFill>
                <a:prstClr val="black">
                  <a:tint val="75000"/>
                </a:prstClr>
              </a:solidFill>
              <a:latin typeface="Calibri"/>
            </a:endParaRPr>
          </a:p>
        </p:txBody>
      </p:sp>
    </p:spTree>
    <p:extLst>
      <p:ext uri="{BB962C8B-B14F-4D97-AF65-F5344CB8AC3E}">
        <p14:creationId xmlns:p14="http://schemas.microsoft.com/office/powerpoint/2010/main" val="1802999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 y="23"/>
            <a:ext cx="7166867" cy="1372167"/>
          </a:xfrm>
        </p:spPr>
        <p:txBody>
          <a:bodyPr>
            <a:noAutofit/>
          </a:bodyPr>
          <a:lstStyle/>
          <a:p>
            <a:pPr marL="0" indent="0"/>
            <a:r>
              <a:rPr lang="nl-NL" dirty="0">
                <a:solidFill>
                  <a:schemeClr val="bg1"/>
                </a:solidFill>
              </a:rPr>
              <a:t>Wat was er eerder, de natie of de staat?</a:t>
            </a:r>
          </a:p>
        </p:txBody>
      </p:sp>
      <p:sp>
        <p:nvSpPr>
          <p:cNvPr id="3" name="Tijdelijke aanduiding voor inhoud 2"/>
          <p:cNvSpPr>
            <a:spLocks noGrp="1"/>
          </p:cNvSpPr>
          <p:nvPr>
            <p:ph idx="1"/>
          </p:nvPr>
        </p:nvSpPr>
        <p:spPr>
          <a:xfrm>
            <a:off x="0" y="1582415"/>
            <a:ext cx="9144000" cy="5275584"/>
          </a:xfrm>
        </p:spPr>
        <p:txBody>
          <a:bodyPr>
            <a:noAutofit/>
          </a:bodyPr>
          <a:lstStyle/>
          <a:p>
            <a:pPr marL="0" indent="0">
              <a:buNone/>
            </a:pPr>
            <a:r>
              <a:rPr lang="nl-NL" dirty="0">
                <a:solidFill>
                  <a:srgbClr val="FF0000"/>
                </a:solidFill>
              </a:rPr>
              <a:t>Nationalisten</a:t>
            </a:r>
            <a:r>
              <a:rPr lang="nl-NL" dirty="0">
                <a:solidFill>
                  <a:srgbClr val="000000"/>
                </a:solidFill>
              </a:rPr>
              <a:t>: </a:t>
            </a:r>
            <a:r>
              <a:rPr lang="nl-NL" dirty="0">
                <a:solidFill>
                  <a:srgbClr val="0070C0"/>
                </a:solidFill>
                <a:latin typeface="Arial" charset="0"/>
                <a:ea typeface="MS PGothic" charset="0"/>
              </a:rPr>
              <a:t>→	</a:t>
            </a:r>
            <a:r>
              <a:rPr lang="nl-NL" dirty="0">
                <a:solidFill>
                  <a:srgbClr val="000000"/>
                </a:solidFill>
              </a:rPr>
              <a:t>Van natie naar staat</a:t>
            </a:r>
          </a:p>
          <a:p>
            <a:pPr lvl="1"/>
            <a:r>
              <a:rPr lang="nl-NL" dirty="0">
                <a:solidFill>
                  <a:srgbClr val="000000"/>
                </a:solidFill>
              </a:rPr>
              <a:t>Tradities bepalen nationale identiteit en cultuur</a:t>
            </a:r>
          </a:p>
          <a:p>
            <a:pPr lvl="1"/>
            <a:r>
              <a:rPr lang="nl-NL" dirty="0">
                <a:solidFill>
                  <a:srgbClr val="000000"/>
                </a:solidFill>
              </a:rPr>
              <a:t>Nederlanders zijn idealistisch, moralistisch, pacifistisch</a:t>
            </a:r>
          </a:p>
          <a:p>
            <a:pPr lvl="1"/>
            <a:r>
              <a:rPr lang="nl-NL" dirty="0">
                <a:solidFill>
                  <a:srgbClr val="000000"/>
                </a:solidFill>
              </a:rPr>
              <a:t>Waarden orde, netheid, tolerantie zijn belangrijk</a:t>
            </a:r>
          </a:p>
          <a:p>
            <a:pPr lvl="1"/>
            <a:r>
              <a:rPr lang="nl-NL" dirty="0">
                <a:solidFill>
                  <a:srgbClr val="000000"/>
                </a:solidFill>
              </a:rPr>
              <a:t>De strijd tegen het water </a:t>
            </a:r>
            <a:r>
              <a:rPr lang="nl-NL" dirty="0" smtClean="0">
                <a:solidFill>
                  <a:srgbClr val="000000"/>
                </a:solidFill>
              </a:rPr>
              <a:t>maakte </a:t>
            </a:r>
            <a:r>
              <a:rPr lang="nl-NL" dirty="0">
                <a:solidFill>
                  <a:srgbClr val="000000"/>
                </a:solidFill>
              </a:rPr>
              <a:t>de Nederlanders bereid tot compromissen</a:t>
            </a:r>
          </a:p>
          <a:p>
            <a:pPr marL="0" indent="0">
              <a:buNone/>
            </a:pPr>
            <a:endParaRPr lang="nl-NL" sz="2800" dirty="0">
              <a:solidFill>
                <a:srgbClr val="FF0000"/>
              </a:solidFill>
            </a:endParaRPr>
          </a:p>
          <a:p>
            <a:pPr marL="0" indent="0">
              <a:buNone/>
            </a:pPr>
            <a:r>
              <a:rPr lang="nl-NL" dirty="0">
                <a:solidFill>
                  <a:srgbClr val="FF0000"/>
                </a:solidFill>
              </a:rPr>
              <a:t>Modernisten</a:t>
            </a:r>
            <a:r>
              <a:rPr lang="nl-NL" dirty="0">
                <a:solidFill>
                  <a:srgbClr val="000000"/>
                </a:solidFill>
              </a:rPr>
              <a:t>: </a:t>
            </a:r>
            <a:r>
              <a:rPr lang="nl-NL" dirty="0">
                <a:solidFill>
                  <a:srgbClr val="0070C0"/>
                </a:solidFill>
                <a:latin typeface="Arial" charset="0"/>
                <a:ea typeface="MS PGothic" charset="0"/>
              </a:rPr>
              <a:t>→	</a:t>
            </a:r>
            <a:r>
              <a:rPr lang="nl-NL" dirty="0">
                <a:solidFill>
                  <a:srgbClr val="000000"/>
                </a:solidFill>
              </a:rPr>
              <a:t>Van staat naar natie</a:t>
            </a:r>
          </a:p>
          <a:p>
            <a:pPr lvl="1"/>
            <a:r>
              <a:rPr lang="nl-NL" dirty="0">
                <a:solidFill>
                  <a:srgbClr val="000000"/>
                </a:solidFill>
              </a:rPr>
              <a:t>De staat bedenkt een nationale identiteit</a:t>
            </a:r>
          </a:p>
          <a:p>
            <a:pPr lvl="1"/>
            <a:r>
              <a:rPr lang="nl-NL" dirty="0">
                <a:solidFill>
                  <a:srgbClr val="000000"/>
                </a:solidFill>
              </a:rPr>
              <a:t>De koopman en de dominee (</a:t>
            </a:r>
            <a:r>
              <a:rPr lang="nl-NL" i="1" dirty="0" err="1">
                <a:solidFill>
                  <a:srgbClr val="000000"/>
                </a:solidFill>
              </a:rPr>
              <a:t>invented</a:t>
            </a:r>
            <a:r>
              <a:rPr lang="nl-NL" i="1" dirty="0">
                <a:solidFill>
                  <a:srgbClr val="000000"/>
                </a:solidFill>
              </a:rPr>
              <a:t> </a:t>
            </a:r>
            <a:r>
              <a:rPr lang="nl-NL" i="1" dirty="0" err="1">
                <a:solidFill>
                  <a:srgbClr val="000000"/>
                </a:solidFill>
              </a:rPr>
              <a:t>traditions</a:t>
            </a:r>
            <a:r>
              <a:rPr lang="nl-NL" dirty="0">
                <a:solidFill>
                  <a:srgbClr val="000000"/>
                </a:solidFill>
              </a:rPr>
              <a:t>)</a:t>
            </a:r>
          </a:p>
        </p:txBody>
      </p:sp>
      <p:sp>
        <p:nvSpPr>
          <p:cNvPr id="4" name="Tijdelijke aanduiding voor dianummer 3">
            <a:extLst>
              <a:ext uri="{FF2B5EF4-FFF2-40B4-BE49-F238E27FC236}">
                <a16:creationId xmlns:a16="http://schemas.microsoft.com/office/drawing/2014/main" xmlns="" id="{9B200E99-E1B9-4D46-8A76-085A05957EE0}"/>
              </a:ext>
            </a:extLst>
          </p:cNvPr>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32</a:t>
            </a:fld>
            <a:endParaRPr lang="nl-NL">
              <a:solidFill>
                <a:prstClr val="black">
                  <a:tint val="75000"/>
                </a:prstClr>
              </a:solidFill>
              <a:latin typeface="Calibri"/>
            </a:endParaRPr>
          </a:p>
        </p:txBody>
      </p:sp>
    </p:spTree>
    <p:extLst>
      <p:ext uri="{BB962C8B-B14F-4D97-AF65-F5344CB8AC3E}">
        <p14:creationId xmlns:p14="http://schemas.microsoft.com/office/powerpoint/2010/main" val="482917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 y="23"/>
            <a:ext cx="7166867" cy="1372167"/>
          </a:xfrm>
        </p:spPr>
        <p:txBody>
          <a:bodyPr>
            <a:noAutofit/>
          </a:bodyPr>
          <a:lstStyle/>
          <a:p>
            <a:pPr marL="0" indent="0" algn="l"/>
            <a:r>
              <a:rPr lang="nl-NL" dirty="0">
                <a:solidFill>
                  <a:schemeClr val="bg1"/>
                </a:solidFill>
              </a:rPr>
              <a:t>Sociale instituties</a:t>
            </a:r>
          </a:p>
        </p:txBody>
      </p:sp>
      <p:sp>
        <p:nvSpPr>
          <p:cNvPr id="3" name="Tijdelijke aanduiding voor inhoud 2"/>
          <p:cNvSpPr>
            <a:spLocks noGrp="1"/>
          </p:cNvSpPr>
          <p:nvPr>
            <p:ph idx="1"/>
          </p:nvPr>
        </p:nvSpPr>
        <p:spPr>
          <a:xfrm>
            <a:off x="0" y="1582415"/>
            <a:ext cx="9144000" cy="5275584"/>
          </a:xfrm>
        </p:spPr>
        <p:txBody>
          <a:bodyPr>
            <a:noAutofit/>
          </a:bodyPr>
          <a:lstStyle/>
          <a:p>
            <a:pPr marL="0" indent="0">
              <a:buNone/>
            </a:pPr>
            <a:r>
              <a:rPr lang="nl-NL" sz="2400" dirty="0">
                <a:solidFill>
                  <a:srgbClr val="000000"/>
                </a:solidFill>
              </a:rPr>
              <a:t>Tradities zijn voorbeelden van sociale instituties.</a:t>
            </a:r>
          </a:p>
          <a:p>
            <a:pPr marL="0" indent="0">
              <a:buNone/>
            </a:pPr>
            <a:r>
              <a:rPr lang="nl-NL" b="1" dirty="0">
                <a:solidFill>
                  <a:srgbClr val="0000FF"/>
                </a:solidFill>
              </a:rPr>
              <a:t>KERNCONCEPT: SOCIALE INSTITUTIE	</a:t>
            </a:r>
            <a:r>
              <a:rPr lang="nl-NL" dirty="0">
                <a:latin typeface="Arial" charset="0"/>
                <a:ea typeface="MS PGothic" charset="0"/>
              </a:rPr>
              <a:t> </a:t>
            </a:r>
            <a:r>
              <a:rPr lang="nl-NL" dirty="0">
                <a:solidFill>
                  <a:srgbClr val="0070C0"/>
                </a:solidFill>
                <a:latin typeface="Arial" charset="0"/>
                <a:ea typeface="MS PGothic" charset="0"/>
              </a:rPr>
              <a:t>→</a:t>
            </a:r>
            <a:endParaRPr lang="nl-NL" b="1" dirty="0">
              <a:solidFill>
                <a:srgbClr val="0000FF"/>
              </a:solidFill>
            </a:endParaRPr>
          </a:p>
          <a:p>
            <a:pPr marL="0" indent="0">
              <a:buNone/>
            </a:pPr>
            <a:r>
              <a:rPr lang="nl-NL" sz="2400" i="1" dirty="0"/>
              <a:t>Complex van geformaliseerde regels die het gedrag van mensen en hun onderlinge relaties reguleren</a:t>
            </a:r>
          </a:p>
          <a:p>
            <a:pPr marL="0" indent="0">
              <a:buNone/>
            </a:pPr>
            <a:r>
              <a:rPr lang="nl-NL" sz="2400" b="1" dirty="0"/>
              <a:t>Dus bij sociale </a:t>
            </a:r>
            <a:r>
              <a:rPr lang="nl-NL" sz="2400" b="1" dirty="0" smtClean="0"/>
              <a:t>instituties </a:t>
            </a:r>
            <a:r>
              <a:rPr lang="nl-NL" sz="2400" b="1" dirty="0"/>
              <a:t>gaat het om de normen rondom een bepaald aspect van het samenleven die niet zo snel veranderen.</a:t>
            </a:r>
          </a:p>
          <a:p>
            <a:pPr marL="0" indent="0">
              <a:buNone/>
            </a:pPr>
            <a:endParaRPr lang="nl-NL" sz="2400" b="1" dirty="0"/>
          </a:p>
          <a:p>
            <a:pPr marL="0" indent="0">
              <a:buNone/>
            </a:pPr>
            <a:r>
              <a:rPr lang="nl-NL" sz="2400" dirty="0"/>
              <a:t>Kenmerken van instituties:</a:t>
            </a:r>
          </a:p>
          <a:p>
            <a:r>
              <a:rPr lang="nl-NL" sz="2400" dirty="0"/>
              <a:t>Kennen een lange traditie</a:t>
            </a:r>
          </a:p>
          <a:p>
            <a:r>
              <a:rPr lang="nl-NL" sz="2400" dirty="0"/>
              <a:t>Zijn stabiel, maar ook veranderbaar</a:t>
            </a:r>
          </a:p>
          <a:p>
            <a:r>
              <a:rPr lang="nl-NL" sz="2400" dirty="0"/>
              <a:t>Hebben een eigen realiteit</a:t>
            </a:r>
          </a:p>
          <a:p>
            <a:r>
              <a:rPr lang="nl-NL" sz="2400" dirty="0"/>
              <a:t>Berusten op gezag</a:t>
            </a:r>
          </a:p>
          <a:p>
            <a:pPr marL="0" indent="0">
              <a:buNone/>
            </a:pPr>
            <a:endParaRPr lang="nl-NL" dirty="0">
              <a:solidFill>
                <a:srgbClr val="000000"/>
              </a:solidFill>
            </a:endParaRPr>
          </a:p>
        </p:txBody>
      </p:sp>
      <p:sp>
        <p:nvSpPr>
          <p:cNvPr id="4" name="Tijdelijke aanduiding voor dianummer 3">
            <a:extLst>
              <a:ext uri="{FF2B5EF4-FFF2-40B4-BE49-F238E27FC236}">
                <a16:creationId xmlns:a16="http://schemas.microsoft.com/office/drawing/2014/main" xmlns="" id="{9B200E99-E1B9-4D46-8A76-085A05957EE0}"/>
              </a:ext>
            </a:extLst>
          </p:cNvPr>
          <p:cNvSpPr>
            <a:spLocks noGrp="1"/>
          </p:cNvSpPr>
          <p:nvPr>
            <p:ph type="sldNum" sz="quarter" idx="12"/>
          </p:nvPr>
        </p:nvSpPr>
        <p:spPr/>
        <p:txBody>
          <a:bodyPr/>
          <a:lstStyle/>
          <a:p>
            <a:fld id="{B490E5D9-449F-4B42-B3E0-E1CBD523203D}" type="slidenum">
              <a:rPr lang="nl-NL" smtClean="0">
                <a:solidFill>
                  <a:prstClr val="black">
                    <a:tint val="75000"/>
                  </a:prstClr>
                </a:solidFill>
                <a:latin typeface="Calibri"/>
              </a:rPr>
              <a:pPr/>
              <a:t>33</a:t>
            </a:fld>
            <a:endParaRPr lang="nl-NL">
              <a:solidFill>
                <a:prstClr val="black">
                  <a:tint val="75000"/>
                </a:prstClr>
              </a:solidFill>
              <a:latin typeface="Calibri"/>
            </a:endParaRPr>
          </a:p>
        </p:txBody>
      </p:sp>
    </p:spTree>
    <p:extLst>
      <p:ext uri="{BB962C8B-B14F-4D97-AF65-F5344CB8AC3E}">
        <p14:creationId xmlns:p14="http://schemas.microsoft.com/office/powerpoint/2010/main" val="3446371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r>
              <a:rPr lang="nl-NL" sz="2800" dirty="0"/>
              <a:t>Politieke ontwikkelingen	</a:t>
            </a:r>
            <a:r>
              <a:rPr lang="nl-NL" sz="2400" dirty="0">
                <a:solidFill>
                  <a:srgbClr val="0070C0"/>
                </a:solidFill>
                <a:latin typeface="Arial" charset="0"/>
                <a:ea typeface="MS PGothic" charset="0"/>
              </a:rPr>
              <a:t> → 	</a:t>
            </a:r>
            <a:r>
              <a:rPr lang="nl-NL" sz="2400" dirty="0"/>
              <a:t>minder autonomie</a:t>
            </a:r>
          </a:p>
          <a:p>
            <a:pPr lvl="1"/>
            <a:r>
              <a:rPr lang="nl-NL" sz="2400" dirty="0"/>
              <a:t>Globalisering</a:t>
            </a:r>
          </a:p>
          <a:p>
            <a:pPr lvl="2"/>
            <a:r>
              <a:rPr lang="nl-NL" sz="2000" dirty="0"/>
              <a:t>Multinationals</a:t>
            </a:r>
          </a:p>
          <a:p>
            <a:pPr lvl="2"/>
            <a:r>
              <a:rPr lang="nl-NL" sz="2000" dirty="0"/>
              <a:t>Internationale samenwerking</a:t>
            </a:r>
          </a:p>
          <a:p>
            <a:pPr lvl="2"/>
            <a:r>
              <a:rPr lang="nl-NL" sz="2000" dirty="0"/>
              <a:t>Problemen worden wereldproblemen</a:t>
            </a:r>
          </a:p>
          <a:p>
            <a:pPr lvl="2"/>
            <a:r>
              <a:rPr lang="nl-NL" sz="2000" dirty="0"/>
              <a:t>Conflicten worden internationaal</a:t>
            </a:r>
            <a:endParaRPr lang="nl-NL" sz="24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13.3 Verandering voor de natiestaat</a:t>
            </a:r>
          </a:p>
        </p:txBody>
      </p:sp>
    </p:spTree>
    <p:extLst>
      <p:ext uri="{BB962C8B-B14F-4D97-AF65-F5344CB8AC3E}">
        <p14:creationId xmlns:p14="http://schemas.microsoft.com/office/powerpoint/2010/main" val="177736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pPr marL="0" indent="0">
              <a:buNone/>
            </a:pPr>
            <a:r>
              <a:rPr lang="nl-NL" sz="2800" dirty="0"/>
              <a:t>Politieke binding tussen staten leidt niet tot affectieve bindingen tussen mensen in de EU:</a:t>
            </a:r>
          </a:p>
          <a:p>
            <a:pPr marL="0" indent="0">
              <a:buNone/>
            </a:pPr>
            <a:endParaRPr lang="nl-NL" sz="2800" dirty="0"/>
          </a:p>
          <a:p>
            <a:r>
              <a:rPr lang="nl-NL" sz="2800" dirty="0"/>
              <a:t>Geen gevoel van saamhorigheid</a:t>
            </a:r>
          </a:p>
          <a:p>
            <a:r>
              <a:rPr lang="nl-NL" sz="2800" dirty="0"/>
              <a:t>Grote culturele verschillen</a:t>
            </a:r>
          </a:p>
          <a:p>
            <a:r>
              <a:rPr lang="nl-NL" sz="2800" dirty="0"/>
              <a:t>Tegenstrijdige belangen</a:t>
            </a:r>
          </a:p>
          <a:p>
            <a:r>
              <a:rPr lang="nl-NL" sz="2800" dirty="0"/>
              <a:t>Media zijn nationaal georiënteerd</a:t>
            </a:r>
          </a:p>
          <a:p>
            <a:endParaRPr lang="nl-NL" sz="2800" dirty="0"/>
          </a:p>
          <a:p>
            <a:pPr marL="0" indent="0">
              <a:buNone/>
            </a:pPr>
            <a:r>
              <a:rPr lang="nl-NL" sz="2800" dirty="0">
                <a:solidFill>
                  <a:srgbClr val="0070C0"/>
                </a:solidFill>
                <a:latin typeface="Arial" charset="0"/>
                <a:ea typeface="MS PGothic" charset="0"/>
              </a:rPr>
              <a:t>	→	</a:t>
            </a:r>
            <a:r>
              <a:rPr lang="nl-NL" sz="2800" dirty="0" err="1">
                <a:latin typeface="Arial" charset="0"/>
                <a:ea typeface="MS PGothic" charset="0"/>
              </a:rPr>
              <a:t>Neo</a:t>
            </a:r>
            <a:r>
              <a:rPr lang="nl-NL" sz="2800" dirty="0">
                <a:latin typeface="Arial" charset="0"/>
                <a:ea typeface="MS PGothic" charset="0"/>
              </a:rPr>
              <a:t>-nationalistisch cultureel verzet</a:t>
            </a:r>
          </a:p>
          <a:p>
            <a:pPr lvl="2"/>
            <a:r>
              <a:rPr lang="nl-NL" sz="2000" dirty="0">
                <a:latin typeface="Arial" charset="0"/>
                <a:ea typeface="MS PGothic" charset="0"/>
              </a:rPr>
              <a:t>Opkomst van populistische partijen</a:t>
            </a:r>
            <a:endParaRPr lang="nl-NL" sz="2000" dirty="0"/>
          </a:p>
          <a:p>
            <a:pPr marL="0" indent="0">
              <a:buNone/>
            </a:pPr>
            <a:endParaRPr lang="nl-NL" sz="28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Nationale of Europese identiteit?</a:t>
            </a:r>
          </a:p>
        </p:txBody>
      </p:sp>
    </p:spTree>
    <p:extLst>
      <p:ext uri="{BB962C8B-B14F-4D97-AF65-F5344CB8AC3E}">
        <p14:creationId xmlns:p14="http://schemas.microsoft.com/office/powerpoint/2010/main" val="359789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r>
              <a:rPr lang="nl-NL" sz="2800" dirty="0"/>
              <a:t>Sociale ontwikkelingen		</a:t>
            </a:r>
            <a:r>
              <a:rPr lang="nl-NL" sz="2800" dirty="0">
                <a:solidFill>
                  <a:srgbClr val="0070C0"/>
                </a:solidFill>
                <a:latin typeface="Arial" charset="0"/>
                <a:ea typeface="MS PGothic" charset="0"/>
              </a:rPr>
              <a:t> →		</a:t>
            </a:r>
            <a:r>
              <a:rPr lang="nl-NL" sz="2400" dirty="0"/>
              <a:t>Individualisering</a:t>
            </a:r>
          </a:p>
          <a:p>
            <a:pPr lvl="1"/>
            <a:r>
              <a:rPr lang="nl-NL" sz="2400" dirty="0"/>
              <a:t>Secularisering </a:t>
            </a:r>
          </a:p>
          <a:p>
            <a:pPr lvl="1"/>
            <a:r>
              <a:rPr lang="nl-NL" sz="2400" dirty="0"/>
              <a:t>Internationale ontwikkelingen</a:t>
            </a:r>
          </a:p>
          <a:p>
            <a:pPr lvl="2"/>
            <a:r>
              <a:rPr lang="nl-NL" sz="2000" dirty="0"/>
              <a:t>Massaconsumptie </a:t>
            </a:r>
          </a:p>
          <a:p>
            <a:pPr lvl="2"/>
            <a:r>
              <a:rPr lang="nl-NL" sz="2000" dirty="0"/>
              <a:t>Technologische ontwikkelingen </a:t>
            </a:r>
            <a:r>
              <a:rPr lang="nl-NL" sz="2000" dirty="0">
                <a:solidFill>
                  <a:srgbClr val="0070C0"/>
                </a:solidFill>
                <a:latin typeface="Arial" charset="0"/>
                <a:ea typeface="MS PGothic" charset="0"/>
              </a:rPr>
              <a:t>→ </a:t>
            </a:r>
            <a:r>
              <a:rPr lang="nl-NL" sz="2000" dirty="0"/>
              <a:t>Global </a:t>
            </a:r>
            <a:r>
              <a:rPr lang="nl-NL" sz="2000" dirty="0" err="1"/>
              <a:t>village</a:t>
            </a:r>
            <a:r>
              <a:rPr lang="nl-NL" sz="2000" dirty="0"/>
              <a:t> en </a:t>
            </a:r>
            <a:r>
              <a:rPr lang="nl-NL" sz="2000" dirty="0" err="1"/>
              <a:t>global</a:t>
            </a:r>
            <a:r>
              <a:rPr lang="nl-NL" sz="2000" dirty="0"/>
              <a:t> culture</a:t>
            </a:r>
          </a:p>
          <a:p>
            <a:pPr lvl="1"/>
            <a:r>
              <a:rPr lang="nl-NL" sz="2400" dirty="0"/>
              <a:t>Multiculturele samenleving</a:t>
            </a:r>
          </a:p>
          <a:p>
            <a:pPr lvl="2"/>
            <a:r>
              <a:rPr lang="nl-NL" sz="2000" dirty="0"/>
              <a:t>Problematische integratie</a:t>
            </a:r>
          </a:p>
          <a:p>
            <a:pPr lvl="2"/>
            <a:r>
              <a:rPr lang="nl-NL" sz="2000" dirty="0"/>
              <a:t>Identificatie met land van herkomst</a:t>
            </a:r>
          </a:p>
          <a:p>
            <a:pPr lvl="2"/>
            <a:r>
              <a:rPr lang="nl-NL" sz="2000" dirty="0"/>
              <a:t>Problemen met positietoewijzing en -verwerving</a:t>
            </a:r>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880859"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Verandering voor de natiestaat</a:t>
            </a:r>
          </a:p>
        </p:txBody>
      </p:sp>
      <p:pic>
        <p:nvPicPr>
          <p:cNvPr id="8" name="Afbeelding 7">
            <a:extLst>
              <a:ext uri="{FF2B5EF4-FFF2-40B4-BE49-F238E27FC236}">
                <a16:creationId xmlns:a16="http://schemas.microsoft.com/office/drawing/2014/main" xmlns="" id="{1548845A-96DA-4E59-B1F9-F67D24BEC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692" y="3746292"/>
            <a:ext cx="1877378" cy="2821196"/>
          </a:xfrm>
          <a:prstGeom prst="rect">
            <a:avLst/>
          </a:prstGeom>
        </p:spPr>
      </p:pic>
    </p:spTree>
    <p:extLst>
      <p:ext uri="{BB962C8B-B14F-4D97-AF65-F5344CB8AC3E}">
        <p14:creationId xmlns:p14="http://schemas.microsoft.com/office/powerpoint/2010/main" val="2689504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r>
              <a:rPr lang="nl-NL" sz="2800" dirty="0"/>
              <a:t>Toegenomen politieke aandacht voor nationale identiteit</a:t>
            </a:r>
          </a:p>
          <a:p>
            <a:pPr lvl="1"/>
            <a:r>
              <a:rPr lang="nl-NL" sz="2000" dirty="0"/>
              <a:t>EU als bedreiging van de Nederlandse cultuur</a:t>
            </a:r>
          </a:p>
          <a:p>
            <a:pPr lvl="1"/>
            <a:r>
              <a:rPr lang="nl-NL" sz="2000" dirty="0"/>
              <a:t>Door toenemende migratie ontstaan </a:t>
            </a:r>
            <a:r>
              <a:rPr lang="nl-NL" sz="2000" i="1" dirty="0"/>
              <a:t>transnationale identiteiten</a:t>
            </a:r>
            <a:endParaRPr lang="nl-NL" sz="2000" dirty="0"/>
          </a:p>
          <a:p>
            <a:pPr lvl="1"/>
            <a:r>
              <a:rPr lang="nl-NL" sz="2000" dirty="0"/>
              <a:t>Individualisering leidt tot pluriformiteit in leefstijlen</a:t>
            </a:r>
            <a:endParaRPr lang="nl-NL" sz="2000" i="1" dirty="0"/>
          </a:p>
          <a:p>
            <a:endParaRPr lang="nl-NL" sz="2800" dirty="0"/>
          </a:p>
          <a:p>
            <a:r>
              <a:rPr lang="nl-NL" sz="2800" dirty="0"/>
              <a:t>Identiteit of integratie?</a:t>
            </a:r>
          </a:p>
          <a:p>
            <a:pPr lvl="1"/>
            <a:r>
              <a:rPr lang="nl-NL" sz="2000" dirty="0"/>
              <a:t>Integratie wordt gekoppeld aan identiteit en loyaliteit</a:t>
            </a:r>
          </a:p>
          <a:p>
            <a:pPr lvl="1"/>
            <a:r>
              <a:rPr lang="nl-NL" sz="2000" dirty="0"/>
              <a:t>WRR: politieke en sociale ontwikkelingen vormen probleem voor identiteit</a:t>
            </a:r>
          </a:p>
          <a:p>
            <a:endParaRPr lang="nl-NL" sz="2800" dirty="0"/>
          </a:p>
          <a:p>
            <a:r>
              <a:rPr lang="nl-NL" sz="2800" dirty="0"/>
              <a:t>Gelijke of unieke culturen?</a:t>
            </a:r>
          </a:p>
          <a:p>
            <a:pPr lvl="1"/>
            <a:r>
              <a:rPr lang="nl-NL" sz="2000" dirty="0"/>
              <a:t>Cultuuruniversalisme: culturen kennen universele waarden</a:t>
            </a:r>
          </a:p>
          <a:p>
            <a:pPr lvl="1"/>
            <a:r>
              <a:rPr lang="nl-NL" sz="2000" dirty="0"/>
              <a:t>Cultuurrelativisme: culturen zijn uniek</a:t>
            </a:r>
          </a:p>
          <a:p>
            <a:endParaRPr lang="nl-NL" sz="2800" dirty="0"/>
          </a:p>
          <a:p>
            <a:pPr lvl="1"/>
            <a:endParaRPr lang="nl-NL" sz="2000" i="1" dirty="0"/>
          </a:p>
          <a:p>
            <a:pPr lvl="1"/>
            <a:endParaRPr lang="nl-NL" sz="20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683669" cy="97367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300" dirty="0">
                <a:solidFill>
                  <a:schemeClr val="bg1"/>
                </a:solidFill>
              </a:rPr>
              <a:t>13.4 Politiek en overheidsbeleid</a:t>
            </a:r>
          </a:p>
        </p:txBody>
      </p:sp>
    </p:spTree>
    <p:extLst>
      <p:ext uri="{BB962C8B-B14F-4D97-AF65-F5344CB8AC3E}">
        <p14:creationId xmlns:p14="http://schemas.microsoft.com/office/powerpoint/2010/main" val="1728661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600200"/>
            <a:ext cx="9144000" cy="5257800"/>
          </a:xfrm>
        </p:spPr>
        <p:txBody>
          <a:bodyPr>
            <a:normAutofit/>
          </a:bodyPr>
          <a:lstStyle/>
          <a:p>
            <a:pPr marL="0" indent="0">
              <a:buNone/>
            </a:pPr>
            <a:r>
              <a:rPr lang="nl-NL" sz="2800" dirty="0"/>
              <a:t>WRR: nationale identiteit staat niet vast, identificatie is een dynamisch proces.</a:t>
            </a:r>
          </a:p>
          <a:p>
            <a:pPr marL="0" indent="0">
              <a:buNone/>
            </a:pPr>
            <a:r>
              <a:rPr lang="nl-NL" sz="2800" dirty="0"/>
              <a:t>Er zijn drie vormen van identificatie:</a:t>
            </a:r>
          </a:p>
          <a:p>
            <a:pPr marL="0" indent="0">
              <a:buNone/>
            </a:pPr>
            <a:endParaRPr lang="nl-NL" sz="2800" dirty="0"/>
          </a:p>
          <a:p>
            <a:pPr marL="0" indent="0">
              <a:buNone/>
            </a:pPr>
            <a:endParaRPr lang="nl-NL" sz="2800" dirty="0"/>
          </a:p>
          <a:p>
            <a:pPr lvl="1"/>
            <a:endParaRPr lang="nl-NL" sz="2000" i="1" dirty="0"/>
          </a:p>
          <a:p>
            <a:pPr lvl="1"/>
            <a:endParaRPr lang="nl-NL" sz="2000" dirty="0"/>
          </a:p>
        </p:txBody>
      </p:sp>
      <p:sp>
        <p:nvSpPr>
          <p:cNvPr id="6" name="Titel 1">
            <a:extLst>
              <a:ext uri="{FF2B5EF4-FFF2-40B4-BE49-F238E27FC236}">
                <a16:creationId xmlns:a16="http://schemas.microsoft.com/office/drawing/2014/main" xmlns="" id="{2571EFA4-E338-4825-9887-6E8E0050203B}"/>
              </a:ext>
            </a:extLst>
          </p:cNvPr>
          <p:cNvSpPr txBox="1">
            <a:spLocks/>
          </p:cNvSpPr>
          <p:nvPr/>
        </p:nvSpPr>
        <p:spPr>
          <a:xfrm>
            <a:off x="23" y="203616"/>
            <a:ext cx="6683669" cy="97367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dirty="0">
                <a:solidFill>
                  <a:schemeClr val="bg1"/>
                </a:solidFill>
              </a:rPr>
              <a:t>Vormen van identificatie</a:t>
            </a:r>
          </a:p>
        </p:txBody>
      </p:sp>
      <p:graphicFrame>
        <p:nvGraphicFramePr>
          <p:cNvPr id="2" name="Tabel 1">
            <a:extLst>
              <a:ext uri="{FF2B5EF4-FFF2-40B4-BE49-F238E27FC236}">
                <a16:creationId xmlns:a16="http://schemas.microsoft.com/office/drawing/2014/main" xmlns="" id="{6B432AD5-917F-47FA-87FD-EBA942E26833}"/>
              </a:ext>
            </a:extLst>
          </p:cNvPr>
          <p:cNvGraphicFramePr>
            <a:graphicFrameLocks noGrp="1"/>
          </p:cNvGraphicFramePr>
          <p:nvPr>
            <p:extLst>
              <p:ext uri="{D42A27DB-BD31-4B8C-83A1-F6EECF244321}">
                <p14:modId xmlns:p14="http://schemas.microsoft.com/office/powerpoint/2010/main" val="4123991688"/>
              </p:ext>
            </p:extLst>
          </p:nvPr>
        </p:nvGraphicFramePr>
        <p:xfrm>
          <a:off x="0" y="3086100"/>
          <a:ext cx="9144000" cy="3794759"/>
        </p:xfrm>
        <a:graphic>
          <a:graphicData uri="http://schemas.openxmlformats.org/drawingml/2006/table">
            <a:tbl>
              <a:tblPr firstRow="1" bandRow="1">
                <a:tableStyleId>{5C22544A-7EE6-4342-B048-85BDC9FD1C3A}</a:tableStyleId>
              </a:tblPr>
              <a:tblGrid>
                <a:gridCol w="3154680">
                  <a:extLst>
                    <a:ext uri="{9D8B030D-6E8A-4147-A177-3AD203B41FA5}">
                      <a16:colId xmlns:a16="http://schemas.microsoft.com/office/drawing/2014/main" xmlns="" val="2974805435"/>
                    </a:ext>
                  </a:extLst>
                </a:gridCol>
                <a:gridCol w="2941320">
                  <a:extLst>
                    <a:ext uri="{9D8B030D-6E8A-4147-A177-3AD203B41FA5}">
                      <a16:colId xmlns:a16="http://schemas.microsoft.com/office/drawing/2014/main" xmlns="" val="200391225"/>
                    </a:ext>
                  </a:extLst>
                </a:gridCol>
                <a:gridCol w="3048000">
                  <a:extLst>
                    <a:ext uri="{9D8B030D-6E8A-4147-A177-3AD203B41FA5}">
                      <a16:colId xmlns:a16="http://schemas.microsoft.com/office/drawing/2014/main" xmlns="" val="2822835600"/>
                    </a:ext>
                  </a:extLst>
                </a:gridCol>
              </a:tblGrid>
              <a:tr h="777240">
                <a:tc>
                  <a:txBody>
                    <a:bodyPr/>
                    <a:lstStyle/>
                    <a:p>
                      <a:r>
                        <a:rPr lang="nl-NL" sz="2000" dirty="0">
                          <a:solidFill>
                            <a:srgbClr val="FF0000"/>
                          </a:solidFill>
                          <a:highlight>
                            <a:srgbClr val="FFFF00"/>
                          </a:highlight>
                        </a:rPr>
                        <a:t>Functionele</a:t>
                      </a:r>
                      <a:r>
                        <a:rPr lang="nl-NL" sz="2000" dirty="0"/>
                        <a:t> identificatie</a:t>
                      </a:r>
                    </a:p>
                  </a:txBody>
                  <a:tcPr/>
                </a:tc>
                <a:tc>
                  <a:txBody>
                    <a:bodyPr/>
                    <a:lstStyle/>
                    <a:p>
                      <a:r>
                        <a:rPr lang="nl-NL" sz="2000" dirty="0">
                          <a:solidFill>
                            <a:srgbClr val="FF0000"/>
                          </a:solidFill>
                          <a:highlight>
                            <a:srgbClr val="FFFF00"/>
                          </a:highlight>
                        </a:rPr>
                        <a:t>Normatieve</a:t>
                      </a:r>
                      <a:r>
                        <a:rPr lang="nl-NL" sz="2000" dirty="0"/>
                        <a:t> identificatie</a:t>
                      </a:r>
                    </a:p>
                  </a:txBody>
                  <a:tcPr/>
                </a:tc>
                <a:tc>
                  <a:txBody>
                    <a:bodyPr/>
                    <a:lstStyle/>
                    <a:p>
                      <a:r>
                        <a:rPr lang="nl-NL" sz="2000" dirty="0">
                          <a:solidFill>
                            <a:srgbClr val="FF0000"/>
                          </a:solidFill>
                          <a:highlight>
                            <a:srgbClr val="FFFF00"/>
                          </a:highlight>
                        </a:rPr>
                        <a:t>Emotionele</a:t>
                      </a:r>
                      <a:r>
                        <a:rPr lang="nl-NL" sz="2000" dirty="0"/>
                        <a:t> identificatie </a:t>
                      </a:r>
                    </a:p>
                  </a:txBody>
                  <a:tcPr/>
                </a:tc>
                <a:extLst>
                  <a:ext uri="{0D108BD9-81ED-4DB2-BD59-A6C34878D82A}">
                    <a16:rowId xmlns:a16="http://schemas.microsoft.com/office/drawing/2014/main" xmlns="" val="2293721322"/>
                  </a:ext>
                </a:extLst>
              </a:tr>
              <a:tr h="547771">
                <a:tc>
                  <a:txBody>
                    <a:bodyPr/>
                    <a:lstStyle/>
                    <a:p>
                      <a:r>
                        <a:rPr lang="nl-NL" dirty="0"/>
                        <a:t>Nadruk op iemands functie, op lidmaatschap van een groep</a:t>
                      </a:r>
                    </a:p>
                  </a:txBody>
                  <a:tcPr/>
                </a:tc>
                <a:tc>
                  <a:txBody>
                    <a:bodyPr/>
                    <a:lstStyle/>
                    <a:p>
                      <a:r>
                        <a:rPr lang="nl-NL" dirty="0"/>
                        <a:t>Nadruk op inbreng van groepsnormen in een debat</a:t>
                      </a:r>
                    </a:p>
                  </a:txBody>
                  <a:tcPr/>
                </a:tc>
                <a:tc>
                  <a:txBody>
                    <a:bodyPr/>
                    <a:lstStyle/>
                    <a:p>
                      <a:r>
                        <a:rPr lang="nl-NL" dirty="0"/>
                        <a:t>Nadruk op gevoel van verbondenheid met een groep</a:t>
                      </a:r>
                    </a:p>
                  </a:txBody>
                  <a:tcPr/>
                </a:tc>
                <a:extLst>
                  <a:ext uri="{0D108BD9-81ED-4DB2-BD59-A6C34878D82A}">
                    <a16:rowId xmlns:a16="http://schemas.microsoft.com/office/drawing/2014/main" xmlns="" val="3675472198"/>
                  </a:ext>
                </a:extLst>
              </a:tr>
              <a:tr h="547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Etniciteit staat niet centraal, mensen hebben een gemeenschappelijk functioneel belang</a:t>
                      </a:r>
                    </a:p>
                    <a:p>
                      <a:endParaRPr lang="nl-NL" dirty="0"/>
                    </a:p>
                  </a:txBody>
                  <a:tcPr/>
                </a:tc>
                <a:tc>
                  <a:txBody>
                    <a:bodyPr/>
                    <a:lstStyle/>
                    <a:p>
                      <a:r>
                        <a:rPr lang="nl-NL" dirty="0"/>
                        <a:t>Niet kunnen meedoen in een debat leidt tot terugtrekken of tot rebelleren</a:t>
                      </a:r>
                    </a:p>
                  </a:txBody>
                  <a:tcPr/>
                </a:tc>
                <a:tc>
                  <a:txBody>
                    <a:bodyPr/>
                    <a:lstStyle/>
                    <a:p>
                      <a:r>
                        <a:rPr lang="nl-NL" dirty="0"/>
                        <a:t>Burgers kunnen meerdere loyaliteiten hebben,  door globalisering en individualisering</a:t>
                      </a:r>
                    </a:p>
                  </a:txBody>
                  <a:tcPr/>
                </a:tc>
                <a:extLst>
                  <a:ext uri="{0D108BD9-81ED-4DB2-BD59-A6C34878D82A}">
                    <a16:rowId xmlns:a16="http://schemas.microsoft.com/office/drawing/2014/main" xmlns="" val="4168856771"/>
                  </a:ext>
                </a:extLst>
              </a:tr>
              <a:tr h="547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Er ontstaat wederzijdse insluiting en afhankelijkheid</a:t>
                      </a:r>
                    </a:p>
                    <a:p>
                      <a:endParaRPr lang="nl-NL" dirty="0"/>
                    </a:p>
                  </a:txBody>
                  <a:tcPr/>
                </a:tc>
                <a:tc>
                  <a:txBody>
                    <a:bodyPr/>
                    <a:lstStyle/>
                    <a:p>
                      <a:r>
                        <a:rPr lang="nl-NL" dirty="0"/>
                        <a:t>Open debat noodzakelijk</a:t>
                      </a:r>
                    </a:p>
                  </a:txBody>
                  <a:tcPr/>
                </a:tc>
                <a:tc>
                  <a:txBody>
                    <a:bodyPr/>
                    <a:lstStyle/>
                    <a:p>
                      <a:r>
                        <a:rPr lang="nl-NL" dirty="0"/>
                        <a:t>Waardeer deze hybride identificaties</a:t>
                      </a:r>
                    </a:p>
                  </a:txBody>
                  <a:tcPr/>
                </a:tc>
                <a:extLst>
                  <a:ext uri="{0D108BD9-81ED-4DB2-BD59-A6C34878D82A}">
                    <a16:rowId xmlns:a16="http://schemas.microsoft.com/office/drawing/2014/main" xmlns="" val="1456615980"/>
                  </a:ext>
                </a:extLst>
              </a:tr>
            </a:tbl>
          </a:graphicData>
        </a:graphic>
      </p:graphicFrame>
    </p:spTree>
    <p:extLst>
      <p:ext uri="{BB962C8B-B14F-4D97-AF65-F5344CB8AC3E}">
        <p14:creationId xmlns:p14="http://schemas.microsoft.com/office/powerpoint/2010/main" val="298586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4</a:t>
            </a:fld>
            <a:endParaRPr lang="nl-NL"/>
          </a:p>
        </p:txBody>
      </p:sp>
      <p:sp>
        <p:nvSpPr>
          <p:cNvPr id="18435" name="Rectangle 3"/>
          <p:cNvSpPr>
            <a:spLocks noGrp="1"/>
          </p:cNvSpPr>
          <p:nvPr>
            <p:ph type="body" idx="1"/>
          </p:nvPr>
        </p:nvSpPr>
        <p:spPr>
          <a:xfrm>
            <a:off x="23" y="1600200"/>
            <a:ext cx="9143999" cy="4925144"/>
          </a:xfrm>
        </p:spPr>
        <p:txBody>
          <a:bodyPr>
            <a:normAutofit fontScale="92500" lnSpcReduction="10000"/>
          </a:bodyPr>
          <a:lstStyle/>
          <a:p>
            <a:pPr marL="0" indent="0">
              <a:buNone/>
            </a:pPr>
            <a:r>
              <a:rPr lang="nl-NL" sz="2800" b="1" dirty="0">
                <a:solidFill>
                  <a:srgbClr val="0000FF"/>
                </a:solidFill>
              </a:rPr>
              <a:t>KERNCONCEPT: SOCIALISATIE</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nl-NL" sz="2800" i="1" dirty="0"/>
              <a:t>Het proces van overdracht en verwerving van de (politieke) cultuur van de groep en de samenleving waar mensen toe behoren. Het proces bestaat uit opvoeding, opleiding en andere vormen van omgang met anderen. </a:t>
            </a:r>
          </a:p>
          <a:p>
            <a:pPr marL="0" indent="0">
              <a:buNone/>
            </a:pPr>
            <a:endParaRPr lang="en-US" sz="3200" dirty="0"/>
          </a:p>
          <a:p>
            <a:pPr marL="0" indent="0">
              <a:buNone/>
            </a:pPr>
            <a:r>
              <a:rPr lang="en-US" sz="2400" dirty="0" err="1"/>
              <a:t>Dit</a:t>
            </a:r>
            <a:r>
              <a:rPr lang="en-US" sz="2400" dirty="0"/>
              <a:t> </a:t>
            </a:r>
            <a:r>
              <a:rPr lang="en-US" sz="2400" dirty="0" err="1"/>
              <a:t>proces</a:t>
            </a:r>
            <a:r>
              <a:rPr lang="en-US" sz="2400" dirty="0"/>
              <a:t> is </a:t>
            </a:r>
            <a:r>
              <a:rPr lang="en-US" sz="2400" dirty="0" err="1"/>
              <a:t>afhankelijk</a:t>
            </a:r>
            <a:r>
              <a:rPr lang="en-US" sz="2400" dirty="0"/>
              <a:t> van de </a:t>
            </a:r>
            <a:r>
              <a:rPr lang="en-US" sz="2400" dirty="0" err="1"/>
              <a:t>dominante</a:t>
            </a:r>
            <a:r>
              <a:rPr lang="en-US" sz="2400" dirty="0"/>
              <a:t> </a:t>
            </a:r>
            <a:r>
              <a:rPr lang="en-US" sz="2400" dirty="0" err="1"/>
              <a:t>cultuur</a:t>
            </a:r>
            <a:r>
              <a:rPr lang="en-US" sz="2400" dirty="0"/>
              <a:t> in </a:t>
            </a:r>
            <a:r>
              <a:rPr lang="en-US" sz="2400" dirty="0" err="1"/>
              <a:t>een</a:t>
            </a:r>
            <a:r>
              <a:rPr lang="en-US" sz="2400" dirty="0"/>
              <a:t> </a:t>
            </a:r>
            <a:r>
              <a:rPr lang="en-US" sz="2400" dirty="0" err="1"/>
              <a:t>samenleving</a:t>
            </a:r>
            <a:r>
              <a:rPr lang="en-US" sz="2400" dirty="0"/>
              <a:t>.</a:t>
            </a:r>
          </a:p>
          <a:p>
            <a:pPr marL="0" indent="0">
              <a:buNone/>
            </a:pPr>
            <a:r>
              <a:rPr lang="en-US" sz="2400" dirty="0" err="1"/>
              <a:t>Een</a:t>
            </a:r>
            <a:r>
              <a:rPr lang="en-US" sz="2400" dirty="0"/>
              <a:t> </a:t>
            </a:r>
            <a:r>
              <a:rPr lang="en-US" sz="2400" dirty="0" err="1"/>
              <a:t>succesvolle</a:t>
            </a:r>
            <a:r>
              <a:rPr lang="en-US" sz="2400" dirty="0"/>
              <a:t> </a:t>
            </a:r>
            <a:r>
              <a:rPr lang="en-US" sz="2400" dirty="0" err="1"/>
              <a:t>socialisatie</a:t>
            </a:r>
            <a:r>
              <a:rPr lang="en-US" sz="2400" dirty="0"/>
              <a:t> </a:t>
            </a:r>
            <a:r>
              <a:rPr lang="en-US" sz="2400" dirty="0" err="1"/>
              <a:t>leidt</a:t>
            </a:r>
            <a:r>
              <a:rPr lang="en-US" sz="2400" dirty="0"/>
              <a:t> tot </a:t>
            </a:r>
            <a:r>
              <a:rPr lang="en-US" sz="2400" i="1" dirty="0" err="1">
                <a:solidFill>
                  <a:srgbClr val="FF0000"/>
                </a:solidFill>
              </a:rPr>
              <a:t>internalisatie</a:t>
            </a:r>
            <a:r>
              <a:rPr lang="en-US" sz="2400" dirty="0"/>
              <a:t>.</a:t>
            </a:r>
          </a:p>
          <a:p>
            <a:pPr marL="0" indent="0">
              <a:buNone/>
            </a:pPr>
            <a:endParaRPr lang="en-US" sz="2400" dirty="0"/>
          </a:p>
          <a:p>
            <a:pPr marL="0" indent="0">
              <a:buNone/>
            </a:pPr>
            <a:r>
              <a:rPr lang="en-US" sz="2400" dirty="0" err="1"/>
              <a:t>Socialisatie</a:t>
            </a:r>
            <a:r>
              <a:rPr lang="en-US" sz="2400" dirty="0"/>
              <a:t> </a:t>
            </a:r>
            <a:r>
              <a:rPr lang="en-US" sz="2400" dirty="0" err="1"/>
              <a:t>wordt</a:t>
            </a:r>
            <a:r>
              <a:rPr lang="en-US" sz="2400" dirty="0"/>
              <a:t> </a:t>
            </a:r>
            <a:r>
              <a:rPr lang="en-US" sz="2400" dirty="0" err="1"/>
              <a:t>beïnvloed</a:t>
            </a:r>
            <a:r>
              <a:rPr lang="en-US" sz="2400" dirty="0"/>
              <a:t> door </a:t>
            </a:r>
            <a:r>
              <a:rPr lang="en-US" sz="2400" dirty="0" err="1"/>
              <a:t>iemands</a:t>
            </a:r>
            <a:r>
              <a:rPr lang="en-US" sz="2400" dirty="0"/>
              <a:t> </a:t>
            </a:r>
            <a:r>
              <a:rPr lang="en-US" sz="2400" dirty="0" err="1"/>
              <a:t>referentiekader</a:t>
            </a:r>
            <a:r>
              <a:rPr lang="en-US" sz="2400" dirty="0"/>
              <a:t>: </a:t>
            </a:r>
          </a:p>
          <a:p>
            <a:pPr marL="0" indent="0">
              <a:buNone/>
            </a:pPr>
            <a:r>
              <a:rPr lang="en-US" sz="2400" i="1" dirty="0"/>
              <a:t>het </a:t>
            </a:r>
            <a:r>
              <a:rPr lang="en-US" sz="2400" i="1" dirty="0" err="1"/>
              <a:t>geheel</a:t>
            </a:r>
            <a:r>
              <a:rPr lang="en-US" sz="2400" i="1" dirty="0"/>
              <a:t> van </a:t>
            </a:r>
            <a:r>
              <a:rPr lang="en-US" sz="2400" i="1" dirty="0" err="1"/>
              <a:t>kennis</a:t>
            </a:r>
            <a:r>
              <a:rPr lang="en-US" sz="2400" i="1" dirty="0"/>
              <a:t>, </a:t>
            </a:r>
            <a:r>
              <a:rPr lang="en-US" sz="2400" i="1" dirty="0" err="1"/>
              <a:t>ideeën</a:t>
            </a:r>
            <a:r>
              <a:rPr lang="en-US" sz="2400" i="1" dirty="0"/>
              <a:t>, </a:t>
            </a:r>
            <a:r>
              <a:rPr lang="en-US" sz="2400" i="1" dirty="0" err="1"/>
              <a:t>ervaringen</a:t>
            </a:r>
            <a:r>
              <a:rPr lang="en-US" sz="2400" i="1" dirty="0"/>
              <a:t> en </a:t>
            </a:r>
            <a:r>
              <a:rPr lang="en-US" sz="2400" i="1" dirty="0" err="1"/>
              <a:t>overtuigingen</a:t>
            </a:r>
            <a:r>
              <a:rPr lang="en-US" sz="2400" i="1" dirty="0"/>
              <a:t> van </a:t>
            </a:r>
            <a:r>
              <a:rPr lang="en-US" sz="2400" i="1" dirty="0" err="1"/>
              <a:t>waaruit</a:t>
            </a:r>
            <a:r>
              <a:rPr lang="en-US" sz="2400" i="1" dirty="0"/>
              <a:t> </a:t>
            </a:r>
            <a:r>
              <a:rPr lang="en-US" sz="2400" i="1" dirty="0" err="1"/>
              <a:t>iemand</a:t>
            </a:r>
            <a:r>
              <a:rPr lang="en-US" sz="2400" i="1" dirty="0"/>
              <a:t> </a:t>
            </a:r>
            <a:r>
              <a:rPr lang="en-US" sz="2400" i="1" dirty="0" err="1"/>
              <a:t>denkt</a:t>
            </a:r>
            <a:r>
              <a:rPr lang="en-US" sz="2400" i="1" dirty="0"/>
              <a:t> en </a:t>
            </a:r>
            <a:r>
              <a:rPr lang="en-US" sz="2400" i="1" dirty="0" err="1"/>
              <a:t>handelt</a:t>
            </a:r>
            <a:r>
              <a:rPr lang="en-US" sz="2400" i="1" dirty="0"/>
              <a:t>.</a:t>
            </a:r>
          </a:p>
        </p:txBody>
      </p:sp>
      <p:sp>
        <p:nvSpPr>
          <p:cNvPr id="7" name="Titel 1"/>
          <p:cNvSpPr>
            <a:spLocks noGrp="1"/>
          </p:cNvSpPr>
          <p:nvPr>
            <p:ph type="title" idx="4294967295"/>
          </p:nvPr>
        </p:nvSpPr>
        <p:spPr>
          <a:xfrm>
            <a:off x="626533" y="365761"/>
            <a:ext cx="6654800" cy="988907"/>
          </a:xfrm>
        </p:spPr>
        <p:txBody>
          <a:bodyPr/>
          <a:lstStyle/>
          <a:p>
            <a:pPr algn="l"/>
            <a:r>
              <a:rPr lang="nl-NL" dirty="0">
                <a:solidFill>
                  <a:schemeClr val="bg1"/>
                </a:solidFill>
              </a:rPr>
              <a:t>SOCIALISATIE</a:t>
            </a:r>
            <a:endParaRPr lang="nl-NL" dirty="0"/>
          </a:p>
        </p:txBody>
      </p:sp>
    </p:spTree>
    <p:extLst>
      <p:ext uri="{BB962C8B-B14F-4D97-AF65-F5344CB8AC3E}">
        <p14:creationId xmlns:p14="http://schemas.microsoft.com/office/powerpoint/2010/main" val="125173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12"/>
            <a:ext cx="8229600" cy="1143000"/>
          </a:xfrm>
        </p:spPr>
        <p:txBody>
          <a:bodyPr>
            <a:normAutofit/>
          </a:bodyPr>
          <a:lstStyle/>
          <a:p>
            <a:pPr algn="l"/>
            <a:r>
              <a:rPr lang="nl-NL" dirty="0"/>
              <a:t>Referentiekader</a:t>
            </a:r>
          </a:p>
        </p:txBody>
      </p:sp>
      <p:sp>
        <p:nvSpPr>
          <p:cNvPr id="3" name="Text Placeholder 2"/>
          <p:cNvSpPr>
            <a:spLocks noGrp="1"/>
          </p:cNvSpPr>
          <p:nvPr>
            <p:ph idx="1"/>
          </p:nvPr>
        </p:nvSpPr>
        <p:spPr>
          <a:xfrm>
            <a:off x="457201" y="2736322"/>
            <a:ext cx="3293918" cy="4525963"/>
          </a:xfrm>
        </p:spPr>
        <p:txBody>
          <a:bodyPr>
            <a:normAutofit/>
          </a:bodyPr>
          <a:lstStyle/>
          <a:p>
            <a:pPr marL="0" indent="0">
              <a:buNone/>
            </a:pPr>
            <a:r>
              <a:rPr lang="nl-NL" sz="2400" dirty="0"/>
              <a:t>Wat zie jij bijvoorbeeld in het volgende plaatje?</a:t>
            </a:r>
          </a:p>
          <a:p>
            <a:pPr marL="0" indent="0">
              <a:buNone/>
            </a:pPr>
            <a:endParaRPr lang="nl-NL" sz="2400" dirty="0"/>
          </a:p>
          <a:p>
            <a:pPr marL="0" indent="0">
              <a:buNone/>
            </a:pPr>
            <a:endParaRPr lang="nl-NL" sz="240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319" y="175886"/>
            <a:ext cx="4810990" cy="6529714"/>
          </a:xfrm>
          <a:prstGeom prst="rect">
            <a:avLst/>
          </a:prstGeom>
        </p:spPr>
      </p:pic>
      <p:sp>
        <p:nvSpPr>
          <p:cNvPr id="6" name="Tijdelijke aanduiding voor dianummer 5"/>
          <p:cNvSpPr>
            <a:spLocks noGrp="1"/>
          </p:cNvSpPr>
          <p:nvPr>
            <p:ph type="sldNum" sz="quarter" idx="12"/>
          </p:nvPr>
        </p:nvSpPr>
        <p:spPr/>
        <p:txBody>
          <a:bodyPr/>
          <a:lstStyle/>
          <a:p>
            <a:fld id="{B490E5D9-449F-4B42-B3E0-E1CBD523203D}" type="slidenum">
              <a:rPr lang="nl-NL" smtClean="0"/>
              <a:t>5</a:t>
            </a:fld>
            <a:endParaRPr lang="nl-NL"/>
          </a:p>
        </p:txBody>
      </p:sp>
    </p:spTree>
    <p:extLst>
      <p:ext uri="{BB962C8B-B14F-4D97-AF65-F5344CB8AC3E}">
        <p14:creationId xmlns:p14="http://schemas.microsoft.com/office/powerpoint/2010/main" val="109899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12"/>
            <a:ext cx="8229600" cy="1143000"/>
          </a:xfrm>
        </p:spPr>
        <p:txBody>
          <a:bodyPr>
            <a:normAutofit/>
          </a:bodyPr>
          <a:lstStyle/>
          <a:p>
            <a:pPr algn="l"/>
            <a:r>
              <a:rPr lang="nl-NL" sz="3200" dirty="0"/>
              <a:t>Referentiekader</a:t>
            </a:r>
          </a:p>
        </p:txBody>
      </p:sp>
      <p:sp>
        <p:nvSpPr>
          <p:cNvPr id="3" name="Text Placeholder 2"/>
          <p:cNvSpPr>
            <a:spLocks noGrp="1"/>
          </p:cNvSpPr>
          <p:nvPr>
            <p:ph idx="1"/>
          </p:nvPr>
        </p:nvSpPr>
        <p:spPr>
          <a:xfrm>
            <a:off x="243755" y="2736322"/>
            <a:ext cx="3237201" cy="4525963"/>
          </a:xfrm>
        </p:spPr>
        <p:txBody>
          <a:bodyPr>
            <a:normAutofit/>
          </a:bodyPr>
          <a:lstStyle/>
          <a:p>
            <a:pPr marL="0" indent="0">
              <a:buNone/>
            </a:pPr>
            <a:r>
              <a:rPr lang="nl-NL" sz="2400" dirty="0"/>
              <a:t>Hetzelfde bedoelen en zien, maar dan op een andere manier weergegeven…</a:t>
            </a:r>
          </a:p>
          <a:p>
            <a:pPr marL="0" indent="0">
              <a:buNone/>
            </a:pPr>
            <a:endParaRPr lang="nl-NL" sz="2400" dirty="0"/>
          </a:p>
          <a:p>
            <a:pPr marL="0" indent="0">
              <a:buNone/>
            </a:pPr>
            <a:endParaRPr 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024" y="1410712"/>
            <a:ext cx="5725999" cy="5312206"/>
          </a:xfrm>
          <a:prstGeom prst="rect">
            <a:avLst/>
          </a:prstGeom>
        </p:spPr>
      </p:pic>
      <p:pic>
        <p:nvPicPr>
          <p:cNvPr id="5" name="Afbeelding 4" descr="Unknown-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58" y="4380222"/>
            <a:ext cx="3467100" cy="2349500"/>
          </a:xfrm>
          <a:prstGeom prst="rect">
            <a:avLst/>
          </a:prstGeom>
        </p:spPr>
      </p:pic>
      <p:sp>
        <p:nvSpPr>
          <p:cNvPr id="7" name="Tijdelijke aanduiding voor dianummer 6"/>
          <p:cNvSpPr>
            <a:spLocks noGrp="1"/>
          </p:cNvSpPr>
          <p:nvPr>
            <p:ph type="sldNum" sz="quarter" idx="12"/>
          </p:nvPr>
        </p:nvSpPr>
        <p:spPr/>
        <p:txBody>
          <a:bodyPr/>
          <a:lstStyle/>
          <a:p>
            <a:fld id="{B490E5D9-449F-4B42-B3E0-E1CBD523203D}" type="slidenum">
              <a:rPr lang="nl-NL" smtClean="0"/>
              <a:t>6</a:t>
            </a:fld>
            <a:endParaRPr lang="nl-NL"/>
          </a:p>
        </p:txBody>
      </p:sp>
    </p:spTree>
    <p:extLst>
      <p:ext uri="{BB962C8B-B14F-4D97-AF65-F5344CB8AC3E}">
        <p14:creationId xmlns:p14="http://schemas.microsoft.com/office/powerpoint/2010/main" val="308295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5400" dirty="0">
                <a:solidFill>
                  <a:srgbClr val="FEA610"/>
                </a:solidFill>
              </a:rPr>
              <a:t>Identiteit</a:t>
            </a:r>
            <a:r>
              <a:rPr lang="nl-NL" dirty="0">
                <a:solidFill>
                  <a:srgbClr val="FEA610"/>
                </a:solidFill>
              </a:rPr>
              <a:t> </a:t>
            </a:r>
          </a:p>
        </p:txBody>
      </p:sp>
      <p:sp>
        <p:nvSpPr>
          <p:cNvPr id="3" name="Tijdelijke aanduiding voor inhoud 2"/>
          <p:cNvSpPr>
            <a:spLocks noGrp="1"/>
          </p:cNvSpPr>
          <p:nvPr>
            <p:ph idx="1"/>
          </p:nvPr>
        </p:nvSpPr>
        <p:spPr/>
        <p:txBody>
          <a:bodyPr/>
          <a:lstStyle/>
          <a:p>
            <a:r>
              <a:rPr lang="nl-NL" sz="2400" dirty="0"/>
              <a:t>Wie ben jij?</a:t>
            </a:r>
          </a:p>
          <a:p>
            <a:endParaRPr lang="nl-NL" sz="2400" dirty="0"/>
          </a:p>
          <a:p>
            <a:r>
              <a:rPr lang="nl-NL" sz="2400" dirty="0"/>
              <a:t>Waar hoor je bij?</a:t>
            </a:r>
          </a:p>
          <a:p>
            <a:endParaRPr lang="nl-NL" dirty="0"/>
          </a:p>
        </p:txBody>
      </p:sp>
      <p:pic>
        <p:nvPicPr>
          <p:cNvPr id="4" name="Afbeelding 3" descr="Volendam_experiencewaterland_-e15004737901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751" y="959208"/>
            <a:ext cx="3050543" cy="3053254"/>
          </a:xfrm>
          <a:prstGeom prst="rect">
            <a:avLst/>
          </a:prstGeom>
        </p:spPr>
      </p:pic>
      <p:pic>
        <p:nvPicPr>
          <p:cNvPr id="5" name="Afbeelding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0067">
            <a:off x="7039835" y="1783701"/>
            <a:ext cx="2752725" cy="2209800"/>
          </a:xfrm>
          <a:prstGeom prst="rect">
            <a:avLst/>
          </a:prstGeom>
        </p:spPr>
      </p:pic>
      <p:pic>
        <p:nvPicPr>
          <p:cNvPr id="6" name="Afbeelding 5" descr="25exizra0y5q_wd64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9500">
            <a:off x="204139" y="3858722"/>
            <a:ext cx="3890960" cy="2918220"/>
          </a:xfrm>
          <a:prstGeom prst="rect">
            <a:avLst/>
          </a:prstGeom>
        </p:spPr>
      </p:pic>
      <p:pic>
        <p:nvPicPr>
          <p:cNvPr id="7" name="Afbeelding 6" descr="images-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729" y="4305300"/>
            <a:ext cx="2390775" cy="2552700"/>
          </a:xfrm>
          <a:prstGeom prst="rect">
            <a:avLst/>
          </a:prstGeom>
        </p:spPr>
      </p:pic>
      <p:sp>
        <p:nvSpPr>
          <p:cNvPr id="9" name="Tijdelijke aanduiding voor dianummer 8"/>
          <p:cNvSpPr>
            <a:spLocks noGrp="1"/>
          </p:cNvSpPr>
          <p:nvPr>
            <p:ph type="sldNum" sz="quarter" idx="12"/>
          </p:nvPr>
        </p:nvSpPr>
        <p:spPr/>
        <p:txBody>
          <a:bodyPr/>
          <a:lstStyle/>
          <a:p>
            <a:fld id="{B490E5D9-449F-4B42-B3E0-E1CBD523203D}" type="slidenum">
              <a:rPr lang="nl-NL" smtClean="0"/>
              <a:t>7</a:t>
            </a:fld>
            <a:endParaRPr lang="nl-NL"/>
          </a:p>
        </p:txBody>
      </p:sp>
    </p:spTree>
    <p:extLst>
      <p:ext uri="{BB962C8B-B14F-4D97-AF65-F5344CB8AC3E}">
        <p14:creationId xmlns:p14="http://schemas.microsoft.com/office/powerpoint/2010/main" val="421779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Feyenoordjochie"/>
          <p:cNvPicPr>
            <a:picLocks noChangeAspect="1" noChangeArrowheads="1"/>
          </p:cNvPicPr>
          <p:nvPr/>
        </p:nvPicPr>
        <p:blipFill>
          <a:blip r:embed="rId2"/>
          <a:srcRect/>
          <a:stretch>
            <a:fillRect/>
          </a:stretch>
        </p:blipFill>
        <p:spPr bwMode="auto">
          <a:xfrm>
            <a:off x="1428377" y="1641944"/>
            <a:ext cx="6186647" cy="4540999"/>
          </a:xfrm>
          <a:prstGeom prst="rect">
            <a:avLst/>
          </a:prstGeom>
          <a:noFill/>
        </p:spPr>
      </p:pic>
      <p:sp>
        <p:nvSpPr>
          <p:cNvPr id="3" name="Tekstvak 2"/>
          <p:cNvSpPr txBox="1"/>
          <p:nvPr/>
        </p:nvSpPr>
        <p:spPr>
          <a:xfrm>
            <a:off x="615824" y="410485"/>
            <a:ext cx="4631233" cy="923330"/>
          </a:xfrm>
          <a:prstGeom prst="rect">
            <a:avLst/>
          </a:prstGeom>
          <a:noFill/>
        </p:spPr>
        <p:txBody>
          <a:bodyPr wrap="none" rtlCol="0">
            <a:spAutoFit/>
          </a:bodyPr>
          <a:lstStyle/>
          <a:p>
            <a:r>
              <a:rPr lang="nl-NL" sz="5400" dirty="0">
                <a:solidFill>
                  <a:srgbClr val="FEA610"/>
                </a:solidFill>
              </a:rPr>
              <a:t>		Identiteit</a:t>
            </a:r>
            <a:r>
              <a:rPr lang="nl-NL" dirty="0">
                <a:solidFill>
                  <a:srgbClr val="FEA610"/>
                </a:solidFill>
              </a:rPr>
              <a:t> </a:t>
            </a:r>
            <a:endParaRPr lang="nl-NL" dirty="0"/>
          </a:p>
        </p:txBody>
      </p:sp>
      <p:sp>
        <p:nvSpPr>
          <p:cNvPr id="4" name="Titel 3"/>
          <p:cNvSpPr>
            <a:spLocks noGrp="1"/>
          </p:cNvSpPr>
          <p:nvPr>
            <p:ph type="ctrTitle"/>
          </p:nvPr>
        </p:nvSpPr>
        <p:spPr/>
        <p:txBody>
          <a:bodyPr/>
          <a:lstStyle/>
          <a:p>
            <a:r>
              <a:rPr lang="nl-NL"/>
              <a:t> </a:t>
            </a:r>
            <a:endParaRPr lang="nl-NL" dirty="0"/>
          </a:p>
        </p:txBody>
      </p:sp>
      <p:sp>
        <p:nvSpPr>
          <p:cNvPr id="2" name="Tijdelijke aanduiding voor dianummer 1"/>
          <p:cNvSpPr>
            <a:spLocks noGrp="1"/>
          </p:cNvSpPr>
          <p:nvPr>
            <p:ph type="sldNum" sz="quarter" idx="12"/>
          </p:nvPr>
        </p:nvSpPr>
        <p:spPr/>
        <p:txBody>
          <a:bodyPr/>
          <a:lstStyle/>
          <a:p>
            <a:fld id="{B490E5D9-449F-4B42-B3E0-E1CBD523203D}" type="slidenum">
              <a:rPr lang="nl-NL" smtClean="0"/>
              <a:t>8</a:t>
            </a:fld>
            <a:endParaRPr lang="nl-NL"/>
          </a:p>
        </p:txBody>
      </p:sp>
    </p:spTree>
    <p:extLst>
      <p:ext uri="{BB962C8B-B14F-4D97-AF65-F5344CB8AC3E}">
        <p14:creationId xmlns:p14="http://schemas.microsoft.com/office/powerpoint/2010/main" val="89618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84"/>
            <a:ext cx="4389120" cy="1095375"/>
          </a:xfrm>
        </p:spPr>
        <p:txBody>
          <a:bodyPr/>
          <a:lstStyle/>
          <a:p>
            <a:pPr algn="l"/>
            <a:r>
              <a:rPr lang="nl-NL" dirty="0">
                <a:solidFill>
                  <a:schemeClr val="bg1">
                    <a:lumMod val="95000"/>
                  </a:schemeClr>
                </a:solidFill>
              </a:rPr>
              <a:t>13.1 Socialisatie </a:t>
            </a:r>
          </a:p>
        </p:txBody>
      </p:sp>
      <p:sp>
        <p:nvSpPr>
          <p:cNvPr id="3" name="Tijdelijke aanduiding voor inhoud 2"/>
          <p:cNvSpPr>
            <a:spLocks noGrp="1"/>
          </p:cNvSpPr>
          <p:nvPr>
            <p:ph idx="1"/>
          </p:nvPr>
        </p:nvSpPr>
        <p:spPr/>
        <p:txBody>
          <a:bodyPr>
            <a:normAutofit lnSpcReduction="10000"/>
          </a:bodyPr>
          <a:lstStyle/>
          <a:p>
            <a:pPr marL="0" indent="0">
              <a:buNone/>
            </a:pPr>
            <a:r>
              <a:rPr lang="nl-NL" sz="2400" dirty="0"/>
              <a:t>Bijzondere vormen van socialisatie</a:t>
            </a:r>
          </a:p>
          <a:p>
            <a:pPr marL="0" indent="0">
              <a:buNone/>
            </a:pPr>
            <a:endParaRPr lang="nl-NL" sz="2400" dirty="0"/>
          </a:p>
          <a:p>
            <a:pPr>
              <a:buFont typeface="Arial" panose="020B0604020202020204" pitchFamily="34" charset="0"/>
              <a:buChar char="•"/>
            </a:pPr>
            <a:r>
              <a:rPr lang="nl-NL" sz="2400" dirty="0"/>
              <a:t>Politieke socialisatie </a:t>
            </a:r>
            <a:r>
              <a:rPr lang="nl-NL" sz="1800" dirty="0"/>
              <a:t>het proces van overdracht en verwerving van politieke cultuur van de groep(en) en de samenlevingen waar mensen toe behoren</a:t>
            </a:r>
          </a:p>
          <a:p>
            <a:pPr>
              <a:buFont typeface="Arial" panose="020B0604020202020204" pitchFamily="34" charset="0"/>
              <a:buChar char="•"/>
            </a:pPr>
            <a:endParaRPr lang="nl-NL" sz="1800" dirty="0"/>
          </a:p>
          <a:p>
            <a:pPr>
              <a:buFont typeface="Arial" panose="020B0604020202020204" pitchFamily="34" charset="0"/>
              <a:buChar char="•"/>
            </a:pPr>
            <a:r>
              <a:rPr lang="nl-NL" sz="2400" dirty="0" err="1"/>
              <a:t>Enculturatie</a:t>
            </a:r>
            <a:r>
              <a:rPr lang="nl-NL" sz="2000" dirty="0"/>
              <a:t> </a:t>
            </a:r>
            <a:r>
              <a:rPr lang="nl-NL" sz="1800" dirty="0"/>
              <a:t>iemand leert de cultuur waarin hij geboren wordt </a:t>
            </a:r>
          </a:p>
          <a:p>
            <a:pPr>
              <a:buFont typeface="Arial" panose="020B0604020202020204" pitchFamily="34" charset="0"/>
              <a:buChar char="•"/>
            </a:pPr>
            <a:endParaRPr lang="nl-NL" sz="2000" dirty="0"/>
          </a:p>
          <a:p>
            <a:r>
              <a:rPr lang="nl-NL" sz="2400" dirty="0"/>
              <a:t>Acculturatie</a:t>
            </a:r>
            <a:r>
              <a:rPr lang="nl-NL" sz="3200" dirty="0"/>
              <a:t> </a:t>
            </a:r>
            <a:r>
              <a:rPr lang="nl-NL" sz="1800" dirty="0"/>
              <a:t>het aanleren en verwerven van een cultuur die nieuw is voor mensen, een andere cultuur dan waarin hij geboren wordt</a:t>
            </a:r>
          </a:p>
          <a:p>
            <a:pPr marL="0" indent="0">
              <a:buNone/>
            </a:pPr>
            <a:endParaRPr lang="nl-NL" dirty="0"/>
          </a:p>
          <a:p>
            <a:pPr marL="0" indent="0">
              <a:buNone/>
            </a:pPr>
            <a:r>
              <a:rPr lang="nl-NL" dirty="0"/>
              <a:t>	</a:t>
            </a:r>
          </a:p>
        </p:txBody>
      </p:sp>
      <p:pic>
        <p:nvPicPr>
          <p:cNvPr id="4" name="Afbeelding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8687" y="2904059"/>
            <a:ext cx="1085314" cy="144180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991" y="5065644"/>
            <a:ext cx="2187006" cy="1458004"/>
          </a:xfrm>
          <a:prstGeom prst="rect">
            <a:avLst/>
          </a:prstGeom>
        </p:spPr>
      </p:pic>
      <p:sp>
        <p:nvSpPr>
          <p:cNvPr id="7" name="Tijdelijke aanduiding voor dianummer 6"/>
          <p:cNvSpPr>
            <a:spLocks noGrp="1"/>
          </p:cNvSpPr>
          <p:nvPr>
            <p:ph type="sldNum" sz="quarter" idx="12"/>
          </p:nvPr>
        </p:nvSpPr>
        <p:spPr/>
        <p:txBody>
          <a:bodyPr/>
          <a:lstStyle/>
          <a:p>
            <a:fld id="{B490E5D9-449F-4B42-B3E0-E1CBD523203D}" type="slidenum">
              <a:rPr lang="nl-NL" smtClean="0"/>
              <a:t>9</a:t>
            </a:fld>
            <a:endParaRPr lang="nl-NL"/>
          </a:p>
        </p:txBody>
      </p:sp>
    </p:spTree>
    <p:extLst>
      <p:ext uri="{BB962C8B-B14F-4D97-AF65-F5344CB8AC3E}">
        <p14:creationId xmlns:p14="http://schemas.microsoft.com/office/powerpoint/2010/main" val="1228009892"/>
      </p:ext>
    </p:extLst>
  </p:cSld>
  <p:clrMapOvr>
    <a:masterClrMapping/>
  </p:clrMapOvr>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3.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4.xml><?xml version="1.0" encoding="utf-8"?>
<a:theme xmlns:a="http://schemas.openxmlformats.org/drawingml/2006/main" name="2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5.xml><?xml version="1.0" encoding="utf-8"?>
<a:theme xmlns:a="http://schemas.openxmlformats.org/drawingml/2006/main" name="3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6.xml><?xml version="1.0" encoding="utf-8"?>
<a:theme xmlns:a="http://schemas.openxmlformats.org/drawingml/2006/main" name="4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7.xml><?xml version="1.0" encoding="utf-8"?>
<a:theme xmlns:a="http://schemas.openxmlformats.org/drawingml/2006/main" name="5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2863</TotalTime>
  <Words>1413</Words>
  <Application>Microsoft Macintosh PowerPoint</Application>
  <PresentationFormat>Diavoorstelling (4:3)</PresentationFormat>
  <Paragraphs>336</Paragraphs>
  <Slides>38</Slides>
  <Notes>11</Notes>
  <HiddenSlides>0</HiddenSlides>
  <MMClips>0</MMClips>
  <ScaleCrop>false</ScaleCrop>
  <HeadingPairs>
    <vt:vector size="4" baseType="variant">
      <vt:variant>
        <vt:lpstr>Thema</vt:lpstr>
      </vt:variant>
      <vt:variant>
        <vt:i4>7</vt:i4>
      </vt:variant>
      <vt:variant>
        <vt:lpstr>Diatitels</vt:lpstr>
      </vt:variant>
      <vt:variant>
        <vt:i4>38</vt:i4>
      </vt:variant>
    </vt:vector>
  </HeadingPairs>
  <TitlesOfParts>
    <vt:vector size="45" baseType="lpstr">
      <vt:lpstr>HDOfficeLightV0</vt:lpstr>
      <vt:lpstr>Office-thema</vt:lpstr>
      <vt:lpstr>1_Office-thema</vt:lpstr>
      <vt:lpstr>2_Office-thema</vt:lpstr>
      <vt:lpstr>3_Office-thema</vt:lpstr>
      <vt:lpstr>4_Office-thema</vt:lpstr>
      <vt:lpstr>5_Office-thema</vt:lpstr>
      <vt:lpstr>PowerPoint-presentatie</vt:lpstr>
      <vt:lpstr>Paragrafen</vt:lpstr>
      <vt:lpstr>13.1 Context: dé Nederlandse identiteit </vt:lpstr>
      <vt:lpstr>SOCIALISATIE</vt:lpstr>
      <vt:lpstr>Referentiekader</vt:lpstr>
      <vt:lpstr>Referentiekader</vt:lpstr>
      <vt:lpstr>Identiteit </vt:lpstr>
      <vt:lpstr> </vt:lpstr>
      <vt:lpstr>13.1 Socialisatie </vt:lpstr>
      <vt:lpstr>13.1 Groepsvorming</vt:lpstr>
      <vt:lpstr>13.1 Paradigma’s over binding</vt:lpstr>
      <vt:lpstr>13.1 Groepsvorming</vt:lpstr>
      <vt:lpstr>13.1 Groepsvorming</vt:lpstr>
      <vt:lpstr>13.1 Groepsvorming</vt:lpstr>
      <vt:lpstr>13.1 Fasen in groepsvorming</vt:lpstr>
      <vt:lpstr>13.1 Groepsvorming</vt:lpstr>
      <vt:lpstr>13.1 Groepsvorming</vt:lpstr>
      <vt:lpstr>13.1 Sociale cohesie</vt:lpstr>
      <vt:lpstr>13.1 Sociale cohesie</vt:lpstr>
      <vt:lpstr>13.1 Sociale cohesie</vt:lpstr>
      <vt:lpstr>13.1 Sociale cohesie</vt:lpstr>
      <vt:lpstr>PowerPoint-presentatie</vt:lpstr>
      <vt:lpstr>PowerPoint-presentatie</vt:lpstr>
      <vt:lpstr>PowerPoint-presentatie</vt:lpstr>
      <vt:lpstr>Collectieve en private goederen</vt:lpstr>
      <vt:lpstr>Collectieve goederen</vt:lpstr>
      <vt:lpstr>PowerPoint-presentatie</vt:lpstr>
      <vt:lpstr>PowerPoint-presentatie</vt:lpstr>
      <vt:lpstr>Opbouw van de verzorgingsstaat</vt:lpstr>
      <vt:lpstr>PowerPoint-presentatie</vt:lpstr>
      <vt:lpstr>Natie en culturele identiteit</vt:lpstr>
      <vt:lpstr>Wat was er eerder, de natie of de staat?</vt:lpstr>
      <vt:lpstr>Sociale instituties</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samenleving en ik</dc:title>
  <dc:creator>User</dc:creator>
  <cp:lastModifiedBy>Jan Laan</cp:lastModifiedBy>
  <cp:revision>158</cp:revision>
  <cp:lastPrinted>2017-07-06T06:36:43Z</cp:lastPrinted>
  <dcterms:created xsi:type="dcterms:W3CDTF">2017-07-05T17:25:16Z</dcterms:created>
  <dcterms:modified xsi:type="dcterms:W3CDTF">2019-11-10T20:59:59Z</dcterms:modified>
</cp:coreProperties>
</file>