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notesMasterIdLst>
    <p:notesMasterId r:id="rId21"/>
  </p:notesMasterIdLst>
  <p:handoutMasterIdLst>
    <p:handoutMasterId r:id="rId22"/>
  </p:handoutMasterIdLst>
  <p:sldIdLst>
    <p:sldId id="256" r:id="rId2"/>
    <p:sldId id="257" r:id="rId3"/>
    <p:sldId id="260" r:id="rId4"/>
    <p:sldId id="291" r:id="rId5"/>
    <p:sldId id="261" r:id="rId6"/>
    <p:sldId id="262" r:id="rId7"/>
    <p:sldId id="297" r:id="rId8"/>
    <p:sldId id="290" r:id="rId9"/>
    <p:sldId id="269" r:id="rId10"/>
    <p:sldId id="271" r:id="rId11"/>
    <p:sldId id="298" r:id="rId12"/>
    <p:sldId id="272" r:id="rId13"/>
    <p:sldId id="273" r:id="rId14"/>
    <p:sldId id="274" r:id="rId15"/>
    <p:sldId id="275" r:id="rId16"/>
    <p:sldId id="293" r:id="rId17"/>
    <p:sldId id="294" r:id="rId18"/>
    <p:sldId id="295" r:id="rId19"/>
    <p:sldId id="296" r:id="rId20"/>
  </p:sldIdLst>
  <p:sldSz cx="12192000" cy="6858000"/>
  <p:notesSz cx="6735763" cy="986631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00" autoAdjust="0"/>
    <p:restoredTop sz="94660"/>
  </p:normalViewPr>
  <p:slideViewPr>
    <p:cSldViewPr snapToGrid="0">
      <p:cViewPr varScale="1">
        <p:scale>
          <a:sx n="114" d="100"/>
          <a:sy n="114" d="100"/>
        </p:scale>
        <p:origin x="7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51022D34-5046-45EE-84AB-9CEF727EF6D4}" type="datetimeFigureOut">
              <a:rPr lang="nl-NL" smtClean="0"/>
              <a:t>28-03-19</a:t>
            </a:fld>
            <a:endParaRPr lang="nl-NL"/>
          </a:p>
        </p:txBody>
      </p:sp>
      <p:sp>
        <p:nvSpPr>
          <p:cNvPr id="4" name="Tijdelijke aanduiding voor voettekst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C8143A59-5762-40FC-BA3E-271E98C121F3}" type="slidenum">
              <a:rPr lang="nl-NL" smtClean="0"/>
              <a:t>‹nr.›</a:t>
            </a:fld>
            <a:endParaRPr lang="nl-NL"/>
          </a:p>
        </p:txBody>
      </p:sp>
    </p:spTree>
    <p:extLst>
      <p:ext uri="{BB962C8B-B14F-4D97-AF65-F5344CB8AC3E}">
        <p14:creationId xmlns:p14="http://schemas.microsoft.com/office/powerpoint/2010/main" val="22548396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9A87234E-13CE-B14A-901C-BA6837ECAC61}" type="datetimeFigureOut">
              <a:rPr lang="nl-NL" smtClean="0"/>
              <a:t>28-03-19</a:t>
            </a:fld>
            <a:endParaRPr lang="nl-NL"/>
          </a:p>
        </p:txBody>
      </p:sp>
      <p:sp>
        <p:nvSpPr>
          <p:cNvPr id="4" name="Tijdelijke aanduiding voor dia-afbeelding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06BC1A75-5A86-3749-B7A5-DF9E0D7B3AA4}" type="slidenum">
              <a:rPr lang="nl-NL" smtClean="0"/>
              <a:t>‹nr.›</a:t>
            </a:fld>
            <a:endParaRPr lang="nl-NL"/>
          </a:p>
        </p:txBody>
      </p:sp>
    </p:spTree>
    <p:extLst>
      <p:ext uri="{BB962C8B-B14F-4D97-AF65-F5344CB8AC3E}">
        <p14:creationId xmlns:p14="http://schemas.microsoft.com/office/powerpoint/2010/main" val="308027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06BC1A75-5A86-3749-B7A5-DF9E0D7B3AA4}" type="slidenum">
              <a:rPr lang="nl-NL" smtClean="0"/>
              <a:t>2</a:t>
            </a:fld>
            <a:endParaRPr lang="nl-NL"/>
          </a:p>
        </p:txBody>
      </p:sp>
    </p:spTree>
    <p:extLst>
      <p:ext uri="{BB962C8B-B14F-4D97-AF65-F5344CB8AC3E}">
        <p14:creationId xmlns:p14="http://schemas.microsoft.com/office/powerpoint/2010/main" val="1574586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nl-NL" smtClean="0"/>
              <a:t>Titelstijl van model bewerken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63735B07-1951-4B53-AC1F-C241597470D1}" type="datetimeFigureOut">
              <a:rPr lang="nl-NL" smtClean="0"/>
              <a:t>28-03-19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6C79102-E0C3-49EA-AD70-75DC2175CF84}" type="slidenum">
              <a:rPr lang="nl-NL" smtClean="0"/>
              <a:t>‹nr.›</a:t>
            </a:fld>
            <a:endParaRPr lang="nl-N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6585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63735B07-1951-4B53-AC1F-C241597470D1}" type="datetimeFigureOut">
              <a:rPr lang="nl-NL" smtClean="0"/>
              <a:t>28-03-19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6C79102-E0C3-49EA-AD70-75DC2175CF84}" type="slidenum">
              <a:rPr lang="nl-NL" smtClean="0"/>
              <a:t>‹nr.›</a:t>
            </a:fld>
            <a:endParaRPr lang="nl-NL"/>
          </a:p>
        </p:txBody>
      </p:sp>
    </p:spTree>
    <p:extLst>
      <p:ext uri="{BB962C8B-B14F-4D97-AF65-F5344CB8AC3E}">
        <p14:creationId xmlns:p14="http://schemas.microsoft.com/office/powerpoint/2010/main" val="1517729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nl-NL" smtClean="0"/>
              <a:t>Titelstijl van model bewerken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63735B07-1951-4B53-AC1F-C241597470D1}" type="datetimeFigureOut">
              <a:rPr lang="nl-NL" smtClean="0"/>
              <a:t>28-03-19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6C79102-E0C3-49EA-AD70-75DC2175CF84}" type="slidenum">
              <a:rPr lang="nl-NL" smtClean="0"/>
              <a:t>‹nr.›</a:t>
            </a:fld>
            <a:endParaRPr lang="nl-NL"/>
          </a:p>
        </p:txBody>
      </p:sp>
    </p:spTree>
    <p:extLst>
      <p:ext uri="{BB962C8B-B14F-4D97-AF65-F5344CB8AC3E}">
        <p14:creationId xmlns:p14="http://schemas.microsoft.com/office/powerpoint/2010/main" val="673804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nl-NL" smtClean="0"/>
              <a:t>Titelstijl van model bewerken</a:t>
            </a:r>
            <a:endParaRPr lang="en-US" dirty="0"/>
          </a:p>
        </p:txBody>
      </p:sp>
      <p:sp>
        <p:nvSpPr>
          <p:cNvPr id="3" name="Content Placeholder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63735B07-1951-4B53-AC1F-C241597470D1}" type="datetimeFigureOut">
              <a:rPr lang="nl-NL" smtClean="0"/>
              <a:t>28-03-19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6C79102-E0C3-49EA-AD70-75DC2175CF84}" type="slidenum">
              <a:rPr lang="nl-NL" smtClean="0"/>
              <a:t>‹nr.›</a:t>
            </a:fld>
            <a:endParaRPr lang="nl-NL"/>
          </a:p>
        </p:txBody>
      </p:sp>
    </p:spTree>
    <p:extLst>
      <p:ext uri="{BB962C8B-B14F-4D97-AF65-F5344CB8AC3E}">
        <p14:creationId xmlns:p14="http://schemas.microsoft.com/office/powerpoint/2010/main" val="1011354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nl-NL" smtClean="0"/>
              <a:t>Titelstijl van model bewerken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Date Placeholder 3"/>
          <p:cNvSpPr>
            <a:spLocks noGrp="1"/>
          </p:cNvSpPr>
          <p:nvPr>
            <p:ph type="dt" sz="half" idx="10"/>
          </p:nvPr>
        </p:nvSpPr>
        <p:spPr/>
        <p:txBody>
          <a:bodyPr/>
          <a:lstStyle/>
          <a:p>
            <a:fld id="{63735B07-1951-4B53-AC1F-C241597470D1}" type="datetimeFigureOut">
              <a:rPr lang="nl-NL" smtClean="0"/>
              <a:t>28-03-19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6C79102-E0C3-49EA-AD70-75DC2175CF84}" type="slidenum">
              <a:rPr lang="nl-NL" smtClean="0"/>
              <a:t>‹nr.›</a:t>
            </a:fld>
            <a:endParaRPr lang="nl-NL"/>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3040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nl-NL" smtClean="0"/>
              <a:t>Titelstijl van model bewerken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63735B07-1951-4B53-AC1F-C241597470D1}" type="datetimeFigureOut">
              <a:rPr lang="nl-NL" smtClean="0"/>
              <a:t>28-03-19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A6C79102-E0C3-49EA-AD70-75DC2175CF84}" type="slidenum">
              <a:rPr lang="nl-NL" smtClean="0"/>
              <a:t>‹nr.›</a:t>
            </a:fld>
            <a:endParaRPr lang="nl-NL"/>
          </a:p>
        </p:txBody>
      </p:sp>
    </p:spTree>
    <p:extLst>
      <p:ext uri="{BB962C8B-B14F-4D97-AF65-F5344CB8AC3E}">
        <p14:creationId xmlns:p14="http://schemas.microsoft.com/office/powerpoint/2010/main" val="2109780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nl-NL" smtClean="0"/>
              <a:t>Titelstijl van model bewerken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Content Placeholder 3"/>
          <p:cNvSpPr>
            <a:spLocks noGrp="1"/>
          </p:cNvSpPr>
          <p:nvPr>
            <p:ph sz="half" idx="2"/>
          </p:nvPr>
        </p:nvSpPr>
        <p:spPr>
          <a:xfrm>
            <a:off x="1097280" y="2582334"/>
            <a:ext cx="4937760" cy="3378200"/>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Content Placeholder 5"/>
          <p:cNvSpPr>
            <a:spLocks noGrp="1"/>
          </p:cNvSpPr>
          <p:nvPr>
            <p:ph sz="quarter" idx="4"/>
          </p:nvPr>
        </p:nvSpPr>
        <p:spPr>
          <a:xfrm>
            <a:off x="6217920" y="2582334"/>
            <a:ext cx="4937760" cy="3378200"/>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63735B07-1951-4B53-AC1F-C241597470D1}" type="datetimeFigureOut">
              <a:rPr lang="nl-NL" smtClean="0"/>
              <a:t>28-03-19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6C79102-E0C3-49EA-AD70-75DC2175CF84}" type="slidenum">
              <a:rPr lang="nl-NL" smtClean="0"/>
              <a:t>‹nr.›</a:t>
            </a:fld>
            <a:endParaRPr lang="nl-NL"/>
          </a:p>
        </p:txBody>
      </p:sp>
    </p:spTree>
    <p:extLst>
      <p:ext uri="{BB962C8B-B14F-4D97-AF65-F5344CB8AC3E}">
        <p14:creationId xmlns:p14="http://schemas.microsoft.com/office/powerpoint/2010/main" val="1971006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Titelstijl van model bewerken</a:t>
            </a:r>
            <a:endParaRPr lang="en-US" dirty="0"/>
          </a:p>
        </p:txBody>
      </p:sp>
      <p:sp>
        <p:nvSpPr>
          <p:cNvPr id="3" name="Date Placeholder 2"/>
          <p:cNvSpPr>
            <a:spLocks noGrp="1"/>
          </p:cNvSpPr>
          <p:nvPr>
            <p:ph type="dt" sz="half" idx="10"/>
          </p:nvPr>
        </p:nvSpPr>
        <p:spPr/>
        <p:txBody>
          <a:bodyPr/>
          <a:lstStyle/>
          <a:p>
            <a:fld id="{63735B07-1951-4B53-AC1F-C241597470D1}" type="datetimeFigureOut">
              <a:rPr lang="nl-NL" smtClean="0"/>
              <a:t>28-03-19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A6C79102-E0C3-49EA-AD70-75DC2175CF84}" type="slidenum">
              <a:rPr lang="nl-NL" smtClean="0"/>
              <a:t>‹nr.›</a:t>
            </a:fld>
            <a:endParaRPr lang="nl-NL"/>
          </a:p>
        </p:txBody>
      </p:sp>
    </p:spTree>
    <p:extLst>
      <p:ext uri="{BB962C8B-B14F-4D97-AF65-F5344CB8AC3E}">
        <p14:creationId xmlns:p14="http://schemas.microsoft.com/office/powerpoint/2010/main" val="1769595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3735B07-1951-4B53-AC1F-C241597470D1}" type="datetimeFigureOut">
              <a:rPr lang="nl-NL" smtClean="0"/>
              <a:t>28-03-19</a:t>
            </a:fld>
            <a:endParaRPr lang="nl-NL"/>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nl-NL"/>
          </a:p>
        </p:txBody>
      </p:sp>
      <p:sp>
        <p:nvSpPr>
          <p:cNvPr id="9" name="Slide Number Placeholder 8"/>
          <p:cNvSpPr>
            <a:spLocks noGrp="1"/>
          </p:cNvSpPr>
          <p:nvPr>
            <p:ph type="sldNum" sz="quarter" idx="12"/>
          </p:nvPr>
        </p:nvSpPr>
        <p:spPr/>
        <p:txBody>
          <a:bodyPr/>
          <a:lstStyle/>
          <a:p>
            <a:fld id="{A6C79102-E0C3-49EA-AD70-75DC2175CF84}" type="slidenum">
              <a:rPr lang="nl-NL" smtClean="0"/>
              <a:t>‹nr.›</a:t>
            </a:fld>
            <a:endParaRPr lang="nl-NL"/>
          </a:p>
        </p:txBody>
      </p:sp>
    </p:spTree>
    <p:extLst>
      <p:ext uri="{BB962C8B-B14F-4D97-AF65-F5344CB8AC3E}">
        <p14:creationId xmlns:p14="http://schemas.microsoft.com/office/powerpoint/2010/main" val="1091280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nl-NL" smtClean="0"/>
              <a:t>Titelstijl van model bewerken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3735B07-1951-4B53-AC1F-C241597470D1}" type="datetimeFigureOut">
              <a:rPr lang="nl-NL" smtClean="0"/>
              <a:t>28-03-19</a:t>
            </a:fld>
            <a:endParaRPr lang="nl-NL"/>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nl-NL"/>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6C79102-E0C3-49EA-AD70-75DC2175CF84}" type="slidenum">
              <a:rPr lang="nl-NL" smtClean="0"/>
              <a:t>‹nr.›</a:t>
            </a:fld>
            <a:endParaRPr lang="nl-NL"/>
          </a:p>
        </p:txBody>
      </p:sp>
    </p:spTree>
    <p:extLst>
      <p:ext uri="{BB962C8B-B14F-4D97-AF65-F5344CB8AC3E}">
        <p14:creationId xmlns:p14="http://schemas.microsoft.com/office/powerpoint/2010/main" val="1644463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nl-NL" smtClean="0"/>
              <a:t>Titelstijl van model bewerken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Sleep de afbeelding naar de tijdelijke aanduiding of klik op het pictogram als u een afbeelding wilt toevoegen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Date Placeholder 4"/>
          <p:cNvSpPr>
            <a:spLocks noGrp="1"/>
          </p:cNvSpPr>
          <p:nvPr>
            <p:ph type="dt" sz="half" idx="10"/>
          </p:nvPr>
        </p:nvSpPr>
        <p:spPr/>
        <p:txBody>
          <a:bodyPr/>
          <a:lstStyle/>
          <a:p>
            <a:fld id="{63735B07-1951-4B53-AC1F-C241597470D1}" type="datetimeFigureOut">
              <a:rPr lang="nl-NL" smtClean="0"/>
              <a:t>28-03-19</a:t>
            </a:fld>
            <a:endParaRPr lang="nl-NL"/>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A6C79102-E0C3-49EA-AD70-75DC2175CF84}" type="slidenum">
              <a:rPr lang="nl-NL" smtClean="0"/>
              <a:t>‹nr.›</a:t>
            </a:fld>
            <a:endParaRPr lang="nl-NL"/>
          </a:p>
        </p:txBody>
      </p:sp>
    </p:spTree>
    <p:extLst>
      <p:ext uri="{BB962C8B-B14F-4D97-AF65-F5344CB8AC3E}">
        <p14:creationId xmlns:p14="http://schemas.microsoft.com/office/powerpoint/2010/main" val="3844319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nl-NL" smtClean="0"/>
              <a:t>Titelstijl van model bewerken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3735B07-1951-4B53-AC1F-C241597470D1}" type="datetimeFigureOut">
              <a:rPr lang="nl-NL" smtClean="0"/>
              <a:t>28-03-19</a:t>
            </a:fld>
            <a:endParaRPr lang="nl-NL"/>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nl-NL"/>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6C79102-E0C3-49EA-AD70-75DC2175CF84}" type="slidenum">
              <a:rPr lang="nl-NL" smtClean="0"/>
              <a:t>‹nr.›</a:t>
            </a:fld>
            <a:endParaRPr lang="nl-NL"/>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2357833"/>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b="1" dirty="0" smtClean="0"/>
              <a:t>Hoofdstuk 11</a:t>
            </a:r>
            <a:endParaRPr lang="nl-NL" b="1" dirty="0"/>
          </a:p>
        </p:txBody>
      </p:sp>
      <p:sp>
        <p:nvSpPr>
          <p:cNvPr id="3" name="Ondertitel 2"/>
          <p:cNvSpPr>
            <a:spLocks noGrp="1"/>
          </p:cNvSpPr>
          <p:nvPr>
            <p:ph type="subTitle" idx="1"/>
          </p:nvPr>
        </p:nvSpPr>
        <p:spPr/>
        <p:txBody>
          <a:bodyPr>
            <a:normAutofit lnSpcReduction="10000"/>
          </a:bodyPr>
          <a:lstStyle/>
          <a:p>
            <a:r>
              <a:rPr lang="nl-NL" sz="4000" b="1" dirty="0" smtClean="0"/>
              <a:t>Ontwikkelingen in het verhoudingsvraagstuk</a:t>
            </a:r>
            <a:endParaRPr lang="nl-NL" sz="4000" b="1" dirty="0"/>
          </a:p>
        </p:txBody>
      </p:sp>
    </p:spTree>
    <p:extLst>
      <p:ext uri="{BB962C8B-B14F-4D97-AF65-F5344CB8AC3E}">
        <p14:creationId xmlns:p14="http://schemas.microsoft.com/office/powerpoint/2010/main" val="39426532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t>Conflictparadigma</a:t>
            </a:r>
            <a:endParaRPr lang="nl-NL" b="1" dirty="0"/>
          </a:p>
        </p:txBody>
      </p:sp>
      <p:sp>
        <p:nvSpPr>
          <p:cNvPr id="3" name="Tijdelijke aanduiding voor inhoud 2"/>
          <p:cNvSpPr>
            <a:spLocks noGrp="1"/>
          </p:cNvSpPr>
          <p:nvPr>
            <p:ph idx="1"/>
          </p:nvPr>
        </p:nvSpPr>
        <p:spPr/>
        <p:txBody>
          <a:bodyPr>
            <a:normAutofit lnSpcReduction="10000"/>
          </a:bodyPr>
          <a:lstStyle/>
          <a:p>
            <a:pPr>
              <a:buFont typeface="Arial" charset="0"/>
              <a:buChar char="•"/>
            </a:pPr>
            <a:r>
              <a:rPr lang="nl-NL" b="1" dirty="0" smtClean="0"/>
              <a:t>Uitgaan van ongelijkheid. </a:t>
            </a:r>
          </a:p>
          <a:p>
            <a:pPr>
              <a:buFont typeface="Arial" charset="0"/>
              <a:buChar char="•"/>
            </a:pPr>
            <a:r>
              <a:rPr lang="nl-NL" b="1" dirty="0" smtClean="0"/>
              <a:t>Effecten van opvoeding en opleiding op ongelijke verdeling van maatschappelijke posities in de samenleving naar sociale klasse, gender, religie, etniciteit of leeftijd.</a:t>
            </a:r>
            <a:endParaRPr lang="nl-NL" b="1" dirty="0"/>
          </a:p>
          <a:p>
            <a:pPr marL="0" indent="0">
              <a:buNone/>
            </a:pPr>
            <a:endParaRPr lang="nl-NL" b="1" dirty="0" smtClean="0"/>
          </a:p>
          <a:p>
            <a:pPr marL="0" indent="0">
              <a:buNone/>
            </a:pPr>
            <a:r>
              <a:rPr lang="nl-NL" b="1" dirty="0" smtClean="0"/>
              <a:t>Voorbeeld theorie socioloog Bernstein</a:t>
            </a:r>
            <a:endParaRPr lang="nl-NL" b="1" dirty="0"/>
          </a:p>
          <a:p>
            <a:pPr>
              <a:buFont typeface="Arial" charset="0"/>
              <a:buChar char="•"/>
            </a:pPr>
            <a:r>
              <a:rPr lang="nl-NL" b="1" dirty="0" smtClean="0"/>
              <a:t>Rol van taal </a:t>
            </a:r>
          </a:p>
          <a:p>
            <a:pPr>
              <a:buFont typeface="Arial" charset="0"/>
              <a:buChar char="•"/>
            </a:pPr>
            <a:r>
              <a:rPr lang="nl-NL" b="1" dirty="0" smtClean="0"/>
              <a:t>Arbeidersklasse vs. Middenklasse</a:t>
            </a:r>
          </a:p>
          <a:p>
            <a:pPr>
              <a:buFont typeface="Arial" charset="0"/>
              <a:buChar char="•"/>
            </a:pPr>
            <a:r>
              <a:rPr lang="nl-NL" b="1" dirty="0" smtClean="0"/>
              <a:t>Abstractie van taalgebruik: abstract taalgebruik is toepasbaar in verschillende contexten (bv. Universiteiten</a:t>
            </a:r>
          </a:p>
          <a:p>
            <a:pPr>
              <a:buFont typeface="Arial" charset="0"/>
              <a:buChar char="•"/>
            </a:pPr>
            <a:r>
              <a:rPr lang="nl-NL" b="1" dirty="0" smtClean="0"/>
              <a:t>Dit heeft invloed op de onderwijskansen van kinderen</a:t>
            </a:r>
            <a:endParaRPr lang="nl-NL" b="1" dirty="0"/>
          </a:p>
        </p:txBody>
      </p:sp>
    </p:spTree>
    <p:extLst>
      <p:ext uri="{BB962C8B-B14F-4D97-AF65-F5344CB8AC3E}">
        <p14:creationId xmlns:p14="http://schemas.microsoft.com/office/powerpoint/2010/main" val="76154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smtClean="0"/>
              <a:t>Twee andere stromingen binnen conflictparadigma</a:t>
            </a:r>
          </a:p>
          <a:p>
            <a:pPr>
              <a:buFont typeface="Arial" charset="0"/>
              <a:buChar char="•"/>
            </a:pPr>
            <a:r>
              <a:rPr lang="nl-NL" dirty="0" smtClean="0"/>
              <a:t>Marx: materiële bezittingen</a:t>
            </a:r>
          </a:p>
          <a:p>
            <a:pPr>
              <a:buFont typeface="Arial" charset="0"/>
              <a:buChar char="•"/>
            </a:pPr>
            <a:r>
              <a:rPr lang="nl-NL" dirty="0" err="1" smtClean="0"/>
              <a:t>Bourdieu</a:t>
            </a:r>
            <a:r>
              <a:rPr lang="nl-NL" dirty="0" smtClean="0"/>
              <a:t>: sociale en culturele verschillen</a:t>
            </a:r>
          </a:p>
          <a:p>
            <a:endParaRPr lang="nl-NL" dirty="0" smtClean="0"/>
          </a:p>
        </p:txBody>
      </p:sp>
    </p:spTree>
    <p:extLst>
      <p:ext uri="{BB962C8B-B14F-4D97-AF65-F5344CB8AC3E}">
        <p14:creationId xmlns:p14="http://schemas.microsoft.com/office/powerpoint/2010/main" val="1834717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smtClean="0"/>
              <a:t>Sociaalconstructivisme paradigma (</a:t>
            </a:r>
            <a:r>
              <a:rPr lang="nl-NL" b="1" dirty="0" err="1" smtClean="0"/>
              <a:t>interactionisme</a:t>
            </a:r>
            <a:r>
              <a:rPr lang="nl-NL" b="1" dirty="0" smtClean="0"/>
              <a:t>)</a:t>
            </a:r>
            <a:endParaRPr lang="nl-NL" dirty="0"/>
          </a:p>
        </p:txBody>
      </p:sp>
      <p:sp>
        <p:nvSpPr>
          <p:cNvPr id="3" name="Tijdelijke aanduiding voor inhoud 2"/>
          <p:cNvSpPr>
            <a:spLocks noGrp="1"/>
          </p:cNvSpPr>
          <p:nvPr>
            <p:ph idx="1"/>
          </p:nvPr>
        </p:nvSpPr>
        <p:spPr/>
        <p:txBody>
          <a:bodyPr>
            <a:normAutofit/>
          </a:bodyPr>
          <a:lstStyle/>
          <a:p>
            <a:pPr>
              <a:buFont typeface="Arial" charset="0"/>
              <a:buChar char="•"/>
            </a:pPr>
            <a:r>
              <a:rPr lang="nl-NL" b="1" dirty="0" smtClean="0"/>
              <a:t>Het persoonlijke ontwikkelingsproces en de manier </a:t>
            </a:r>
            <a:r>
              <a:rPr lang="nl-NL" b="1" dirty="0" err="1" smtClean="0"/>
              <a:t>waaorp</a:t>
            </a:r>
            <a:r>
              <a:rPr lang="nl-NL" b="1" dirty="0" smtClean="0"/>
              <a:t> individuen hun eigen identiteit construeren in relatie met hun omgeving </a:t>
            </a:r>
          </a:p>
          <a:p>
            <a:pPr>
              <a:buFont typeface="Arial" charset="0"/>
              <a:buChar char="•"/>
            </a:pPr>
            <a:r>
              <a:rPr lang="nl-NL" b="1" dirty="0" smtClean="0"/>
              <a:t>Onderzocht hoe mensen in het proces van (politieke) socialisatie betekenis geven aan hetgeen ze leren en meemaken</a:t>
            </a:r>
          </a:p>
          <a:p>
            <a:pPr>
              <a:buFont typeface="Arial" charset="0"/>
              <a:buChar char="•"/>
            </a:pPr>
            <a:endParaRPr lang="nl-NL" b="1" dirty="0" smtClean="0"/>
          </a:p>
          <a:p>
            <a:pPr marL="0" indent="0">
              <a:buNone/>
            </a:pPr>
            <a:r>
              <a:rPr lang="nl-NL" b="1" dirty="0" err="1" smtClean="0"/>
              <a:t>Goffman</a:t>
            </a:r>
            <a:endParaRPr lang="nl-NL" b="1" dirty="0" smtClean="0"/>
          </a:p>
          <a:p>
            <a:pPr>
              <a:buFont typeface="Arial" charset="0"/>
              <a:buChar char="•"/>
            </a:pPr>
            <a:r>
              <a:rPr lang="nl-NL" b="1" dirty="0" smtClean="0"/>
              <a:t>Mensen gedragen zich naar de rollen  in het leven, naar wat jij denkt dat hoort bij een bepaalde rol</a:t>
            </a:r>
            <a:endParaRPr lang="nl-NL" b="1" dirty="0" smtClean="0">
              <a:sym typeface="Wingdings"/>
            </a:endParaRPr>
          </a:p>
          <a:p>
            <a:pPr>
              <a:buFont typeface="Arial" charset="0"/>
              <a:buChar char="•"/>
            </a:pPr>
            <a:endParaRPr lang="nl-NL" b="1" dirty="0">
              <a:sym typeface="Wingdings"/>
            </a:endParaRPr>
          </a:p>
          <a:p>
            <a:pPr>
              <a:buFont typeface="Arial" charset="0"/>
              <a:buChar char="•"/>
            </a:pPr>
            <a:endParaRPr lang="nl-NL" b="1" dirty="0"/>
          </a:p>
        </p:txBody>
      </p:sp>
    </p:spTree>
    <p:extLst>
      <p:ext uri="{BB962C8B-B14F-4D97-AF65-F5344CB8AC3E}">
        <p14:creationId xmlns:p14="http://schemas.microsoft.com/office/powerpoint/2010/main" val="1697261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smtClean="0"/>
              <a:t>Rationele-actor-paradigma</a:t>
            </a:r>
            <a:br>
              <a:rPr lang="nl-NL" b="1" dirty="0" smtClean="0"/>
            </a:br>
            <a:endParaRPr lang="nl-NL" b="1" dirty="0"/>
          </a:p>
        </p:txBody>
      </p:sp>
      <p:sp>
        <p:nvSpPr>
          <p:cNvPr id="3" name="Tijdelijke aanduiding voor inhoud 2"/>
          <p:cNvSpPr>
            <a:spLocks noGrp="1"/>
          </p:cNvSpPr>
          <p:nvPr>
            <p:ph idx="1"/>
          </p:nvPr>
        </p:nvSpPr>
        <p:spPr/>
        <p:txBody>
          <a:bodyPr>
            <a:normAutofit/>
          </a:bodyPr>
          <a:lstStyle/>
          <a:p>
            <a:pPr>
              <a:buFont typeface="Arial" charset="0"/>
              <a:buChar char="•"/>
            </a:pPr>
            <a:r>
              <a:rPr lang="nl-NL" dirty="0" smtClean="0"/>
              <a:t>Socialisatie weinig vanuit dit paradigma onderzocht </a:t>
            </a:r>
          </a:p>
          <a:p>
            <a:pPr>
              <a:buFont typeface="Arial" charset="0"/>
              <a:buChar char="•"/>
            </a:pPr>
            <a:r>
              <a:rPr lang="nl-NL" dirty="0" err="1"/>
              <a:t>T</a:t>
            </a:r>
            <a:r>
              <a:rPr lang="nl-NL" dirty="0" err="1" smtClean="0"/>
              <a:t>heory</a:t>
            </a:r>
            <a:r>
              <a:rPr lang="nl-NL" dirty="0" smtClean="0"/>
              <a:t> of </a:t>
            </a:r>
            <a:r>
              <a:rPr lang="nl-NL" dirty="0" err="1"/>
              <a:t>P</a:t>
            </a:r>
            <a:r>
              <a:rPr lang="nl-NL" dirty="0" err="1" smtClean="0"/>
              <a:t>lanned</a:t>
            </a:r>
            <a:r>
              <a:rPr lang="nl-NL" dirty="0" smtClean="0"/>
              <a:t> </a:t>
            </a:r>
            <a:r>
              <a:rPr lang="nl-NL" dirty="0" err="1" smtClean="0"/>
              <a:t>Behaviour</a:t>
            </a:r>
            <a:r>
              <a:rPr lang="nl-NL" dirty="0" smtClean="0"/>
              <a:t> (</a:t>
            </a:r>
            <a:r>
              <a:rPr lang="nl-NL" dirty="0" err="1" smtClean="0"/>
              <a:t>Ajzen</a:t>
            </a:r>
            <a:r>
              <a:rPr lang="nl-NL" dirty="0" smtClean="0"/>
              <a:t>; </a:t>
            </a:r>
            <a:r>
              <a:rPr lang="nl-NL" dirty="0" err="1" smtClean="0"/>
              <a:t>Fishbein</a:t>
            </a:r>
            <a:r>
              <a:rPr lang="nl-NL" dirty="0" smtClean="0"/>
              <a:t>)</a:t>
            </a:r>
            <a:endParaRPr lang="nl-NL" dirty="0"/>
          </a:p>
          <a:p>
            <a:pPr>
              <a:buFont typeface="Arial" charset="0"/>
              <a:buChar char="•"/>
            </a:pPr>
            <a:endParaRPr lang="nl-NL" dirty="0" smtClean="0"/>
          </a:p>
          <a:p>
            <a:pPr>
              <a:buFont typeface="Arial" charset="0"/>
              <a:buChar char="•"/>
            </a:pPr>
            <a:r>
              <a:rPr lang="nl-NL" dirty="0" smtClean="0"/>
              <a:t>Gedrag komt voort uit iemands intentie</a:t>
            </a:r>
          </a:p>
          <a:p>
            <a:pPr>
              <a:buFont typeface="Arial" charset="0"/>
              <a:buChar char="•"/>
            </a:pPr>
            <a:r>
              <a:rPr lang="nl-NL" dirty="0" smtClean="0"/>
              <a:t>Intentie bepaald door:</a:t>
            </a:r>
          </a:p>
          <a:p>
            <a:pPr lvl="1">
              <a:buFont typeface="Arial" charset="0"/>
              <a:buChar char="•"/>
            </a:pPr>
            <a:r>
              <a:rPr lang="nl-NL" dirty="0" smtClean="0"/>
              <a:t>Verwachte uitkomsten</a:t>
            </a:r>
          </a:p>
          <a:p>
            <a:pPr lvl="1">
              <a:buFont typeface="Arial" charset="0"/>
              <a:buChar char="•"/>
            </a:pPr>
            <a:r>
              <a:rPr lang="nl-NL" dirty="0" smtClean="0"/>
              <a:t>Houding ouders en vrienden (waarden en normen die worden overgedragen)</a:t>
            </a:r>
          </a:p>
          <a:p>
            <a:pPr lvl="1">
              <a:buFont typeface="Arial" charset="0"/>
              <a:buChar char="•"/>
            </a:pPr>
            <a:r>
              <a:rPr lang="nl-NL" dirty="0" smtClean="0"/>
              <a:t>Hoeveelheid </a:t>
            </a:r>
            <a:r>
              <a:rPr lang="nl-NL" smtClean="0"/>
              <a:t>ervaren controle: hoe haalbaar is het doel van het gedrag?</a:t>
            </a:r>
            <a:endParaRPr lang="nl-NL" dirty="0"/>
          </a:p>
        </p:txBody>
      </p:sp>
    </p:spTree>
    <p:extLst>
      <p:ext uri="{BB962C8B-B14F-4D97-AF65-F5344CB8AC3E}">
        <p14:creationId xmlns:p14="http://schemas.microsoft.com/office/powerpoint/2010/main" val="24481748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smtClean="0"/>
              <a:t>11.4 ideologie: pragmatisme en populisme</a:t>
            </a:r>
            <a:endParaRPr lang="nl-NL" b="1" dirty="0"/>
          </a:p>
        </p:txBody>
      </p:sp>
      <p:sp>
        <p:nvSpPr>
          <p:cNvPr id="3" name="Tijdelijke aanduiding voor inhoud 2"/>
          <p:cNvSpPr>
            <a:spLocks noGrp="1"/>
          </p:cNvSpPr>
          <p:nvPr>
            <p:ph idx="1"/>
          </p:nvPr>
        </p:nvSpPr>
        <p:spPr/>
        <p:txBody>
          <a:bodyPr/>
          <a:lstStyle/>
          <a:p>
            <a:pPr marL="0" indent="0">
              <a:buNone/>
            </a:pPr>
            <a:r>
              <a:rPr lang="nl-NL" b="1" dirty="0" smtClean="0"/>
              <a:t>Ideologie (kernconcept!!):</a:t>
            </a:r>
          </a:p>
          <a:p>
            <a:pPr marL="0" indent="0">
              <a:buNone/>
            </a:pPr>
            <a:r>
              <a:rPr lang="nl-NL" b="1" dirty="0"/>
              <a:t>	</a:t>
            </a:r>
            <a:r>
              <a:rPr lang="nl-NL" b="1" dirty="0" smtClean="0"/>
              <a:t>*een samenhangend geheel van beginselen en denkbeelden</a:t>
            </a:r>
          </a:p>
          <a:p>
            <a:pPr marL="0" indent="0">
              <a:buNone/>
            </a:pPr>
            <a:r>
              <a:rPr lang="nl-NL" b="1" dirty="0"/>
              <a:t>	</a:t>
            </a:r>
            <a:r>
              <a:rPr lang="nl-NL" b="1" dirty="0" smtClean="0"/>
              <a:t>*over de meest wenselijke maatschappelijke en politieke</a:t>
            </a:r>
          </a:p>
          <a:p>
            <a:pPr marL="0" indent="0">
              <a:buNone/>
            </a:pPr>
            <a:r>
              <a:rPr lang="nl-NL" b="1" dirty="0" smtClean="0"/>
              <a:t>             verhoudingen.</a:t>
            </a:r>
          </a:p>
          <a:p>
            <a:pPr marL="0" indent="0">
              <a:buNone/>
            </a:pPr>
            <a:endParaRPr lang="nl-NL" b="1" dirty="0"/>
          </a:p>
          <a:p>
            <a:pPr marL="0" indent="0">
              <a:buNone/>
            </a:pPr>
            <a:r>
              <a:rPr lang="nl-NL" b="1" dirty="0" smtClean="0"/>
              <a:t>Groepen mensen met dezelfde ideologie is een STROMING.</a:t>
            </a:r>
            <a:endParaRPr lang="nl-NL" b="1" dirty="0"/>
          </a:p>
        </p:txBody>
      </p:sp>
    </p:spTree>
    <p:extLst>
      <p:ext uri="{BB962C8B-B14F-4D97-AF65-F5344CB8AC3E}">
        <p14:creationId xmlns:p14="http://schemas.microsoft.com/office/powerpoint/2010/main" val="4048906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
            </a:r>
            <a:br>
              <a:rPr lang="nl-NL" dirty="0" smtClean="0"/>
            </a:br>
            <a:endParaRPr lang="nl-NL" dirty="0"/>
          </a:p>
        </p:txBody>
      </p:sp>
      <p:sp>
        <p:nvSpPr>
          <p:cNvPr id="3" name="Tijdelijke aanduiding voor inhoud 2"/>
          <p:cNvSpPr>
            <a:spLocks noGrp="1"/>
          </p:cNvSpPr>
          <p:nvPr>
            <p:ph idx="1"/>
          </p:nvPr>
        </p:nvSpPr>
        <p:spPr/>
        <p:txBody>
          <a:bodyPr/>
          <a:lstStyle/>
          <a:p>
            <a:pPr marL="457200" indent="-457200">
              <a:buFont typeface="+mj-lt"/>
              <a:buAutoNum type="arabicPeriod"/>
            </a:pPr>
            <a:r>
              <a:rPr lang="nl-NL" dirty="0" smtClean="0"/>
              <a:t>Pragmatisme </a:t>
            </a:r>
            <a:endParaRPr lang="nl-NL" dirty="0" smtClean="0"/>
          </a:p>
          <a:p>
            <a:pPr marL="457200" indent="-457200">
              <a:buFont typeface="+mj-lt"/>
              <a:buAutoNum type="arabicPeriod"/>
            </a:pPr>
            <a:r>
              <a:rPr lang="nl-NL" dirty="0" smtClean="0"/>
              <a:t>Populisme </a:t>
            </a:r>
          </a:p>
          <a:p>
            <a:pPr marL="0" indent="0">
              <a:buNone/>
            </a:pPr>
            <a:endParaRPr lang="nl-NL" dirty="0" smtClean="0"/>
          </a:p>
          <a:p>
            <a:pPr marL="0" indent="0">
              <a:buNone/>
            </a:pPr>
            <a:r>
              <a:rPr lang="nl-NL" dirty="0" smtClean="0"/>
              <a:t>Ideologie of houding?</a:t>
            </a:r>
            <a:endParaRPr lang="nl-NL" dirty="0" smtClean="0"/>
          </a:p>
        </p:txBody>
      </p:sp>
    </p:spTree>
    <p:extLst>
      <p:ext uri="{BB962C8B-B14F-4D97-AF65-F5344CB8AC3E}">
        <p14:creationId xmlns:p14="http://schemas.microsoft.com/office/powerpoint/2010/main" val="13126585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Pragmatisme</a:t>
            </a:r>
            <a:r>
              <a:rPr lang="nl-NL" dirty="0" smtClean="0"/>
              <a:t/>
            </a:r>
            <a:br>
              <a:rPr lang="nl-NL" dirty="0" smtClean="0"/>
            </a:br>
            <a:endParaRPr lang="nl-NL" dirty="0"/>
          </a:p>
        </p:txBody>
      </p:sp>
      <p:sp>
        <p:nvSpPr>
          <p:cNvPr id="3" name="Tijdelijke aanduiding voor inhoud 2"/>
          <p:cNvSpPr>
            <a:spLocks noGrp="1"/>
          </p:cNvSpPr>
          <p:nvPr>
            <p:ph idx="1"/>
          </p:nvPr>
        </p:nvSpPr>
        <p:spPr/>
        <p:txBody>
          <a:bodyPr>
            <a:normAutofit/>
          </a:bodyPr>
          <a:lstStyle/>
          <a:p>
            <a:pPr>
              <a:buFont typeface="Courier New" charset="0"/>
              <a:buChar char="o"/>
            </a:pPr>
            <a:r>
              <a:rPr lang="nl-NL" dirty="0"/>
              <a:t> </a:t>
            </a:r>
            <a:r>
              <a:rPr lang="nl-NL" dirty="0" smtClean="0"/>
              <a:t>geen vastgelegde uitgangspunten </a:t>
            </a:r>
          </a:p>
          <a:p>
            <a:pPr>
              <a:buFont typeface="Courier New" charset="0"/>
              <a:buChar char="o"/>
            </a:pPr>
            <a:r>
              <a:rPr lang="nl-NL" dirty="0" smtClean="0">
                <a:sym typeface="Wingdings"/>
              </a:rPr>
              <a:t>Per maatschappelijk probleem standpunt innemen</a:t>
            </a:r>
          </a:p>
          <a:p>
            <a:pPr>
              <a:buFont typeface="Courier New" charset="0"/>
              <a:buChar char="o"/>
            </a:pPr>
            <a:r>
              <a:rPr lang="nl-NL" dirty="0" smtClean="0">
                <a:sym typeface="Wingdings"/>
              </a:rPr>
              <a:t>Ideologie niet duidelijk, maar over het algemeen wel voor democratisering politiek bestel</a:t>
            </a:r>
          </a:p>
          <a:p>
            <a:pPr>
              <a:buFont typeface="Courier New" charset="0"/>
              <a:buChar char="o"/>
            </a:pPr>
            <a:endParaRPr lang="nl-NL" dirty="0">
              <a:sym typeface="Wingdings"/>
            </a:endParaRPr>
          </a:p>
          <a:p>
            <a:pPr>
              <a:buFont typeface="Courier New" charset="0"/>
              <a:buChar char="o"/>
            </a:pPr>
            <a:r>
              <a:rPr lang="nl-NL" dirty="0" err="1" smtClean="0">
                <a:sym typeface="Wingdings"/>
              </a:rPr>
              <a:t>Vb</a:t>
            </a:r>
            <a:r>
              <a:rPr lang="nl-NL" dirty="0" smtClean="0">
                <a:sym typeface="Wingdings"/>
              </a:rPr>
              <a:t>: D66, nu meer liberale partij</a:t>
            </a:r>
            <a:endParaRPr lang="nl-NL" dirty="0" smtClean="0">
              <a:sym typeface="Wingdings"/>
            </a:endParaRPr>
          </a:p>
          <a:p>
            <a:pPr>
              <a:buFont typeface="Courier New" charset="0"/>
              <a:buChar char="o"/>
            </a:pPr>
            <a:endParaRPr lang="nl-NL" dirty="0">
              <a:sym typeface="Wingdings"/>
            </a:endParaRPr>
          </a:p>
        </p:txBody>
      </p:sp>
    </p:spTree>
    <p:extLst>
      <p:ext uri="{BB962C8B-B14F-4D97-AF65-F5344CB8AC3E}">
        <p14:creationId xmlns:p14="http://schemas.microsoft.com/office/powerpoint/2010/main" val="897360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Populisme</a:t>
            </a:r>
            <a:endParaRPr lang="nl-NL" dirty="0"/>
          </a:p>
        </p:txBody>
      </p:sp>
      <p:sp>
        <p:nvSpPr>
          <p:cNvPr id="3" name="Tijdelijke aanduiding voor inhoud 2"/>
          <p:cNvSpPr>
            <a:spLocks noGrp="1"/>
          </p:cNvSpPr>
          <p:nvPr>
            <p:ph idx="1"/>
          </p:nvPr>
        </p:nvSpPr>
        <p:spPr/>
        <p:txBody>
          <a:bodyPr/>
          <a:lstStyle/>
          <a:p>
            <a:pPr>
              <a:buFont typeface="Courier New" charset="0"/>
              <a:buChar char="o"/>
            </a:pPr>
            <a:r>
              <a:rPr lang="nl-NL" dirty="0"/>
              <a:t> </a:t>
            </a:r>
            <a:r>
              <a:rPr lang="nl-NL" dirty="0" smtClean="0"/>
              <a:t>een houding van politiek bedrijven waarin een duidelijke ideologie afwezig lijkt. </a:t>
            </a:r>
          </a:p>
          <a:p>
            <a:pPr>
              <a:buFont typeface="Courier New" charset="0"/>
              <a:buChar char="o"/>
            </a:pPr>
            <a:r>
              <a:rPr lang="nl-NL" dirty="0" smtClean="0"/>
              <a:t>Kernmerken </a:t>
            </a:r>
          </a:p>
          <a:p>
            <a:pPr lvl="1">
              <a:buFont typeface="Courier New" charset="0"/>
              <a:buChar char="o"/>
            </a:pPr>
            <a:r>
              <a:rPr lang="nl-NL" dirty="0" smtClean="0"/>
              <a:t>Opkomen voor het gewone volk (v/d dominante cultuur)</a:t>
            </a:r>
          </a:p>
          <a:p>
            <a:pPr lvl="1">
              <a:buFont typeface="Courier New" charset="0"/>
              <a:buChar char="o"/>
            </a:pPr>
            <a:r>
              <a:rPr lang="nl-NL" dirty="0" smtClean="0"/>
              <a:t>Afzetten tegen politieke en economische elite (aanhang arbeidersklasse)</a:t>
            </a:r>
          </a:p>
          <a:p>
            <a:pPr lvl="1">
              <a:buFont typeface="Courier New" charset="0"/>
              <a:buChar char="o"/>
            </a:pPr>
            <a:r>
              <a:rPr lang="nl-NL" dirty="0" smtClean="0"/>
              <a:t>Uitgaan van eenvoudige oplossingen </a:t>
            </a:r>
          </a:p>
          <a:p>
            <a:pPr lvl="1">
              <a:buFont typeface="Courier New" charset="0"/>
              <a:buChar char="o"/>
            </a:pPr>
            <a:endParaRPr lang="nl-NL" dirty="0"/>
          </a:p>
          <a:p>
            <a:pPr>
              <a:buFont typeface="Courier New" charset="0"/>
              <a:buChar char="o"/>
            </a:pPr>
            <a:r>
              <a:rPr lang="nl-NL" dirty="0" err="1" smtClean="0"/>
              <a:t>Vb</a:t>
            </a:r>
            <a:r>
              <a:rPr lang="nl-NL" dirty="0" smtClean="0"/>
              <a:t>: vooral rechtse partijen zoals Lijst Pim Fortuyn, PVV, </a:t>
            </a:r>
            <a:r>
              <a:rPr lang="nl-NL" smtClean="0"/>
              <a:t>FvD</a:t>
            </a:r>
            <a:endParaRPr lang="nl-NL" dirty="0" smtClean="0"/>
          </a:p>
        </p:txBody>
      </p:sp>
    </p:spTree>
    <p:extLst>
      <p:ext uri="{BB962C8B-B14F-4D97-AF65-F5344CB8AC3E}">
        <p14:creationId xmlns:p14="http://schemas.microsoft.com/office/powerpoint/2010/main" val="3118528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Nederlandse politiek</a:t>
            </a:r>
            <a:endParaRPr lang="nl-NL" dirty="0"/>
          </a:p>
        </p:txBody>
      </p:sp>
      <p:sp>
        <p:nvSpPr>
          <p:cNvPr id="3" name="Tijdelijke aanduiding voor inhoud 2"/>
          <p:cNvSpPr>
            <a:spLocks noGrp="1"/>
          </p:cNvSpPr>
          <p:nvPr>
            <p:ph idx="1"/>
          </p:nvPr>
        </p:nvSpPr>
        <p:spPr/>
        <p:txBody>
          <a:bodyPr/>
          <a:lstStyle/>
          <a:p>
            <a:pPr>
              <a:buFont typeface="Arial" charset="0"/>
              <a:buChar char="•"/>
            </a:pPr>
            <a:r>
              <a:rPr lang="nl-NL" dirty="0" smtClean="0"/>
              <a:t>1991 CPN</a:t>
            </a:r>
            <a:r>
              <a:rPr lang="nl-NL" dirty="0" smtClean="0">
                <a:sym typeface="Wingdings"/>
              </a:rPr>
              <a:t> </a:t>
            </a:r>
            <a:r>
              <a:rPr lang="nl-NL" dirty="0" smtClean="0"/>
              <a:t>GL</a:t>
            </a:r>
          </a:p>
          <a:p>
            <a:pPr>
              <a:buFont typeface="Arial" charset="0"/>
              <a:buChar char="•"/>
            </a:pPr>
            <a:r>
              <a:rPr lang="nl-NL" dirty="0" smtClean="0"/>
              <a:t>Nederland: meer communistisch? Of toch socialistisch? </a:t>
            </a:r>
          </a:p>
          <a:p>
            <a:pPr>
              <a:buFont typeface="Arial" charset="0"/>
              <a:buChar char="•"/>
            </a:pPr>
            <a:r>
              <a:rPr lang="nl-NL" dirty="0" smtClean="0"/>
              <a:t>Voorbeelden van partijen</a:t>
            </a:r>
          </a:p>
          <a:p>
            <a:pPr lvl="1">
              <a:buFont typeface="Arial" charset="0"/>
              <a:buChar char="•"/>
            </a:pPr>
            <a:r>
              <a:rPr lang="nl-NL" smtClean="0"/>
              <a:t>PvdA</a:t>
            </a:r>
            <a:endParaRPr lang="nl-NL" dirty="0" smtClean="0"/>
          </a:p>
          <a:p>
            <a:pPr lvl="1">
              <a:buFont typeface="Arial" charset="0"/>
              <a:buChar char="•"/>
            </a:pPr>
            <a:r>
              <a:rPr lang="nl-NL" dirty="0" smtClean="0"/>
              <a:t>SP</a:t>
            </a:r>
          </a:p>
          <a:p>
            <a:pPr lvl="1">
              <a:buFont typeface="Arial" charset="0"/>
              <a:buChar char="•"/>
            </a:pPr>
            <a:r>
              <a:rPr lang="nl-NL" dirty="0" smtClean="0"/>
              <a:t>PvdD</a:t>
            </a:r>
          </a:p>
          <a:p>
            <a:pPr lvl="1">
              <a:buFont typeface="Arial" charset="0"/>
              <a:buChar char="•"/>
            </a:pPr>
            <a:r>
              <a:rPr lang="nl-NL" dirty="0" smtClean="0"/>
              <a:t>GL</a:t>
            </a:r>
          </a:p>
          <a:p>
            <a:pPr>
              <a:buFont typeface="Arial" charset="0"/>
              <a:buChar char="•"/>
            </a:pPr>
            <a:endParaRPr lang="nl-NL" dirty="0" smtClean="0"/>
          </a:p>
          <a:p>
            <a:pPr marL="457200" indent="-457200">
              <a:buFont typeface="+mj-lt"/>
              <a:buAutoNum type="arabicPeriod"/>
            </a:pPr>
            <a:endParaRPr lang="nl-NL" dirty="0"/>
          </a:p>
        </p:txBody>
      </p:sp>
    </p:spTree>
    <p:extLst>
      <p:ext uri="{BB962C8B-B14F-4D97-AF65-F5344CB8AC3E}">
        <p14:creationId xmlns:p14="http://schemas.microsoft.com/office/powerpoint/2010/main" val="1421761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10.5 Oplossing en Ontwikkeling: verzorgingsstaat en institutionalisering</a:t>
            </a:r>
            <a:endParaRPr lang="nl-NL" dirty="0"/>
          </a:p>
        </p:txBody>
      </p:sp>
      <p:sp>
        <p:nvSpPr>
          <p:cNvPr id="3" name="Tijdelijke aanduiding voor inhoud 2"/>
          <p:cNvSpPr>
            <a:spLocks noGrp="1"/>
          </p:cNvSpPr>
          <p:nvPr>
            <p:ph idx="1"/>
          </p:nvPr>
        </p:nvSpPr>
        <p:spPr/>
        <p:txBody>
          <a:bodyPr/>
          <a:lstStyle/>
          <a:p>
            <a:pPr>
              <a:buFont typeface="Arial" charset="0"/>
              <a:buChar char="•"/>
            </a:pPr>
            <a:r>
              <a:rPr lang="nl-NL" dirty="0" smtClean="0"/>
              <a:t> verzorgingsstaat en institutionalisering</a:t>
            </a:r>
          </a:p>
          <a:p>
            <a:pPr>
              <a:buFont typeface="Arial" charset="0"/>
              <a:buChar char="•"/>
            </a:pPr>
            <a:r>
              <a:rPr lang="nl-NL" dirty="0" smtClean="0"/>
              <a:t>Sociale ongelijkheid </a:t>
            </a:r>
          </a:p>
          <a:p>
            <a:pPr>
              <a:buFont typeface="Arial" charset="0"/>
              <a:buChar char="•"/>
            </a:pPr>
            <a:endParaRPr lang="nl-NL" dirty="0"/>
          </a:p>
          <a:p>
            <a:pPr>
              <a:buFont typeface="Arial" charset="0"/>
              <a:buChar char="•"/>
            </a:pPr>
            <a:endParaRPr lang="nl-NL" dirty="0" smtClean="0"/>
          </a:p>
          <a:p>
            <a:pPr marL="0" indent="0">
              <a:buNone/>
            </a:pPr>
            <a:r>
              <a:rPr lang="nl-NL" dirty="0" smtClean="0"/>
              <a:t>Sociale ongelijkheid </a:t>
            </a:r>
            <a:r>
              <a:rPr lang="nl-NL" dirty="0" smtClean="0">
                <a:sym typeface="Wingdings"/>
              </a:rPr>
              <a:t>wens politiek ingrijpen </a:t>
            </a:r>
            <a:r>
              <a:rPr lang="nl-NL" smtClean="0">
                <a:sym typeface="Wingdings"/>
              </a:rPr>
              <a:t> creëren </a:t>
            </a:r>
            <a:r>
              <a:rPr lang="nl-NL" dirty="0" smtClean="0">
                <a:sym typeface="Wingdings"/>
              </a:rPr>
              <a:t>van verzorgingsstaat </a:t>
            </a:r>
            <a:r>
              <a:rPr lang="nl-NL" smtClean="0">
                <a:sym typeface="Wingdings"/>
              </a:rPr>
              <a:t> institutionalisering </a:t>
            </a:r>
            <a:endParaRPr lang="nl-NL" dirty="0"/>
          </a:p>
        </p:txBody>
      </p:sp>
    </p:spTree>
    <p:extLst>
      <p:ext uri="{BB962C8B-B14F-4D97-AF65-F5344CB8AC3E}">
        <p14:creationId xmlns:p14="http://schemas.microsoft.com/office/powerpoint/2010/main" val="737655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b="1" dirty="0" smtClean="0"/>
              <a:t>Centraal in dit hoofdstuk</a:t>
            </a:r>
            <a:endParaRPr lang="nl-NL" b="1" dirty="0"/>
          </a:p>
        </p:txBody>
      </p:sp>
      <p:sp>
        <p:nvSpPr>
          <p:cNvPr id="3" name="Tijdelijke aanduiding voor inhoud 2"/>
          <p:cNvSpPr>
            <a:spLocks noGrp="1"/>
          </p:cNvSpPr>
          <p:nvPr>
            <p:ph idx="1"/>
          </p:nvPr>
        </p:nvSpPr>
        <p:spPr/>
        <p:txBody>
          <a:bodyPr>
            <a:normAutofit/>
          </a:bodyPr>
          <a:lstStyle/>
          <a:p>
            <a:pPr marL="0" indent="0">
              <a:buNone/>
            </a:pPr>
            <a:r>
              <a:rPr lang="nl-NL" dirty="0" smtClean="0"/>
              <a:t>Het </a:t>
            </a:r>
            <a:r>
              <a:rPr lang="nl-NL" b="1" dirty="0" err="1" smtClean="0"/>
              <a:t>verhoudings</a:t>
            </a:r>
            <a:r>
              <a:rPr lang="nl-NL" b="1" dirty="0" smtClean="0"/>
              <a:t>(hoofdconcept)</a:t>
            </a:r>
            <a:r>
              <a:rPr lang="nl-NL" dirty="0" smtClean="0"/>
              <a:t> staat centraal:</a:t>
            </a:r>
          </a:p>
          <a:p>
            <a:pPr marL="578358" lvl="1" indent="-285750">
              <a:buFontTx/>
              <a:buChar char="-"/>
            </a:pPr>
            <a:r>
              <a:rPr lang="nl-NL" b="1" dirty="0" smtClean="0"/>
              <a:t>Waarom is de ontwikkeling van identiteiten veranderd in de afgelopen decennia?</a:t>
            </a:r>
          </a:p>
          <a:p>
            <a:pPr marL="578358" lvl="1" indent="-285750">
              <a:buFontTx/>
              <a:buChar char="-"/>
            </a:pPr>
            <a:r>
              <a:rPr lang="nl-NL" b="1" dirty="0" smtClean="0"/>
              <a:t>Hoe werd vroeger  en hoe wordt nu de identiteit van mensen bepaald?</a:t>
            </a:r>
          </a:p>
          <a:p>
            <a:pPr marL="578358" lvl="1" indent="-285750">
              <a:buFontTx/>
              <a:buChar char="-"/>
            </a:pPr>
            <a:r>
              <a:rPr lang="nl-NL" b="1" dirty="0" smtClean="0"/>
              <a:t>Welke overeenkomsten zijn er tussen de vorming van leden van de samenleving in de jaren ‘60 en nu?</a:t>
            </a:r>
          </a:p>
          <a:p>
            <a:pPr marL="578358" lvl="1" indent="-285750">
              <a:buFontTx/>
              <a:buChar char="-"/>
            </a:pPr>
            <a:endParaRPr lang="nl-NL" b="1" dirty="0" smtClean="0"/>
          </a:p>
          <a:p>
            <a:pPr marL="0" indent="0">
              <a:buNone/>
            </a:pPr>
            <a:endParaRPr lang="nl-NL" b="1" dirty="0"/>
          </a:p>
          <a:p>
            <a:pPr marL="0" indent="0">
              <a:buNone/>
            </a:pPr>
            <a:endParaRPr lang="nl-NL" b="1" dirty="0" smtClean="0"/>
          </a:p>
          <a:p>
            <a:pPr marL="0" indent="0">
              <a:buNone/>
            </a:pPr>
            <a:r>
              <a:rPr lang="nl-NL" dirty="0"/>
              <a:t>	</a:t>
            </a:r>
            <a:r>
              <a:rPr lang="nl-NL" dirty="0" smtClean="0"/>
              <a:t>	</a:t>
            </a:r>
          </a:p>
          <a:p>
            <a:pPr marL="0" indent="0">
              <a:buNone/>
            </a:pPr>
            <a:endParaRPr lang="nl-NL" dirty="0"/>
          </a:p>
        </p:txBody>
      </p:sp>
    </p:spTree>
    <p:extLst>
      <p:ext uri="{BB962C8B-B14F-4D97-AF65-F5344CB8AC3E}">
        <p14:creationId xmlns:p14="http://schemas.microsoft.com/office/powerpoint/2010/main" val="2821911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14400" y="365125"/>
            <a:ext cx="10439400" cy="1325563"/>
          </a:xfrm>
        </p:spPr>
        <p:txBody>
          <a:bodyPr>
            <a:normAutofit/>
          </a:bodyPr>
          <a:lstStyle/>
          <a:p>
            <a:r>
              <a:rPr lang="nl-NL" b="1" dirty="0" smtClean="0"/>
              <a:t>10.1 Casus: protestgeneratie</a:t>
            </a:r>
            <a:endParaRPr lang="nl-NL" b="1" dirty="0"/>
          </a:p>
        </p:txBody>
      </p:sp>
      <p:sp>
        <p:nvSpPr>
          <p:cNvPr id="3" name="Tijdelijke aanduiding voor inhoud 2"/>
          <p:cNvSpPr>
            <a:spLocks noGrp="1"/>
          </p:cNvSpPr>
          <p:nvPr>
            <p:ph idx="1"/>
          </p:nvPr>
        </p:nvSpPr>
        <p:spPr/>
        <p:txBody>
          <a:bodyPr>
            <a:normAutofit/>
          </a:bodyPr>
          <a:lstStyle/>
          <a:p>
            <a:pPr marL="0" indent="0">
              <a:buNone/>
            </a:pPr>
            <a:r>
              <a:rPr lang="nl-NL" dirty="0" smtClean="0"/>
              <a:t>Ontstaan jongerenculturen</a:t>
            </a:r>
          </a:p>
          <a:p>
            <a:pPr>
              <a:buFont typeface="Arial" charset="0"/>
              <a:buChar char="•"/>
            </a:pPr>
            <a:r>
              <a:rPr lang="nl-NL" dirty="0" smtClean="0"/>
              <a:t>Verzet tegen de overheid (anarchisme)</a:t>
            </a:r>
          </a:p>
          <a:p>
            <a:pPr>
              <a:buFont typeface="Arial" charset="0"/>
              <a:buChar char="•"/>
            </a:pPr>
            <a:r>
              <a:rPr lang="nl-NL" dirty="0" smtClean="0"/>
              <a:t>Afzetten tegen dominante cultuur van jaren vijftig (tegencultuur)</a:t>
            </a:r>
          </a:p>
          <a:p>
            <a:pPr>
              <a:buFont typeface="Arial" charset="0"/>
              <a:buChar char="•"/>
            </a:pPr>
            <a:r>
              <a:rPr lang="nl-NL" dirty="0" smtClean="0"/>
              <a:t>Proces socialisatie hiermee beïnvloed</a:t>
            </a:r>
          </a:p>
          <a:p>
            <a:pPr>
              <a:buFont typeface="Arial" charset="0"/>
              <a:buChar char="•"/>
            </a:pPr>
            <a:r>
              <a:rPr lang="nl-NL" dirty="0" smtClean="0"/>
              <a:t>Verzet van de protestgeneratie is nu veel minder sterk</a:t>
            </a:r>
          </a:p>
          <a:p>
            <a:pPr>
              <a:buFont typeface="Arial" charset="0"/>
              <a:buChar char="•"/>
            </a:pPr>
            <a:endParaRPr lang="nl-NL" b="1" dirty="0"/>
          </a:p>
        </p:txBody>
      </p:sp>
    </p:spTree>
    <p:extLst>
      <p:ext uri="{BB962C8B-B14F-4D97-AF65-F5344CB8AC3E}">
        <p14:creationId xmlns:p14="http://schemas.microsoft.com/office/powerpoint/2010/main" val="507455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11.2 Analyse: politieke socialisatie en identiteit</a:t>
            </a:r>
            <a:endParaRPr lang="nl-NL" dirty="0"/>
          </a:p>
        </p:txBody>
      </p:sp>
      <p:sp>
        <p:nvSpPr>
          <p:cNvPr id="3" name="Tijdelijke aanduiding voor inhoud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nl-NL" b="1" dirty="0" smtClean="0"/>
              <a:t>Politieke socialisatie </a:t>
            </a:r>
            <a:r>
              <a:rPr lang="nl-NL" dirty="0" smtClean="0"/>
              <a:t>(kernconcept):</a:t>
            </a:r>
          </a:p>
          <a:p>
            <a:pPr marL="91440" lvl="1" indent="-91440">
              <a:spcBef>
                <a:spcPts val="1200"/>
              </a:spcBef>
              <a:spcAft>
                <a:spcPts val="200"/>
              </a:spcAft>
              <a:buSzPct val="100000"/>
              <a:buFont typeface="Arial" charset="0"/>
              <a:buChar char="•"/>
            </a:pPr>
            <a:r>
              <a:rPr lang="nl-NL" dirty="0" smtClean="0"/>
              <a:t> t/m 1960 = verzuiling, samenleving opgedeeld in levensbeschouwelijke  en </a:t>
            </a:r>
            <a:r>
              <a:rPr lang="nl-NL" dirty="0" err="1" smtClean="0"/>
              <a:t>sociaal-economische</a:t>
            </a:r>
            <a:r>
              <a:rPr lang="nl-NL" dirty="0" smtClean="0"/>
              <a:t> groepen</a:t>
            </a:r>
          </a:p>
          <a:p>
            <a:pPr marL="91440" lvl="1" indent="-91440">
              <a:spcBef>
                <a:spcPts val="1200"/>
              </a:spcBef>
              <a:spcAft>
                <a:spcPts val="200"/>
              </a:spcAft>
              <a:buSzPct val="100000"/>
              <a:buFont typeface="Arial" charset="0"/>
              <a:buChar char="•"/>
            </a:pPr>
            <a:r>
              <a:rPr lang="nl-NL" dirty="0" smtClean="0"/>
              <a:t>Politieke socialisatie vond plaats binnen eigen zuil</a:t>
            </a:r>
          </a:p>
          <a:p>
            <a:pPr marL="91440" lvl="1" indent="-91440">
              <a:spcBef>
                <a:spcPts val="1200"/>
              </a:spcBef>
              <a:spcAft>
                <a:spcPts val="200"/>
              </a:spcAft>
              <a:buSzPct val="100000"/>
              <a:buFont typeface="Arial" charset="0"/>
              <a:buChar char="•"/>
            </a:pPr>
            <a:r>
              <a:rPr lang="nl-NL" dirty="0" smtClean="0"/>
              <a:t>Definitie= proces van overdracht en verwerving van de politieke cultuur van de groepen en samenleving waar mensen toe behoren. Het proces bestaat uit opvoeding, opleiding en andere vormen van omgang  met anderen. </a:t>
            </a:r>
          </a:p>
          <a:p>
            <a:pPr marL="91440" lvl="1" indent="-91440">
              <a:spcBef>
                <a:spcPts val="1200"/>
              </a:spcBef>
              <a:spcAft>
                <a:spcPts val="200"/>
              </a:spcAft>
              <a:buSzPct val="100000"/>
              <a:buFont typeface="Arial" charset="0"/>
              <a:buChar char="•"/>
            </a:pPr>
            <a:r>
              <a:rPr lang="nl-NL" dirty="0" smtClean="0"/>
              <a:t>Leven in zuilen gaat samen met exclusivisme</a:t>
            </a:r>
            <a:endParaRPr lang="nl-NL" dirty="0"/>
          </a:p>
          <a:p>
            <a:pPr marL="0" marR="0" lvl="0" indent="0" defTabSz="914400" eaLnBrk="1" fontAlgn="auto" latinLnBrk="0" hangingPunct="1">
              <a:lnSpc>
                <a:spcPct val="100000"/>
              </a:lnSpc>
              <a:spcBef>
                <a:spcPts val="0"/>
              </a:spcBef>
              <a:spcAft>
                <a:spcPts val="0"/>
              </a:spcAft>
              <a:buClrTx/>
              <a:buSzTx/>
              <a:buFontTx/>
              <a:buNone/>
              <a:tabLst/>
              <a:defRPr/>
            </a:pPr>
            <a:endParaRPr lang="nl-NL" dirty="0"/>
          </a:p>
        </p:txBody>
      </p:sp>
    </p:spTree>
    <p:extLst>
      <p:ext uri="{BB962C8B-B14F-4D97-AF65-F5344CB8AC3E}">
        <p14:creationId xmlns:p14="http://schemas.microsoft.com/office/powerpoint/2010/main" val="23101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lvl="1">
              <a:lnSpc>
                <a:spcPct val="100000"/>
              </a:lnSpc>
              <a:spcBef>
                <a:spcPts val="0"/>
              </a:spcBef>
              <a:spcAft>
                <a:spcPts val="0"/>
              </a:spcAft>
              <a:buClrTx/>
              <a:buFont typeface="Arial" charset="0"/>
              <a:buChar char="•"/>
            </a:pPr>
            <a:r>
              <a:rPr lang="nl-NL" dirty="0" smtClean="0"/>
              <a:t>Vanaf jaren 60= ontzuiling</a:t>
            </a:r>
          </a:p>
          <a:p>
            <a:pPr lvl="1">
              <a:lnSpc>
                <a:spcPct val="100000"/>
              </a:lnSpc>
              <a:spcBef>
                <a:spcPts val="0"/>
              </a:spcBef>
              <a:spcAft>
                <a:spcPts val="0"/>
              </a:spcAft>
              <a:buClrTx/>
              <a:buFont typeface="Arial" charset="0"/>
              <a:buChar char="•"/>
            </a:pPr>
            <a:r>
              <a:rPr lang="nl-NL" dirty="0" smtClean="0"/>
              <a:t>Ontzuiling kwam neer op contact met mensen buiten eigen zuil. </a:t>
            </a:r>
          </a:p>
          <a:p>
            <a:pPr lvl="1">
              <a:lnSpc>
                <a:spcPct val="100000"/>
              </a:lnSpc>
              <a:spcBef>
                <a:spcPts val="0"/>
              </a:spcBef>
              <a:spcAft>
                <a:spcPts val="0"/>
              </a:spcAft>
              <a:buClrTx/>
              <a:buFont typeface="Arial" charset="0"/>
              <a:buChar char="•"/>
            </a:pPr>
            <a:r>
              <a:rPr lang="nl-NL" dirty="0" smtClean="0"/>
              <a:t>‘ Het kan anders’</a:t>
            </a:r>
          </a:p>
          <a:p>
            <a:pPr lvl="1">
              <a:lnSpc>
                <a:spcPct val="100000"/>
              </a:lnSpc>
              <a:spcBef>
                <a:spcPts val="0"/>
              </a:spcBef>
              <a:spcAft>
                <a:spcPts val="0"/>
              </a:spcAft>
              <a:buClrTx/>
              <a:buFont typeface="Arial" charset="0"/>
              <a:buChar char="•"/>
            </a:pPr>
            <a:r>
              <a:rPr lang="nl-NL" dirty="0" smtClean="0"/>
              <a:t>Groepsvorming buiten eigen groep (nieuwe groepen)</a:t>
            </a:r>
          </a:p>
          <a:p>
            <a:pPr lvl="1">
              <a:lnSpc>
                <a:spcPct val="100000"/>
              </a:lnSpc>
              <a:spcBef>
                <a:spcPts val="0"/>
              </a:spcBef>
              <a:spcAft>
                <a:spcPts val="0"/>
              </a:spcAft>
              <a:buClrTx/>
              <a:buFont typeface="Arial" charset="0"/>
              <a:buChar char="•"/>
            </a:pPr>
            <a:r>
              <a:rPr lang="nl-NL" dirty="0" err="1" smtClean="0"/>
              <a:t>Invoed</a:t>
            </a:r>
            <a:r>
              <a:rPr lang="nl-NL" dirty="0" smtClean="0"/>
              <a:t> op socialisatie. Afname rol traditionele </a:t>
            </a:r>
            <a:r>
              <a:rPr lang="nl-NL" dirty="0" err="1" smtClean="0"/>
              <a:t>socialisatoren</a:t>
            </a:r>
            <a:r>
              <a:rPr lang="nl-NL" dirty="0" smtClean="0"/>
              <a:t> kerk en vereniging </a:t>
            </a:r>
            <a:r>
              <a:rPr lang="nl-NL" dirty="0" smtClean="0">
                <a:sym typeface="Wingdings"/>
              </a:rPr>
              <a:t> media, vrienden, ook school (kinderen gingen langer naar school)</a:t>
            </a:r>
          </a:p>
          <a:p>
            <a:pPr lvl="1">
              <a:lnSpc>
                <a:spcPct val="100000"/>
              </a:lnSpc>
              <a:spcBef>
                <a:spcPts val="0"/>
              </a:spcBef>
              <a:spcAft>
                <a:spcPts val="0"/>
              </a:spcAft>
              <a:buClrTx/>
              <a:buFont typeface="Arial" charset="0"/>
              <a:buChar char="•"/>
            </a:pPr>
            <a:r>
              <a:rPr lang="nl-NL" dirty="0" smtClean="0">
                <a:sym typeface="Wingdings"/>
              </a:rPr>
              <a:t>Socialisatie van gezin naar onderwijs. Thans.</a:t>
            </a:r>
            <a:endParaRPr lang="nl-NL" dirty="0" smtClean="0"/>
          </a:p>
          <a:p>
            <a:pPr lvl="1">
              <a:lnSpc>
                <a:spcPct val="100000"/>
              </a:lnSpc>
              <a:spcBef>
                <a:spcPts val="0"/>
              </a:spcBef>
              <a:spcAft>
                <a:spcPts val="0"/>
              </a:spcAft>
              <a:buClrTx/>
              <a:buFont typeface="Arial" charset="0"/>
              <a:buChar char="•"/>
            </a:pPr>
            <a:endParaRPr lang="nl-NL" dirty="0"/>
          </a:p>
          <a:p>
            <a:pPr lvl="1">
              <a:lnSpc>
                <a:spcPct val="100000"/>
              </a:lnSpc>
              <a:spcBef>
                <a:spcPts val="0"/>
              </a:spcBef>
              <a:spcAft>
                <a:spcPts val="0"/>
              </a:spcAft>
              <a:buClrTx/>
              <a:buFont typeface="Arial" charset="0"/>
              <a:buChar char="•"/>
            </a:pPr>
            <a:endParaRPr lang="nl-NL" dirty="0" smtClean="0"/>
          </a:p>
          <a:p>
            <a:pPr lvl="1">
              <a:lnSpc>
                <a:spcPct val="100000"/>
              </a:lnSpc>
              <a:spcBef>
                <a:spcPts val="0"/>
              </a:spcBef>
              <a:spcAft>
                <a:spcPts val="0"/>
              </a:spcAft>
              <a:buClrTx/>
              <a:buFont typeface="Arial" charset="0"/>
              <a:buChar char="•"/>
            </a:pPr>
            <a:r>
              <a:rPr lang="nl-NL" dirty="0" smtClean="0"/>
              <a:t>Factoren die een rol speelden bij de ontwikkelingen</a:t>
            </a:r>
          </a:p>
          <a:p>
            <a:pPr lvl="2">
              <a:lnSpc>
                <a:spcPct val="100000"/>
              </a:lnSpc>
              <a:spcBef>
                <a:spcPts val="0"/>
              </a:spcBef>
              <a:spcAft>
                <a:spcPts val="0"/>
              </a:spcAft>
              <a:buClrTx/>
              <a:buFont typeface="Arial" charset="0"/>
              <a:buChar char="•"/>
            </a:pPr>
            <a:r>
              <a:rPr lang="nl-NL" dirty="0" smtClean="0"/>
              <a:t>Rationalisering, steeds meer technische uitvindingen</a:t>
            </a:r>
          </a:p>
          <a:p>
            <a:pPr lvl="2">
              <a:lnSpc>
                <a:spcPct val="100000"/>
              </a:lnSpc>
              <a:spcBef>
                <a:spcPts val="0"/>
              </a:spcBef>
              <a:spcAft>
                <a:spcPts val="0"/>
              </a:spcAft>
              <a:buClrTx/>
              <a:buFont typeface="Arial" charset="0"/>
              <a:buChar char="•"/>
            </a:pPr>
            <a:r>
              <a:rPr lang="nl-NL" dirty="0" smtClean="0"/>
              <a:t>Globalisering, verbindingen met het buitenland </a:t>
            </a:r>
          </a:p>
          <a:p>
            <a:pPr lvl="3">
              <a:lnSpc>
                <a:spcPct val="100000"/>
              </a:lnSpc>
              <a:spcBef>
                <a:spcPts val="0"/>
              </a:spcBef>
              <a:spcAft>
                <a:spcPts val="0"/>
              </a:spcAft>
              <a:buClrTx/>
              <a:buFont typeface="Arial" charset="0"/>
              <a:buChar char="•"/>
            </a:pPr>
            <a:r>
              <a:rPr lang="nl-NL" dirty="0" smtClean="0"/>
              <a:t>Toen: beelden Vietnamoorlog onderling gedeeld. Nu: opstanden in Arabische wereld, vooral politiek</a:t>
            </a:r>
          </a:p>
          <a:p>
            <a:pPr lvl="1">
              <a:lnSpc>
                <a:spcPct val="100000"/>
              </a:lnSpc>
              <a:spcBef>
                <a:spcPts val="0"/>
              </a:spcBef>
              <a:spcAft>
                <a:spcPts val="0"/>
              </a:spcAft>
              <a:buClrTx/>
              <a:buFont typeface="Arial" charset="0"/>
              <a:buChar char="•"/>
            </a:pPr>
            <a:endParaRPr lang="nl-NL" dirty="0"/>
          </a:p>
        </p:txBody>
      </p:sp>
    </p:spTree>
    <p:extLst>
      <p:ext uri="{BB962C8B-B14F-4D97-AF65-F5344CB8AC3E}">
        <p14:creationId xmlns:p14="http://schemas.microsoft.com/office/powerpoint/2010/main" val="879810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additive="base">
                                        <p:cTn id="4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Identiteit </a:t>
            </a:r>
            <a:endParaRPr lang="nl-NL" dirty="0"/>
          </a:p>
        </p:txBody>
      </p:sp>
      <p:sp>
        <p:nvSpPr>
          <p:cNvPr id="3" name="Tijdelijke aanduiding voor inhoud 2"/>
          <p:cNvSpPr>
            <a:spLocks noGrp="1"/>
          </p:cNvSpPr>
          <p:nvPr>
            <p:ph idx="1"/>
          </p:nvPr>
        </p:nvSpPr>
        <p:spPr/>
        <p:txBody>
          <a:bodyPr>
            <a:normAutofit/>
          </a:bodyPr>
          <a:lstStyle/>
          <a:p>
            <a:pPr>
              <a:lnSpc>
                <a:spcPct val="100000"/>
              </a:lnSpc>
              <a:spcBef>
                <a:spcPts val="0"/>
              </a:spcBef>
              <a:spcAft>
                <a:spcPts val="0"/>
              </a:spcAft>
              <a:buClrTx/>
              <a:buSzTx/>
              <a:buFont typeface="Arial" charset="0"/>
              <a:buChar char="•"/>
              <a:defRPr/>
            </a:pPr>
            <a:r>
              <a:rPr lang="nl-NL" dirty="0" smtClean="0">
                <a:sym typeface="Wingdings"/>
              </a:rPr>
              <a:t>Definitie= beeld dat iemand van zichzelf heeft, dat hij uitdraagt en dat hij als </a:t>
            </a:r>
            <a:r>
              <a:rPr lang="nl-NL" dirty="0" err="1" smtClean="0">
                <a:sym typeface="Wingdings"/>
              </a:rPr>
              <a:t>kenmekren</a:t>
            </a:r>
            <a:r>
              <a:rPr lang="nl-NL" dirty="0" smtClean="0">
                <a:sym typeface="Wingdings"/>
              </a:rPr>
              <a:t> en blijven beschouwt voor zijn eigen persoon en dat is afgeleid van zijn perceptie over de groep(en) waar hij wel of juist ook niet deel van uitmaakt. </a:t>
            </a:r>
          </a:p>
          <a:p>
            <a:pPr>
              <a:lnSpc>
                <a:spcPct val="100000"/>
              </a:lnSpc>
              <a:spcBef>
                <a:spcPts val="0"/>
              </a:spcBef>
              <a:spcAft>
                <a:spcPts val="0"/>
              </a:spcAft>
              <a:buClrTx/>
              <a:buSzTx/>
              <a:buFont typeface="Arial" charset="0"/>
              <a:buChar char="•"/>
              <a:defRPr/>
            </a:pPr>
            <a:endParaRPr lang="nl-NL" dirty="0">
              <a:sym typeface="Wingdings"/>
            </a:endParaRPr>
          </a:p>
          <a:p>
            <a:pPr>
              <a:lnSpc>
                <a:spcPct val="100000"/>
              </a:lnSpc>
              <a:spcBef>
                <a:spcPts val="0"/>
              </a:spcBef>
              <a:spcAft>
                <a:spcPts val="0"/>
              </a:spcAft>
              <a:buClrTx/>
              <a:buSzTx/>
              <a:buFont typeface="Arial" charset="0"/>
              <a:buChar char="•"/>
              <a:defRPr/>
            </a:pPr>
            <a:r>
              <a:rPr lang="nl-NL" dirty="0" smtClean="0">
                <a:sym typeface="Wingdings"/>
              </a:rPr>
              <a:t>Rol van jongerenculturen op identiteit</a:t>
            </a:r>
          </a:p>
          <a:p>
            <a:pPr>
              <a:lnSpc>
                <a:spcPct val="100000"/>
              </a:lnSpc>
              <a:spcBef>
                <a:spcPts val="0"/>
              </a:spcBef>
              <a:spcAft>
                <a:spcPts val="0"/>
              </a:spcAft>
              <a:buClrTx/>
              <a:buSzTx/>
              <a:buFont typeface="Arial" charset="0"/>
              <a:buChar char="•"/>
              <a:defRPr/>
            </a:pPr>
            <a:r>
              <a:rPr lang="nl-NL" dirty="0" smtClean="0">
                <a:sym typeface="Wingdings"/>
              </a:rPr>
              <a:t>Afzetten tegen burgerij, tot vandaag de dag: individualisering</a:t>
            </a:r>
          </a:p>
          <a:p>
            <a:pPr>
              <a:lnSpc>
                <a:spcPct val="100000"/>
              </a:lnSpc>
              <a:spcBef>
                <a:spcPts val="0"/>
              </a:spcBef>
              <a:spcAft>
                <a:spcPts val="0"/>
              </a:spcAft>
              <a:buClrTx/>
              <a:buSzTx/>
              <a:buFont typeface="Arial" charset="0"/>
              <a:buChar char="•"/>
              <a:defRPr/>
            </a:pPr>
            <a:endParaRPr lang="nl-NL" dirty="0" smtClean="0">
              <a:sym typeface="Wingdings"/>
            </a:endParaRPr>
          </a:p>
        </p:txBody>
      </p:sp>
    </p:spTree>
    <p:extLst>
      <p:ext uri="{BB962C8B-B14F-4D97-AF65-F5344CB8AC3E}">
        <p14:creationId xmlns:p14="http://schemas.microsoft.com/office/powerpoint/2010/main" val="14776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Acculturatie</a:t>
            </a:r>
            <a:endParaRPr lang="nl-NL" dirty="0"/>
          </a:p>
        </p:txBody>
      </p:sp>
      <p:sp>
        <p:nvSpPr>
          <p:cNvPr id="3" name="Tijdelijke aanduiding voor inhoud 2"/>
          <p:cNvSpPr>
            <a:spLocks noGrp="1"/>
          </p:cNvSpPr>
          <p:nvPr>
            <p:ph idx="1"/>
          </p:nvPr>
        </p:nvSpPr>
        <p:spPr/>
        <p:txBody>
          <a:bodyPr/>
          <a:lstStyle/>
          <a:p>
            <a:pPr>
              <a:buFont typeface="Arial" charset="0"/>
              <a:buChar char="•"/>
            </a:pPr>
            <a:r>
              <a:rPr lang="nl-NL" dirty="0" smtClean="0"/>
              <a:t>Rol komst migranten jaren 60 en 70</a:t>
            </a:r>
          </a:p>
          <a:p>
            <a:pPr>
              <a:buFont typeface="Arial" charset="0"/>
              <a:buChar char="•"/>
            </a:pPr>
            <a:r>
              <a:rPr lang="nl-NL" dirty="0" smtClean="0"/>
              <a:t>Samenwerking met andere landen (gastarbeiders)</a:t>
            </a:r>
          </a:p>
          <a:p>
            <a:pPr>
              <a:buFont typeface="Arial" charset="0"/>
              <a:buChar char="•"/>
            </a:pPr>
            <a:r>
              <a:rPr lang="nl-NL" dirty="0" smtClean="0"/>
              <a:t>Gastarbeiders </a:t>
            </a:r>
            <a:r>
              <a:rPr lang="nl-NL" dirty="0" smtClean="0">
                <a:sym typeface="Wingdings"/>
              </a:rPr>
              <a:t> gezinshereniging  gezinsvorming</a:t>
            </a:r>
          </a:p>
          <a:p>
            <a:pPr>
              <a:buFont typeface="Arial" charset="0"/>
              <a:buChar char="•"/>
            </a:pPr>
            <a:endParaRPr lang="nl-NL" dirty="0">
              <a:sym typeface="Wingdings"/>
            </a:endParaRPr>
          </a:p>
          <a:p>
            <a:pPr>
              <a:buFont typeface="Arial" charset="0"/>
              <a:buChar char="•"/>
            </a:pPr>
            <a:endParaRPr lang="nl-NL" dirty="0" smtClean="0">
              <a:sym typeface="Wingdings"/>
            </a:endParaRPr>
          </a:p>
          <a:p>
            <a:pPr>
              <a:buFont typeface="Arial" charset="0"/>
              <a:buChar char="•"/>
            </a:pPr>
            <a:r>
              <a:rPr lang="nl-NL" dirty="0" smtClean="0">
                <a:sym typeface="Wingdings"/>
              </a:rPr>
              <a:t>Definitie= aanleren en verwerven van een andere cultuur of elementen daaruit, dan die waarin iemand is opgegroeid.</a:t>
            </a:r>
          </a:p>
          <a:p>
            <a:pPr>
              <a:buFont typeface="Arial" charset="0"/>
              <a:buChar char="•"/>
            </a:pPr>
            <a:r>
              <a:rPr lang="nl-NL" dirty="0" smtClean="0">
                <a:sym typeface="Wingdings"/>
              </a:rPr>
              <a:t>Integratie vs. Behoud eigen cultuur?</a:t>
            </a:r>
          </a:p>
          <a:p>
            <a:pPr>
              <a:buFont typeface="Arial" charset="0"/>
              <a:buChar char="•"/>
            </a:pPr>
            <a:r>
              <a:rPr lang="nl-NL" dirty="0" smtClean="0">
                <a:sym typeface="Wingdings"/>
              </a:rPr>
              <a:t>Problemen in socialisatie</a:t>
            </a:r>
            <a:endParaRPr lang="nl-NL" dirty="0"/>
          </a:p>
        </p:txBody>
      </p:sp>
    </p:spTree>
    <p:extLst>
      <p:ext uri="{BB962C8B-B14F-4D97-AF65-F5344CB8AC3E}">
        <p14:creationId xmlns:p14="http://schemas.microsoft.com/office/powerpoint/2010/main" val="133375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D163214-3226-4B1E-BE3E-16085EE012BA}"/>
              </a:ext>
            </a:extLst>
          </p:cNvPr>
          <p:cNvSpPr>
            <a:spLocks noGrp="1"/>
          </p:cNvSpPr>
          <p:nvPr>
            <p:ph type="title"/>
          </p:nvPr>
        </p:nvSpPr>
        <p:spPr/>
        <p:txBody>
          <a:bodyPr>
            <a:normAutofit/>
          </a:bodyPr>
          <a:lstStyle/>
          <a:p>
            <a:r>
              <a:rPr lang="nl-NL" sz="3600" b="1" dirty="0" smtClean="0"/>
              <a:t>11.3 Paradigma’s over socialisatie</a:t>
            </a:r>
            <a:endParaRPr lang="nl-NL" sz="3300" dirty="0">
              <a:solidFill>
                <a:schemeClr val="bg1"/>
              </a:solidFill>
            </a:endParaRPr>
          </a:p>
        </p:txBody>
      </p:sp>
      <p:pic>
        <p:nvPicPr>
          <p:cNvPr id="4" name="Tijdelijke aanduiding voor inhoud 3">
            <a:extLst>
              <a:ext uri="{FF2B5EF4-FFF2-40B4-BE49-F238E27FC236}">
                <a16:creationId xmlns="" xmlns:a16="http://schemas.microsoft.com/office/drawing/2014/main" id="{C142A34C-6F8E-4A04-A75C-F8ABB8DF7BBC}"/>
              </a:ext>
            </a:extLst>
          </p:cNvPr>
          <p:cNvPicPr>
            <a:picLocks noGrp="1" noChangeAspect="1"/>
          </p:cNvPicPr>
          <p:nvPr>
            <p:ph idx="1"/>
          </p:nvPr>
        </p:nvPicPr>
        <p:blipFill rotWithShape="1">
          <a:blip r:embed="rId2"/>
          <a:srcRect l="-268" t="8561" r="4622" b="4287"/>
          <a:stretch/>
        </p:blipFill>
        <p:spPr>
          <a:xfrm>
            <a:off x="2700000" y="1980000"/>
            <a:ext cx="6156000" cy="4284000"/>
          </a:xfrm>
          <a:prstGeom prst="rect">
            <a:avLst/>
          </a:prstGeom>
        </p:spPr>
      </p:pic>
    </p:spTree>
    <p:extLst>
      <p:ext uri="{BB962C8B-B14F-4D97-AF65-F5344CB8AC3E}">
        <p14:creationId xmlns:p14="http://schemas.microsoft.com/office/powerpoint/2010/main" val="562654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b="1" dirty="0" smtClean="0"/>
              <a:t>Functionalisme paradigma</a:t>
            </a:r>
            <a:br>
              <a:rPr lang="nl-NL" b="1" dirty="0" smtClean="0"/>
            </a:br>
            <a:endParaRPr lang="nl-NL" b="1" dirty="0"/>
          </a:p>
        </p:txBody>
      </p:sp>
      <p:sp>
        <p:nvSpPr>
          <p:cNvPr id="3" name="Tijdelijke aanduiding voor inhoud 2"/>
          <p:cNvSpPr>
            <a:spLocks noGrp="1"/>
          </p:cNvSpPr>
          <p:nvPr>
            <p:ph idx="1"/>
          </p:nvPr>
        </p:nvSpPr>
        <p:spPr/>
        <p:txBody>
          <a:bodyPr>
            <a:normAutofit/>
          </a:bodyPr>
          <a:lstStyle/>
          <a:p>
            <a:pPr>
              <a:buFont typeface="Arial" charset="0"/>
              <a:buChar char="•"/>
            </a:pPr>
            <a:r>
              <a:rPr lang="nl-NL" b="1" dirty="0" smtClean="0"/>
              <a:t>Socialisatie heeft een functie: een identiteit wordt gevormd</a:t>
            </a:r>
          </a:p>
          <a:p>
            <a:pPr>
              <a:buFont typeface="Arial" charset="0"/>
              <a:buChar char="•"/>
            </a:pPr>
            <a:r>
              <a:rPr lang="nl-NL" b="1" dirty="0" smtClean="0"/>
              <a:t>Hiermee worden er individuen gecreëerd </a:t>
            </a:r>
            <a:endParaRPr lang="nl-NL" b="1" dirty="0"/>
          </a:p>
          <a:p>
            <a:pPr>
              <a:buFont typeface="Arial" charset="0"/>
              <a:buChar char="•"/>
            </a:pPr>
            <a:r>
              <a:rPr lang="nl-NL" b="1" dirty="0" smtClean="0"/>
              <a:t>Socialisatie houdt de cultuur van een samenleving in stand</a:t>
            </a:r>
          </a:p>
          <a:p>
            <a:pPr>
              <a:buFont typeface="Arial" charset="0"/>
              <a:buChar char="•"/>
            </a:pPr>
            <a:endParaRPr lang="nl-NL" b="1" dirty="0" smtClean="0"/>
          </a:p>
          <a:p>
            <a:pPr marL="0" indent="0">
              <a:buNone/>
            </a:pPr>
            <a:r>
              <a:rPr lang="nl-NL" b="1" dirty="0" smtClean="0"/>
              <a:t>Robert K. </a:t>
            </a:r>
            <a:r>
              <a:rPr lang="nl-NL" b="1" dirty="0" err="1" smtClean="0"/>
              <a:t>Merton</a:t>
            </a:r>
            <a:endParaRPr lang="nl-NL" b="1" dirty="0" smtClean="0"/>
          </a:p>
          <a:p>
            <a:pPr>
              <a:buFont typeface="Arial" charset="0"/>
              <a:buChar char="•"/>
            </a:pPr>
            <a:r>
              <a:rPr lang="nl-NL" b="1" dirty="0" smtClean="0"/>
              <a:t>Door socialisatie worden mensen aan de samenleving gebonden</a:t>
            </a:r>
          </a:p>
          <a:p>
            <a:pPr>
              <a:buFont typeface="Arial" charset="0"/>
              <a:buChar char="•"/>
            </a:pPr>
            <a:r>
              <a:rPr lang="nl-NL" b="1" dirty="0" smtClean="0"/>
              <a:t>De samenleving blijft zo in balans</a:t>
            </a:r>
          </a:p>
          <a:p>
            <a:pPr>
              <a:buFont typeface="Arial" charset="0"/>
              <a:buChar char="•"/>
            </a:pPr>
            <a:endParaRPr lang="nl-NL" b="1" dirty="0" smtClean="0"/>
          </a:p>
        </p:txBody>
      </p:sp>
    </p:spTree>
    <p:extLst>
      <p:ext uri="{BB962C8B-B14F-4D97-AF65-F5344CB8AC3E}">
        <p14:creationId xmlns:p14="http://schemas.microsoft.com/office/powerpoint/2010/main" val="104406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ief">
  <a:themeElements>
    <a:clrScheme name="Retrospectief">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ief">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ef">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4112</TotalTime>
  <Words>772</Words>
  <Application>Microsoft Macintosh PowerPoint</Application>
  <PresentationFormat>Breedbeeld</PresentationFormat>
  <Paragraphs>126</Paragraphs>
  <Slides>19</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19</vt:i4>
      </vt:variant>
    </vt:vector>
  </HeadingPairs>
  <TitlesOfParts>
    <vt:vector size="25" baseType="lpstr">
      <vt:lpstr>Calibri</vt:lpstr>
      <vt:lpstr>Calibri Light</vt:lpstr>
      <vt:lpstr>Courier New</vt:lpstr>
      <vt:lpstr>Wingdings</vt:lpstr>
      <vt:lpstr>Arial</vt:lpstr>
      <vt:lpstr>Retrospectief</vt:lpstr>
      <vt:lpstr>Hoofdstuk 11</vt:lpstr>
      <vt:lpstr>Centraal in dit hoofdstuk</vt:lpstr>
      <vt:lpstr>10.1 Casus: protestgeneratie</vt:lpstr>
      <vt:lpstr>11.2 Analyse: politieke socialisatie en identiteit</vt:lpstr>
      <vt:lpstr>PowerPoint-presentatie</vt:lpstr>
      <vt:lpstr>Identiteit </vt:lpstr>
      <vt:lpstr>Acculturatie</vt:lpstr>
      <vt:lpstr>11.3 Paradigma’s over socialisatie</vt:lpstr>
      <vt:lpstr>Functionalisme paradigma </vt:lpstr>
      <vt:lpstr>Conflictparadigma</vt:lpstr>
      <vt:lpstr>PowerPoint-presentatie</vt:lpstr>
      <vt:lpstr>Sociaalconstructivisme paradigma (interactionisme)</vt:lpstr>
      <vt:lpstr>Rationele-actor-paradigma </vt:lpstr>
      <vt:lpstr>11.4 ideologie: pragmatisme en populisme</vt:lpstr>
      <vt:lpstr> </vt:lpstr>
      <vt:lpstr>Pragmatisme </vt:lpstr>
      <vt:lpstr>Populisme</vt:lpstr>
      <vt:lpstr>Nederlandse politiek</vt:lpstr>
      <vt:lpstr>10.5 Oplossing en Ontwikkeling: verzorgingsstaat en institutionalisering</vt:lpstr>
    </vt:vector>
  </TitlesOfParts>
  <Company>Kwadrant Scholengroep</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Hoofdstuk 7</dc:title>
  <dc:creator>ICT</dc:creator>
  <cp:lastModifiedBy>i bayrak</cp:lastModifiedBy>
  <cp:revision>112</cp:revision>
  <cp:lastPrinted>2018-09-05T08:52:39Z</cp:lastPrinted>
  <dcterms:created xsi:type="dcterms:W3CDTF">2018-08-28T12:19:13Z</dcterms:created>
  <dcterms:modified xsi:type="dcterms:W3CDTF">2019-03-28T13:27:49Z</dcterms:modified>
</cp:coreProperties>
</file>