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3"/>
  </p:notesMasterIdLst>
  <p:handoutMasterIdLst>
    <p:handoutMasterId r:id="rId14"/>
  </p:handoutMasterIdLst>
  <p:sldIdLst>
    <p:sldId id="256" r:id="rId2"/>
    <p:sldId id="257" r:id="rId3"/>
    <p:sldId id="258" r:id="rId4"/>
    <p:sldId id="266" r:id="rId5"/>
    <p:sldId id="259" r:id="rId6"/>
    <p:sldId id="260" r:id="rId7"/>
    <p:sldId id="264" r:id="rId8"/>
    <p:sldId id="268" r:id="rId9"/>
    <p:sldId id="261"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0" autoAdjust="0"/>
    <p:restoredTop sz="82404" autoAdjust="0"/>
  </p:normalViewPr>
  <p:slideViewPr>
    <p:cSldViewPr snapToGrid="0">
      <p:cViewPr varScale="1">
        <p:scale>
          <a:sx n="96" d="100"/>
          <a:sy n="96" d="100"/>
        </p:scale>
        <p:origin x="361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661FA4-5E11-4CB1-9239-C06B946CF52F}" type="datetimeFigureOut">
              <a:rPr lang="nl-NL" smtClean="0"/>
              <a:t>7-3-2018</a:t>
            </a:fld>
            <a:endParaRPr lang="nl-NL"/>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63138D-CE2F-436B-9055-B4BAEDA0DDFB}" type="slidenum">
              <a:rPr lang="nl-NL" smtClean="0"/>
              <a:t>‹#›</a:t>
            </a:fld>
            <a:endParaRPr lang="nl-NL"/>
          </a:p>
        </p:txBody>
      </p:sp>
    </p:spTree>
    <p:extLst>
      <p:ext uri="{BB962C8B-B14F-4D97-AF65-F5344CB8AC3E}">
        <p14:creationId xmlns:p14="http://schemas.microsoft.com/office/powerpoint/2010/main" val="3847824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32ECF5-C53F-4B95-A9BD-6FC71E3DE139}" type="datetimeFigureOut">
              <a:rPr lang="nl-NL" smtClean="0"/>
              <a:t>7-3-2018</a:t>
            </a:fld>
            <a:endParaRPr lang="nl-NL"/>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0E3478-317E-402C-A70A-952BBB0FA022}" type="slidenum">
              <a:rPr lang="nl-NL" smtClean="0"/>
              <a:t>‹#›</a:t>
            </a:fld>
            <a:endParaRPr lang="nl-NL"/>
          </a:p>
        </p:txBody>
      </p:sp>
    </p:spTree>
    <p:extLst>
      <p:ext uri="{BB962C8B-B14F-4D97-AF65-F5344CB8AC3E}">
        <p14:creationId xmlns:p14="http://schemas.microsoft.com/office/powerpoint/2010/main" val="3810490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4</a:t>
            </a:fld>
            <a:endParaRPr lang="nl-NL"/>
          </a:p>
        </p:txBody>
      </p:sp>
    </p:spTree>
    <p:extLst>
      <p:ext uri="{BB962C8B-B14F-4D97-AF65-F5344CB8AC3E}">
        <p14:creationId xmlns:p14="http://schemas.microsoft.com/office/powerpoint/2010/main" val="2633884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FontTx/>
              <a:buNone/>
            </a:pPr>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10</a:t>
            </a:fld>
            <a:endParaRPr lang="nl-NL"/>
          </a:p>
        </p:txBody>
      </p:sp>
    </p:spTree>
    <p:extLst>
      <p:ext uri="{BB962C8B-B14F-4D97-AF65-F5344CB8AC3E}">
        <p14:creationId xmlns:p14="http://schemas.microsoft.com/office/powerpoint/2010/main" val="3067571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nl-NL"/>
              <a:t>Klik om de stijl te bewerken</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6F579CFE-4931-4CD0-B740-E3DF17EC4D7C}" type="datetimeFigureOut">
              <a:rPr lang="nl-NL" smtClean="0"/>
              <a:t>7-3-2018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663609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F579CFE-4931-4CD0-B740-E3DF17EC4D7C}" type="datetimeFigureOut">
              <a:rPr lang="nl-NL" smtClean="0"/>
              <a:t>7-3-2018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852862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nl-NL"/>
              <a:t>Klik om de stijl te bewerken</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6F579CFE-4931-4CD0-B740-E3DF17EC4D7C}" type="datetimeFigureOut">
              <a:rPr lang="nl-NL" smtClean="0"/>
              <a:t>7-3-2018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4071230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F579CFE-4931-4CD0-B740-E3DF17EC4D7C}" type="datetimeFigureOut">
              <a:rPr lang="nl-NL" smtClean="0"/>
              <a:t>7-3-2018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323006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nl-NL"/>
              <a:t>Klik om de stijl te bewerken</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6F579CFE-4931-4CD0-B740-E3DF17EC4D7C}" type="datetimeFigureOut">
              <a:rPr lang="nl-NL" smtClean="0"/>
              <a:t>7-3-2018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4157443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F579CFE-4931-4CD0-B740-E3DF17EC4D7C}" type="datetimeFigureOut">
              <a:rPr lang="nl-NL" smtClean="0"/>
              <a:t>7-3-2018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2786285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Content Placeholder 3"/>
          <p:cNvSpPr>
            <a:spLocks noGrp="1"/>
          </p:cNvSpPr>
          <p:nvPr>
            <p:ph sz="half" idx="2"/>
          </p:nvPr>
        </p:nvSpPr>
        <p:spPr>
          <a:xfrm>
            <a:off x="633845" y="2507551"/>
            <a:ext cx="3867150" cy="368052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Content Placeholder 5"/>
          <p:cNvSpPr>
            <a:spLocks noGrp="1"/>
          </p:cNvSpPr>
          <p:nvPr>
            <p:ph sz="quarter" idx="4"/>
          </p:nvPr>
        </p:nvSpPr>
        <p:spPr>
          <a:xfrm>
            <a:off x="4629150" y="2507551"/>
            <a:ext cx="3886201" cy="368052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6F579CFE-4931-4CD0-B740-E3DF17EC4D7C}" type="datetimeFigureOut">
              <a:rPr lang="nl-NL" smtClean="0"/>
              <a:t>7-3-2018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231F0B8-7E3B-4D65-BCB5-C6B7BB4E1414}" type="slidenum">
              <a:rPr lang="nl-NL" smtClean="0"/>
              <a:t>‹#›</a:t>
            </a:fld>
            <a:endParaRPr lang="nl-NL"/>
          </a:p>
        </p:txBody>
      </p:sp>
      <p:sp>
        <p:nvSpPr>
          <p:cNvPr id="10" name="Title 9"/>
          <p:cNvSpPr>
            <a:spLocks noGrp="1"/>
          </p:cNvSpPr>
          <p:nvPr>
            <p:ph type="title"/>
          </p:nvPr>
        </p:nvSpPr>
        <p:spPr/>
        <p:txBody>
          <a:bodyPr/>
          <a:lstStyle/>
          <a:p>
            <a:r>
              <a:rPr lang="nl-NL"/>
              <a:t>Klik om de stijl te bewerken</a:t>
            </a:r>
            <a:endParaRPr lang="en-US" dirty="0"/>
          </a:p>
        </p:txBody>
      </p:sp>
    </p:spTree>
    <p:extLst>
      <p:ext uri="{BB962C8B-B14F-4D97-AF65-F5344CB8AC3E}">
        <p14:creationId xmlns:p14="http://schemas.microsoft.com/office/powerpoint/2010/main" val="1147766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F579CFE-4931-4CD0-B740-E3DF17EC4D7C}" type="datetimeFigureOut">
              <a:rPr lang="nl-NL" smtClean="0"/>
              <a:t>7-3-2018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231F0B8-7E3B-4D65-BCB5-C6B7BB4E1414}" type="slidenum">
              <a:rPr lang="nl-NL" smtClean="0"/>
              <a:t>‹#›</a:t>
            </a:fld>
            <a:endParaRPr lang="nl-NL"/>
          </a:p>
        </p:txBody>
      </p:sp>
      <p:sp>
        <p:nvSpPr>
          <p:cNvPr id="6" name="Title 5"/>
          <p:cNvSpPr>
            <a:spLocks noGrp="1"/>
          </p:cNvSpPr>
          <p:nvPr>
            <p:ph type="title"/>
          </p:nvPr>
        </p:nvSpPr>
        <p:spPr/>
        <p:txBody>
          <a:bodyPr/>
          <a:lstStyle/>
          <a:p>
            <a:r>
              <a:rPr lang="nl-NL"/>
              <a:t>Klik om de stijl te bewerken</a:t>
            </a:r>
            <a:endParaRPr lang="en-US"/>
          </a:p>
        </p:txBody>
      </p:sp>
    </p:spTree>
    <p:extLst>
      <p:ext uri="{BB962C8B-B14F-4D97-AF65-F5344CB8AC3E}">
        <p14:creationId xmlns:p14="http://schemas.microsoft.com/office/powerpoint/2010/main" val="976836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79CFE-4931-4CD0-B740-E3DF17EC4D7C}" type="datetimeFigureOut">
              <a:rPr lang="nl-NL" smtClean="0"/>
              <a:t>7-3-2018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1299042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nl-NL"/>
              <a:t>Klik om de stijl te bewerken</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l-NL"/>
              <a:t>Tekststijl van het model bewerken</a:t>
            </a:r>
          </a:p>
        </p:txBody>
      </p:sp>
      <p:sp>
        <p:nvSpPr>
          <p:cNvPr id="5" name="Date Placeholder 4"/>
          <p:cNvSpPr>
            <a:spLocks noGrp="1"/>
          </p:cNvSpPr>
          <p:nvPr>
            <p:ph type="dt" sz="half" idx="10"/>
          </p:nvPr>
        </p:nvSpPr>
        <p:spPr/>
        <p:txBody>
          <a:bodyPr/>
          <a:lstStyle/>
          <a:p>
            <a:fld id="{6F579CFE-4931-4CD0-B740-E3DF17EC4D7C}" type="datetimeFigureOut">
              <a:rPr lang="nl-NL" smtClean="0"/>
              <a:t>7-3-2018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1537625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nl-NL"/>
              <a:t>Klik om de stijl te bewerken</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l-NL"/>
              <a:t>Tekststijl van het model bewerken</a:t>
            </a:r>
          </a:p>
        </p:txBody>
      </p:sp>
      <p:sp>
        <p:nvSpPr>
          <p:cNvPr id="5" name="Date Placeholder 4"/>
          <p:cNvSpPr>
            <a:spLocks noGrp="1"/>
          </p:cNvSpPr>
          <p:nvPr>
            <p:ph type="dt" sz="half" idx="10"/>
          </p:nvPr>
        </p:nvSpPr>
        <p:spPr/>
        <p:txBody>
          <a:bodyPr/>
          <a:lstStyle/>
          <a:p>
            <a:fld id="{6F579CFE-4931-4CD0-B740-E3DF17EC4D7C}" type="datetimeFigureOut">
              <a:rPr lang="nl-NL" smtClean="0"/>
              <a:t>7-3-2018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793326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6F579CFE-4931-4CD0-B740-E3DF17EC4D7C}" type="datetimeFigureOut">
              <a:rPr lang="nl-NL" smtClean="0"/>
              <a:t>7-3-2018</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nl-NL"/>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1231F0B8-7E3B-4D65-BCB5-C6B7BB4E1414}" type="slidenum">
              <a:rPr lang="nl-NL" smtClean="0"/>
              <a:t>‹#›</a:t>
            </a:fld>
            <a:endParaRPr lang="nl-NL"/>
          </a:p>
        </p:txBody>
      </p:sp>
    </p:spTree>
    <p:extLst>
      <p:ext uri="{BB962C8B-B14F-4D97-AF65-F5344CB8AC3E}">
        <p14:creationId xmlns:p14="http://schemas.microsoft.com/office/powerpoint/2010/main" val="75552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Sociale veranderingen in het bindingsvraagstuk</a:t>
            </a:r>
          </a:p>
        </p:txBody>
      </p:sp>
      <p:sp>
        <p:nvSpPr>
          <p:cNvPr id="3" name="Ondertitel 2"/>
          <p:cNvSpPr>
            <a:spLocks noGrp="1"/>
          </p:cNvSpPr>
          <p:nvPr>
            <p:ph type="subTitle" idx="1"/>
          </p:nvPr>
        </p:nvSpPr>
        <p:spPr/>
        <p:txBody>
          <a:bodyPr/>
          <a:lstStyle/>
          <a:p>
            <a:r>
              <a:rPr lang="nl-NL" dirty="0"/>
              <a:t>Havo ~ Deel 1 ~ H7</a:t>
            </a:r>
          </a:p>
        </p:txBody>
      </p:sp>
    </p:spTree>
    <p:extLst>
      <p:ext uri="{BB962C8B-B14F-4D97-AF65-F5344CB8AC3E}">
        <p14:creationId xmlns:p14="http://schemas.microsoft.com/office/powerpoint/2010/main" val="4035338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En nog meer…</a:t>
            </a:r>
          </a:p>
        </p:txBody>
      </p:sp>
      <p:sp>
        <p:nvSpPr>
          <p:cNvPr id="3" name="Tijdelijke aanduiding voor inhoud 2"/>
          <p:cNvSpPr>
            <a:spLocks noGrp="1"/>
          </p:cNvSpPr>
          <p:nvPr>
            <p:ph idx="1"/>
          </p:nvPr>
        </p:nvSpPr>
        <p:spPr>
          <a:xfrm>
            <a:off x="633845" y="1691323"/>
            <a:ext cx="7886700" cy="4922838"/>
          </a:xfrm>
        </p:spPr>
        <p:txBody>
          <a:bodyPr>
            <a:normAutofit/>
          </a:bodyPr>
          <a:lstStyle/>
          <a:p>
            <a:pPr marL="0" indent="0">
              <a:buNone/>
            </a:pPr>
            <a:r>
              <a:rPr lang="nl-NL" sz="1800" dirty="0"/>
              <a:t>7.3 In de geschiedenis zijn er veel volken die hun eigen staat hebben of willen vormen, ook wel naties. Over het ontstaan van naties bestaan twee verschillende theorieën. Volgens de modernistische school hebben overheden geprobeerd om sociale cohesie te stimuleren. Hierbij was er dus eerst een staat en werd er daarna gefocust op sociale cohesie. De critici van de modernistische school, de nationalistische school, geven aan dat naties al in de middeleeuwen zijn ontstaan. Volgens hen waren er eerst tradities en culturen en ontstonden daarna naties. De ideologieën socialisme, confessionalisme en het liberalisme hebben verschillende visies op naties. </a:t>
            </a:r>
          </a:p>
          <a:p>
            <a:pPr marL="0" indent="0">
              <a:buNone/>
            </a:pPr>
            <a:endParaRPr lang="nl-NL" sz="1800" dirty="0"/>
          </a:p>
          <a:p>
            <a:pPr marL="0" indent="0">
              <a:buNone/>
            </a:pPr>
            <a:r>
              <a:rPr lang="nl-NL" sz="1800" dirty="0"/>
              <a:t>7.4 Als het gaat om naties dan gaat het om volken die hun eigen staat hebben of willen vormen.  Voor vorsten was het wenselijk als er sociale cohesie was tussen mensen. Dit zorgde er namelijk voor dat er minder interne conflicten waren en dat het gezag van de koning bleef gehandhaafd. Tegenwoordig voelen mensen zich nog steeds met elkaar verbonden. Er is sprake een nationale identiteit wanneer iemand zich als ‘een Nederlander’ beschouwd. </a:t>
            </a:r>
          </a:p>
          <a:p>
            <a:pPr marL="0" indent="0">
              <a:buNone/>
            </a:pPr>
            <a:r>
              <a:rPr lang="nl-NL" sz="1800" dirty="0"/>
              <a:t>Vroeger zorgde religie voor sociale cohesie in een samenleving. Tegenwoordig is dit de nationale identiteit en cultuur. </a:t>
            </a:r>
          </a:p>
        </p:txBody>
      </p:sp>
    </p:spTree>
    <p:extLst>
      <p:ext uri="{BB962C8B-B14F-4D97-AF65-F5344CB8AC3E}">
        <p14:creationId xmlns:p14="http://schemas.microsoft.com/office/powerpoint/2010/main" val="3949224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837" y="-185260"/>
            <a:ext cx="9365837" cy="6621230"/>
          </a:xfrm>
          <a:prstGeom prst="rect">
            <a:avLst/>
          </a:prstGeom>
        </p:spPr>
      </p:pic>
    </p:spTree>
    <p:extLst>
      <p:ext uri="{BB962C8B-B14F-4D97-AF65-F5344CB8AC3E}">
        <p14:creationId xmlns:p14="http://schemas.microsoft.com/office/powerpoint/2010/main" val="2757246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Paragrafen</a:t>
            </a:r>
          </a:p>
        </p:txBody>
      </p:sp>
      <p:sp>
        <p:nvSpPr>
          <p:cNvPr id="3" name="Tijdelijke aanduiding voor inhoud 2"/>
          <p:cNvSpPr>
            <a:spLocks noGrp="1"/>
          </p:cNvSpPr>
          <p:nvPr>
            <p:ph idx="1"/>
          </p:nvPr>
        </p:nvSpPr>
        <p:spPr/>
        <p:txBody>
          <a:bodyPr/>
          <a:lstStyle/>
          <a:p>
            <a:pPr marL="0" indent="0">
              <a:buNone/>
            </a:pPr>
            <a:r>
              <a:rPr lang="nl-NL" dirty="0"/>
              <a:t>7.1 Twee geloven in een rijk</a:t>
            </a:r>
          </a:p>
          <a:p>
            <a:pPr marL="0" indent="0">
              <a:buNone/>
            </a:pPr>
            <a:r>
              <a:rPr lang="nl-NL" dirty="0"/>
              <a:t>7.2 Sociale institutie</a:t>
            </a:r>
          </a:p>
          <a:p>
            <a:pPr marL="0" indent="0">
              <a:buNone/>
            </a:pPr>
            <a:r>
              <a:rPr lang="nl-NL" dirty="0"/>
              <a:t>7.3 Theorie en ideologie</a:t>
            </a:r>
          </a:p>
          <a:p>
            <a:pPr marL="0" indent="0">
              <a:buNone/>
            </a:pPr>
            <a:r>
              <a:rPr lang="nl-NL" dirty="0"/>
              <a:t>7.4 Natievorming </a:t>
            </a:r>
          </a:p>
        </p:txBody>
      </p:sp>
    </p:spTree>
    <p:extLst>
      <p:ext uri="{BB962C8B-B14F-4D97-AF65-F5344CB8AC3E}">
        <p14:creationId xmlns:p14="http://schemas.microsoft.com/office/powerpoint/2010/main" val="2451894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7.1 Twee geloven in een rijk </a:t>
            </a:r>
          </a:p>
        </p:txBody>
      </p:sp>
      <p:sp>
        <p:nvSpPr>
          <p:cNvPr id="3" name="Tijdelijke aanduiding voor inhoud 2"/>
          <p:cNvSpPr>
            <a:spLocks noGrp="1"/>
          </p:cNvSpPr>
          <p:nvPr>
            <p:ph idx="1"/>
          </p:nvPr>
        </p:nvSpPr>
        <p:spPr/>
        <p:txBody>
          <a:bodyPr>
            <a:normAutofit/>
          </a:bodyPr>
          <a:lstStyle/>
          <a:p>
            <a:r>
              <a:rPr lang="nl-NL" dirty="0"/>
              <a:t>Religie</a:t>
            </a:r>
          </a:p>
          <a:p>
            <a:pPr marL="0" indent="0">
              <a:buNone/>
            </a:pPr>
            <a:r>
              <a:rPr lang="nl-NL" dirty="0"/>
              <a:t>	- Cohesie</a:t>
            </a:r>
          </a:p>
          <a:p>
            <a:pPr marL="0" indent="0">
              <a:buNone/>
            </a:pPr>
            <a:endParaRPr lang="nl-NL" dirty="0"/>
          </a:p>
          <a:p>
            <a:r>
              <a:rPr lang="nl-NL" dirty="0"/>
              <a:t>Conflict</a:t>
            </a:r>
          </a:p>
          <a:p>
            <a:pPr marL="0" indent="0">
              <a:buNone/>
            </a:pPr>
            <a:endParaRPr lang="nl-NL" dirty="0"/>
          </a:p>
          <a:p>
            <a:r>
              <a:rPr lang="nl-NL" dirty="0"/>
              <a:t>Plakkaat van </a:t>
            </a:r>
            <a:r>
              <a:rPr lang="nl-NL" dirty="0" err="1"/>
              <a:t>Verlatinghe</a:t>
            </a:r>
            <a:r>
              <a:rPr lang="nl-NL" dirty="0"/>
              <a:t> (Acte van </a:t>
            </a:r>
            <a:r>
              <a:rPr lang="nl-NL" dirty="0" err="1"/>
              <a:t>Verlatinghe</a:t>
            </a:r>
            <a:r>
              <a:rPr lang="nl-NL" dirty="0"/>
              <a:t>)</a:t>
            </a:r>
          </a:p>
          <a:p>
            <a:pPr lvl="1"/>
            <a:r>
              <a:rPr lang="nl-NL" dirty="0"/>
              <a:t>De onafhankelijkheidsverklaring van de Nederlanden aan de koning van Spanje</a:t>
            </a:r>
          </a:p>
        </p:txBody>
      </p:sp>
    </p:spTree>
    <p:extLst>
      <p:ext uri="{BB962C8B-B14F-4D97-AF65-F5344CB8AC3E}">
        <p14:creationId xmlns:p14="http://schemas.microsoft.com/office/powerpoint/2010/main" val="3016330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7.2 Sociale institutie </a:t>
            </a:r>
          </a:p>
        </p:txBody>
      </p:sp>
      <p:sp>
        <p:nvSpPr>
          <p:cNvPr id="3" name="Tijdelijke aanduiding voor inhoud 2"/>
          <p:cNvSpPr>
            <a:spLocks noGrp="1"/>
          </p:cNvSpPr>
          <p:nvPr>
            <p:ph idx="1"/>
          </p:nvPr>
        </p:nvSpPr>
        <p:spPr/>
        <p:txBody>
          <a:bodyPr>
            <a:normAutofit/>
          </a:bodyPr>
          <a:lstStyle/>
          <a:p>
            <a:pPr marL="0" indent="0">
              <a:buNone/>
            </a:pPr>
            <a:r>
              <a:rPr lang="nl-NL" b="1" dirty="0"/>
              <a:t>Sociale Cohesie </a:t>
            </a:r>
            <a:r>
              <a:rPr lang="nl-NL" sz="1600" i="1" dirty="0"/>
              <a:t>het aantal en de kwaliteit van de bindingen die mensen in een ruimer sociaal kader met elkaar hebben, het gevoel een groep te zijn, lid te zijn van een gemeenschap, verantwoordelijkheid voelen voor elkaars welzijn en een beroep op anderen kunnen doen </a:t>
            </a:r>
          </a:p>
          <a:p>
            <a:pPr marL="0" indent="0">
              <a:buNone/>
            </a:pPr>
            <a:endParaRPr lang="nl-NL" sz="1600" i="1" dirty="0"/>
          </a:p>
          <a:p>
            <a:pPr marL="0" indent="0">
              <a:buNone/>
            </a:pPr>
            <a:r>
              <a:rPr lang="nl-NL" dirty="0"/>
              <a:t>	- Religie kan leiden tot sociale cohesie</a:t>
            </a:r>
          </a:p>
          <a:p>
            <a:pPr marL="0" indent="0">
              <a:buNone/>
            </a:pPr>
            <a:endParaRPr lang="nl-NL" dirty="0"/>
          </a:p>
          <a:p>
            <a:pPr marL="0" indent="0">
              <a:buNone/>
            </a:pPr>
            <a:r>
              <a:rPr lang="nl-NL" dirty="0"/>
              <a:t>	- Sociale cohesie leidt tot minder conflicten </a:t>
            </a:r>
          </a:p>
          <a:p>
            <a:pPr marL="0" indent="0">
              <a:buNone/>
            </a:pPr>
            <a:endParaRPr lang="nl-NL" dirty="0"/>
          </a:p>
          <a:p>
            <a:pPr marL="0" indent="0">
              <a:buNone/>
            </a:pPr>
            <a:r>
              <a:rPr lang="nl-NL" dirty="0"/>
              <a:t>	- Sociale cohesie tussen groepen kan leiden tot verzwakking van	  de cohesie in groter verband</a:t>
            </a:r>
          </a:p>
        </p:txBody>
      </p:sp>
    </p:spTree>
    <p:extLst>
      <p:ext uri="{BB962C8B-B14F-4D97-AF65-F5344CB8AC3E}">
        <p14:creationId xmlns:p14="http://schemas.microsoft.com/office/powerpoint/2010/main" val="3054578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7.2 Sociale institutie</a:t>
            </a:r>
          </a:p>
        </p:txBody>
      </p:sp>
      <p:sp>
        <p:nvSpPr>
          <p:cNvPr id="3" name="Tijdelijke aanduiding voor inhoud 2"/>
          <p:cNvSpPr>
            <a:spLocks noGrp="1"/>
          </p:cNvSpPr>
          <p:nvPr>
            <p:ph idx="1"/>
          </p:nvPr>
        </p:nvSpPr>
        <p:spPr>
          <a:xfrm>
            <a:off x="633845" y="1828801"/>
            <a:ext cx="7886700" cy="4693919"/>
          </a:xfrm>
        </p:spPr>
        <p:txBody>
          <a:bodyPr>
            <a:normAutofit/>
          </a:bodyPr>
          <a:lstStyle/>
          <a:p>
            <a:pPr marL="0" indent="0">
              <a:buNone/>
            </a:pPr>
            <a:r>
              <a:rPr lang="nl-NL" b="1" dirty="0"/>
              <a:t>Cultuur</a:t>
            </a:r>
            <a:r>
              <a:rPr lang="nl-NL" dirty="0"/>
              <a:t> </a:t>
            </a:r>
            <a:r>
              <a:rPr lang="nl-NL" sz="1600" i="1" dirty="0"/>
              <a:t>het geheel van waarden, voorstellingen, uitdrukkingsvormen, opvattingen en normen die mensen als lid van een groep of samenleving verworven hebben</a:t>
            </a:r>
          </a:p>
          <a:p>
            <a:pPr marL="0" indent="0">
              <a:buNone/>
            </a:pPr>
            <a:r>
              <a:rPr lang="nl-NL" dirty="0"/>
              <a:t>	- Religie kan hier een onderdeel van zijn</a:t>
            </a:r>
          </a:p>
          <a:p>
            <a:pPr marL="0" indent="0">
              <a:buNone/>
            </a:pPr>
            <a:endParaRPr lang="nl-NL" sz="900" dirty="0"/>
          </a:p>
          <a:p>
            <a:pPr marL="0" indent="0">
              <a:buNone/>
            </a:pPr>
            <a:endParaRPr lang="nl-NL" sz="800" dirty="0"/>
          </a:p>
          <a:p>
            <a:pPr marL="0" indent="0">
              <a:buNone/>
            </a:pPr>
            <a:r>
              <a:rPr lang="nl-NL" b="1" dirty="0"/>
              <a:t>Sociale institutie </a:t>
            </a:r>
            <a:r>
              <a:rPr lang="nl-NL" sz="1600" i="1" dirty="0"/>
              <a:t>complex van min of meer geformaliseerde regels die het gedrag van mensen en hun onderlinge relaties reguleren </a:t>
            </a:r>
          </a:p>
          <a:p>
            <a:pPr marL="0" indent="0">
              <a:buNone/>
            </a:pPr>
            <a:r>
              <a:rPr lang="nl-NL" sz="2400" dirty="0"/>
              <a:t>	- </a:t>
            </a:r>
            <a:r>
              <a:rPr lang="nl-NL" dirty="0"/>
              <a:t>Het huwelijk </a:t>
            </a:r>
          </a:p>
          <a:p>
            <a:pPr marL="0" indent="0">
              <a:buNone/>
            </a:pPr>
            <a:r>
              <a:rPr lang="nl-NL" dirty="0"/>
              <a:t>	- Onderwijssysteem</a:t>
            </a:r>
          </a:p>
          <a:p>
            <a:pPr marL="0" indent="0">
              <a:buNone/>
            </a:pPr>
            <a:r>
              <a:rPr lang="nl-NL" dirty="0"/>
              <a:t>	- Taal </a:t>
            </a:r>
          </a:p>
          <a:p>
            <a:pPr marL="0" indent="0">
              <a:buNone/>
            </a:pPr>
            <a:endParaRPr lang="nl-NL" sz="1900" dirty="0"/>
          </a:p>
          <a:p>
            <a:pPr marL="0" indent="0">
              <a:buNone/>
            </a:pPr>
            <a:r>
              <a:rPr lang="nl-NL" sz="1900" dirty="0"/>
              <a:t>Een sociale institutie is een aanvaarde set van normen rondom een bepaald aspect van het samenleven van mensen</a:t>
            </a:r>
          </a:p>
        </p:txBody>
      </p:sp>
    </p:spTree>
    <p:extLst>
      <p:ext uri="{BB962C8B-B14F-4D97-AF65-F5344CB8AC3E}">
        <p14:creationId xmlns:p14="http://schemas.microsoft.com/office/powerpoint/2010/main" val="158488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7.3 Theorie en ideologie </a:t>
            </a:r>
          </a:p>
        </p:txBody>
      </p:sp>
      <p:sp>
        <p:nvSpPr>
          <p:cNvPr id="3" name="Tijdelijke aanduiding voor inhoud 2"/>
          <p:cNvSpPr>
            <a:spLocks noGrp="1"/>
          </p:cNvSpPr>
          <p:nvPr>
            <p:ph idx="1"/>
          </p:nvPr>
        </p:nvSpPr>
        <p:spPr>
          <a:xfrm>
            <a:off x="633845" y="1869143"/>
            <a:ext cx="7886700" cy="4351337"/>
          </a:xfrm>
        </p:spPr>
        <p:txBody>
          <a:bodyPr>
            <a:normAutofit/>
          </a:bodyPr>
          <a:lstStyle/>
          <a:p>
            <a:pPr marL="0" indent="0">
              <a:buNone/>
            </a:pPr>
            <a:r>
              <a:rPr lang="nl-NL" b="1" dirty="0"/>
              <a:t>Theorie</a:t>
            </a:r>
          </a:p>
          <a:p>
            <a:pPr marL="0" indent="0">
              <a:buNone/>
            </a:pPr>
            <a:r>
              <a:rPr lang="nl-NL" dirty="0"/>
              <a:t>	- Cultuur</a:t>
            </a:r>
          </a:p>
          <a:p>
            <a:pPr marL="0" indent="0">
              <a:buNone/>
            </a:pPr>
            <a:r>
              <a:rPr lang="nl-NL" dirty="0"/>
              <a:t>	- Naties </a:t>
            </a:r>
          </a:p>
          <a:p>
            <a:pPr marL="0" indent="0">
              <a:buNone/>
            </a:pPr>
            <a:endParaRPr lang="nl-NL" dirty="0"/>
          </a:p>
          <a:p>
            <a:r>
              <a:rPr lang="nl-NL" dirty="0"/>
              <a:t>Modernistische school </a:t>
            </a:r>
          </a:p>
          <a:p>
            <a:pPr lvl="1"/>
            <a:r>
              <a:rPr lang="nl-NL" dirty="0"/>
              <a:t>De staat heeft geprobeerd sociale cohesie te stimuleren</a:t>
            </a:r>
          </a:p>
          <a:p>
            <a:pPr lvl="1"/>
            <a:endParaRPr lang="nl-NL" dirty="0"/>
          </a:p>
          <a:p>
            <a:r>
              <a:rPr lang="nl-NL" dirty="0"/>
              <a:t>Nationalistische school 		</a:t>
            </a:r>
          </a:p>
          <a:p>
            <a:pPr lvl="1"/>
            <a:r>
              <a:rPr lang="nl-NL" dirty="0"/>
              <a:t>Staat is ontstaan vanwege tradities en cultuur</a:t>
            </a:r>
          </a:p>
          <a:p>
            <a:pPr marL="0" indent="0">
              <a:buNone/>
            </a:pPr>
            <a:endParaRPr lang="nl-NL" dirty="0"/>
          </a:p>
        </p:txBody>
      </p:sp>
    </p:spTree>
    <p:extLst>
      <p:ext uri="{BB962C8B-B14F-4D97-AF65-F5344CB8AC3E}">
        <p14:creationId xmlns:p14="http://schemas.microsoft.com/office/powerpoint/2010/main" val="2470448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845" y="285078"/>
            <a:ext cx="7057872" cy="1325562"/>
          </a:xfrm>
        </p:spPr>
        <p:txBody>
          <a:bodyPr/>
          <a:lstStyle/>
          <a:p>
            <a:r>
              <a:rPr lang="nl-NL" dirty="0">
                <a:solidFill>
                  <a:schemeClr val="bg1">
                    <a:lumMod val="95000"/>
                  </a:schemeClr>
                </a:solidFill>
              </a:rPr>
              <a:t>7.3 Theorie en ideologie</a:t>
            </a:r>
          </a:p>
        </p:txBody>
      </p:sp>
      <p:sp>
        <p:nvSpPr>
          <p:cNvPr id="3" name="Tijdelijke aanduiding voor inhoud 2"/>
          <p:cNvSpPr>
            <a:spLocks noGrp="1"/>
          </p:cNvSpPr>
          <p:nvPr>
            <p:ph idx="1"/>
          </p:nvPr>
        </p:nvSpPr>
        <p:spPr/>
        <p:txBody>
          <a:bodyPr>
            <a:normAutofit/>
          </a:bodyPr>
          <a:lstStyle/>
          <a:p>
            <a:pPr marL="0" indent="0">
              <a:buNone/>
            </a:pPr>
            <a:r>
              <a:rPr lang="nl-NL" b="1" dirty="0"/>
              <a:t>Ideologie</a:t>
            </a:r>
          </a:p>
          <a:p>
            <a:pPr marL="0" indent="0">
              <a:buNone/>
            </a:pPr>
            <a:endParaRPr lang="nl-NL" dirty="0"/>
          </a:p>
          <a:p>
            <a:pPr marL="0" indent="0">
              <a:buNone/>
            </a:pPr>
            <a:r>
              <a:rPr lang="nl-NL" dirty="0"/>
              <a:t>De visies van de ideologieën op naties</a:t>
            </a:r>
          </a:p>
          <a:p>
            <a:pPr marL="0" indent="0">
              <a:buNone/>
            </a:pPr>
            <a:endParaRPr lang="nl-NL" dirty="0"/>
          </a:p>
          <a:p>
            <a:pPr>
              <a:buFontTx/>
              <a:buChar char="-"/>
            </a:pPr>
            <a:r>
              <a:rPr lang="nl-NL" dirty="0"/>
              <a:t>Socialisme/Sociaaldemocratie</a:t>
            </a:r>
          </a:p>
          <a:p>
            <a:pPr marL="0" indent="0">
              <a:buNone/>
            </a:pPr>
            <a:r>
              <a:rPr lang="nl-NL" sz="1800" dirty="0"/>
              <a:t>	* Cultuurrelativisme</a:t>
            </a:r>
          </a:p>
          <a:p>
            <a:pPr>
              <a:buFontTx/>
              <a:buChar char="-"/>
            </a:pPr>
            <a:r>
              <a:rPr lang="nl-NL" dirty="0"/>
              <a:t>Confessionalisme-christendemocratie</a:t>
            </a:r>
          </a:p>
          <a:p>
            <a:pPr marL="0" indent="0">
              <a:buNone/>
            </a:pPr>
            <a:r>
              <a:rPr lang="nl-NL" dirty="0"/>
              <a:t>	* </a:t>
            </a:r>
            <a:r>
              <a:rPr lang="nl-NL" sz="1800" dirty="0"/>
              <a:t>Gelijkwaardigheid</a:t>
            </a:r>
          </a:p>
          <a:p>
            <a:pPr>
              <a:buFontTx/>
              <a:buChar char="-"/>
            </a:pPr>
            <a:r>
              <a:rPr lang="nl-NL" dirty="0"/>
              <a:t>Liberalisme</a:t>
            </a:r>
          </a:p>
          <a:p>
            <a:pPr marL="0" indent="0">
              <a:buNone/>
            </a:pPr>
            <a:r>
              <a:rPr lang="nl-NL" dirty="0"/>
              <a:t>	* </a:t>
            </a:r>
            <a:r>
              <a:rPr lang="nl-NL" sz="1800" dirty="0"/>
              <a:t>Volkssoevereiniteit </a:t>
            </a:r>
            <a:endParaRPr lang="nl-NL" dirty="0"/>
          </a:p>
        </p:txBody>
      </p:sp>
    </p:spTree>
    <p:extLst>
      <p:ext uri="{BB962C8B-B14F-4D97-AF65-F5344CB8AC3E}">
        <p14:creationId xmlns:p14="http://schemas.microsoft.com/office/powerpoint/2010/main" val="445767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7.4 Natievorming </a:t>
            </a:r>
          </a:p>
        </p:txBody>
      </p:sp>
      <p:sp>
        <p:nvSpPr>
          <p:cNvPr id="3" name="Tijdelijke aanduiding voor inhoud 2"/>
          <p:cNvSpPr>
            <a:spLocks noGrp="1"/>
          </p:cNvSpPr>
          <p:nvPr>
            <p:ph idx="1"/>
          </p:nvPr>
        </p:nvSpPr>
        <p:spPr/>
        <p:txBody>
          <a:bodyPr>
            <a:normAutofit/>
          </a:bodyPr>
          <a:lstStyle/>
          <a:p>
            <a:pPr marL="0" indent="0">
              <a:buNone/>
            </a:pPr>
            <a:r>
              <a:rPr lang="nl-NL" b="1" dirty="0"/>
              <a:t>Naties</a:t>
            </a:r>
          </a:p>
          <a:p>
            <a:pPr marL="0" indent="0">
              <a:buNone/>
            </a:pPr>
            <a:endParaRPr lang="nl-NL" sz="900" dirty="0"/>
          </a:p>
          <a:p>
            <a:pPr marL="0" indent="0">
              <a:buNone/>
            </a:pPr>
            <a:r>
              <a:rPr lang="nl-NL" dirty="0"/>
              <a:t>Naties zijn volken die hun eigen staat hebben of willen vormen.</a:t>
            </a:r>
          </a:p>
          <a:p>
            <a:pPr marL="0" indent="0">
              <a:buNone/>
            </a:pPr>
            <a:endParaRPr lang="nl-NL" dirty="0"/>
          </a:p>
          <a:p>
            <a:pPr marL="0" indent="0">
              <a:buNone/>
            </a:pPr>
            <a:endParaRPr lang="nl-NL" dirty="0"/>
          </a:p>
          <a:p>
            <a:pPr marL="0" indent="0">
              <a:buNone/>
            </a:pPr>
            <a:r>
              <a:rPr lang="nl-NL" b="1" dirty="0"/>
              <a:t>Natievorming</a:t>
            </a:r>
          </a:p>
          <a:p>
            <a:pPr marL="0" indent="0">
              <a:buNone/>
            </a:pPr>
            <a:endParaRPr lang="nl-NL" sz="800" dirty="0"/>
          </a:p>
          <a:p>
            <a:pPr marL="0" indent="0">
              <a:buNone/>
            </a:pPr>
            <a:r>
              <a:rPr lang="nl-NL" dirty="0"/>
              <a:t>Sociale cohesie -&gt; minder conflicten -&gt; gezag van koning bleef gehandhaafd</a:t>
            </a:r>
          </a:p>
          <a:p>
            <a:pPr marL="0" indent="0">
              <a:buNone/>
            </a:pPr>
            <a:endParaRPr lang="nl-NL" sz="800" dirty="0"/>
          </a:p>
          <a:p>
            <a:pPr marL="0" indent="0">
              <a:buNone/>
            </a:pPr>
            <a:r>
              <a:rPr lang="nl-NL" dirty="0"/>
              <a:t>* Nationale identiteit</a:t>
            </a:r>
          </a:p>
        </p:txBody>
      </p:sp>
    </p:spTree>
    <p:extLst>
      <p:ext uri="{BB962C8B-B14F-4D97-AF65-F5344CB8AC3E}">
        <p14:creationId xmlns:p14="http://schemas.microsoft.com/office/powerpoint/2010/main" val="803077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Samenvatting</a:t>
            </a:r>
          </a:p>
        </p:txBody>
      </p:sp>
      <p:sp>
        <p:nvSpPr>
          <p:cNvPr id="3" name="Tijdelijke aanduiding voor inhoud 2"/>
          <p:cNvSpPr>
            <a:spLocks noGrp="1"/>
          </p:cNvSpPr>
          <p:nvPr>
            <p:ph idx="1"/>
          </p:nvPr>
        </p:nvSpPr>
        <p:spPr>
          <a:xfrm>
            <a:off x="633845" y="1691321"/>
            <a:ext cx="7886700" cy="4973639"/>
          </a:xfrm>
        </p:spPr>
        <p:txBody>
          <a:bodyPr>
            <a:normAutofit/>
          </a:bodyPr>
          <a:lstStyle/>
          <a:p>
            <a:pPr marL="0" indent="0">
              <a:buNone/>
            </a:pPr>
            <a:r>
              <a:rPr lang="nl-NL" sz="1800" dirty="0"/>
              <a:t>7.1 In de zestiende eeuw speelde religie een belangrijke rol als het gaat om cohesie tussen mensen. Naast dat religie kon leiden tot vrede, leidde het in Nederland tot conflicten. Uiteindelijk zorgde dit ervoor dat Nederland een onafhankelijkheidsverklaring indiende bij de Spaanse koning, ook wel het Plakkaat van </a:t>
            </a:r>
            <a:r>
              <a:rPr lang="nl-NL" sz="1800" dirty="0" err="1"/>
              <a:t>Verlatinghe</a:t>
            </a:r>
            <a:r>
              <a:rPr lang="nl-NL" sz="1800" dirty="0"/>
              <a:t> genoemd. Tegenwoordig speelt religie niet zo’n belangrijke rol als verbinding tussen mensen. </a:t>
            </a:r>
          </a:p>
          <a:p>
            <a:pPr marL="0" indent="0">
              <a:buNone/>
            </a:pPr>
            <a:endParaRPr lang="nl-NL" sz="1800" dirty="0"/>
          </a:p>
          <a:p>
            <a:pPr marL="0" indent="0">
              <a:buNone/>
            </a:pPr>
            <a:r>
              <a:rPr lang="nl-NL" sz="1800" dirty="0"/>
              <a:t>7.2 Sociale cohesie is een soort bindmiddel van een samenleving. Sociale cohesie leidt tot minder conflicten en zorgt ervoor dat een samenleving niet uiteen valt. Cultuur, waarvan religie een onderdeel is, zorgt ook voor binding tussen mensen. Religie heeft een grote invloed gehad op de maatschappij als het gaat om waarden en normen. </a:t>
            </a:r>
          </a:p>
          <a:p>
            <a:pPr marL="0" indent="0">
              <a:buNone/>
            </a:pPr>
            <a:r>
              <a:rPr lang="nl-NL" sz="1800" dirty="0"/>
              <a:t>Het gedrag van mensen in het ‘sociale leven’ kent regels. Zo bestaan er veel verschillende sociale instituties in onze samenleving. Hierbij gaat het om een aanvaarde set van normen rondom een bepaald aspect van het samenleven van mensen. Voorbeelden hiervan zijn het huwelijk, het onderwijssysteem en onze taal. </a:t>
            </a:r>
          </a:p>
        </p:txBody>
      </p:sp>
    </p:spTree>
    <p:extLst>
      <p:ext uri="{BB962C8B-B14F-4D97-AF65-F5344CB8AC3E}">
        <p14:creationId xmlns:p14="http://schemas.microsoft.com/office/powerpoint/2010/main" val="1818729715"/>
      </p:ext>
    </p:extLst>
  </p:cSld>
  <p:clrMapOvr>
    <a:masterClrMapping/>
  </p:clrMapOvr>
</p:sld>
</file>

<file path=ppt/theme/theme1.xml><?xml version="1.0" encoding="utf-8"?>
<a:theme xmlns:a="http://schemas.openxmlformats.org/drawingml/2006/main" name="HDOfficeLightV0">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647</TotalTime>
  <Words>555</Words>
  <Application>Microsoft Office PowerPoint</Application>
  <PresentationFormat>On-screen Show (4:3)</PresentationFormat>
  <Paragraphs>78</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Calibri Light</vt:lpstr>
      <vt:lpstr>Wingdings 2</vt:lpstr>
      <vt:lpstr>HDOfficeLightV0</vt:lpstr>
      <vt:lpstr>Sociale veranderingen in het bindingsvraagstuk</vt:lpstr>
      <vt:lpstr>Paragrafen</vt:lpstr>
      <vt:lpstr>7.1 Twee geloven in een rijk </vt:lpstr>
      <vt:lpstr>7.2 Sociale institutie </vt:lpstr>
      <vt:lpstr>7.2 Sociale institutie</vt:lpstr>
      <vt:lpstr>7.3 Theorie en ideologie </vt:lpstr>
      <vt:lpstr>7.3 Theorie en ideologie</vt:lpstr>
      <vt:lpstr>7.4 Natievorming </vt:lpstr>
      <vt:lpstr>Samenvatting</vt:lpstr>
      <vt:lpstr>En nog meer…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samenleving en ik</dc:title>
  <dc:creator>User</dc:creator>
  <cp:lastModifiedBy>Marco Veldman</cp:lastModifiedBy>
  <cp:revision>53</cp:revision>
  <cp:lastPrinted>2017-07-06T06:36:43Z</cp:lastPrinted>
  <dcterms:created xsi:type="dcterms:W3CDTF">2017-07-05T17:25:16Z</dcterms:created>
  <dcterms:modified xsi:type="dcterms:W3CDTF">2018-03-07T18:30:06Z</dcterms:modified>
</cp:coreProperties>
</file>