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16"/>
  </p:notesMasterIdLst>
  <p:handoutMasterIdLst>
    <p:handoutMasterId r:id="rId17"/>
  </p:handoutMasterIdLst>
  <p:sldIdLst>
    <p:sldId id="256" r:id="rId2"/>
    <p:sldId id="257" r:id="rId3"/>
    <p:sldId id="258" r:id="rId4"/>
    <p:sldId id="266" r:id="rId5"/>
    <p:sldId id="259" r:id="rId6"/>
    <p:sldId id="260" r:id="rId7"/>
    <p:sldId id="264" r:id="rId8"/>
    <p:sldId id="268" r:id="rId9"/>
    <p:sldId id="261" r:id="rId10"/>
    <p:sldId id="265" r:id="rId11"/>
    <p:sldId id="262" r:id="rId12"/>
    <p:sldId id="269" r:id="rId13"/>
    <p:sldId id="270"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0" autoAdjust="0"/>
    <p:restoredTop sz="82404" autoAdjust="0"/>
  </p:normalViewPr>
  <p:slideViewPr>
    <p:cSldViewPr snapToGrid="0">
      <p:cViewPr varScale="1">
        <p:scale>
          <a:sx n="63" d="100"/>
          <a:sy n="63" d="100"/>
        </p:scale>
        <p:origin x="13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F661FA4-5E11-4CB1-9239-C06B946CF52F}" type="datetimeFigureOut">
              <a:rPr lang="nl-NL" smtClean="0"/>
              <a:t>10-2-2018</a:t>
            </a:fld>
            <a:endParaRPr lang="nl-NL"/>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A63138D-CE2F-436B-9055-B4BAEDA0DDFB}" type="slidenum">
              <a:rPr lang="nl-NL" smtClean="0"/>
              <a:t>‹nr.›</a:t>
            </a:fld>
            <a:endParaRPr lang="nl-NL"/>
          </a:p>
        </p:txBody>
      </p:sp>
    </p:spTree>
    <p:extLst>
      <p:ext uri="{BB962C8B-B14F-4D97-AF65-F5344CB8AC3E}">
        <p14:creationId xmlns:p14="http://schemas.microsoft.com/office/powerpoint/2010/main" val="3847824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32ECF5-C53F-4B95-A9BD-6FC71E3DE139}" type="datetimeFigureOut">
              <a:rPr lang="nl-NL" smtClean="0"/>
              <a:t>10-2-2018</a:t>
            </a:fld>
            <a:endParaRPr lang="nl-NL"/>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0E3478-317E-402C-A70A-952BBB0FA022}" type="slidenum">
              <a:rPr lang="nl-NL" smtClean="0"/>
              <a:t>‹nr.›</a:t>
            </a:fld>
            <a:endParaRPr lang="nl-NL"/>
          </a:p>
        </p:txBody>
      </p:sp>
    </p:spTree>
    <p:extLst>
      <p:ext uri="{BB962C8B-B14F-4D97-AF65-F5344CB8AC3E}">
        <p14:creationId xmlns:p14="http://schemas.microsoft.com/office/powerpoint/2010/main" val="3810490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None/>
            </a:pPr>
            <a:endParaRPr lang="nl-NL" dirty="0"/>
          </a:p>
        </p:txBody>
      </p:sp>
      <p:sp>
        <p:nvSpPr>
          <p:cNvPr id="4" name="Tijdelijke aanduiding voor dianummer 3"/>
          <p:cNvSpPr>
            <a:spLocks noGrp="1"/>
          </p:cNvSpPr>
          <p:nvPr>
            <p:ph type="sldNum" sz="quarter" idx="10"/>
          </p:nvPr>
        </p:nvSpPr>
        <p:spPr/>
        <p:txBody>
          <a:bodyPr/>
          <a:lstStyle/>
          <a:p>
            <a:fld id="{320E3478-317E-402C-A70A-952BBB0FA022}" type="slidenum">
              <a:rPr lang="nl-NL" smtClean="0"/>
              <a:t>4</a:t>
            </a:fld>
            <a:endParaRPr lang="nl-NL"/>
          </a:p>
        </p:txBody>
      </p:sp>
    </p:spTree>
    <p:extLst>
      <p:ext uri="{BB962C8B-B14F-4D97-AF65-F5344CB8AC3E}">
        <p14:creationId xmlns:p14="http://schemas.microsoft.com/office/powerpoint/2010/main" val="2633884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Tx/>
              <a:buChar char="-"/>
            </a:pPr>
            <a:endParaRPr lang="nl-NL" dirty="0"/>
          </a:p>
        </p:txBody>
      </p:sp>
      <p:sp>
        <p:nvSpPr>
          <p:cNvPr id="4" name="Tijdelijke aanduiding voor dianummer 3"/>
          <p:cNvSpPr>
            <a:spLocks noGrp="1"/>
          </p:cNvSpPr>
          <p:nvPr>
            <p:ph type="sldNum" sz="quarter" idx="10"/>
          </p:nvPr>
        </p:nvSpPr>
        <p:spPr/>
        <p:txBody>
          <a:bodyPr/>
          <a:lstStyle/>
          <a:p>
            <a:fld id="{320E3478-317E-402C-A70A-952BBB0FA022}" type="slidenum">
              <a:rPr lang="nl-NL" smtClean="0"/>
              <a:t>10</a:t>
            </a:fld>
            <a:endParaRPr lang="nl-NL"/>
          </a:p>
        </p:txBody>
      </p:sp>
    </p:spTree>
    <p:extLst>
      <p:ext uri="{BB962C8B-B14F-4D97-AF65-F5344CB8AC3E}">
        <p14:creationId xmlns:p14="http://schemas.microsoft.com/office/powerpoint/2010/main" val="3067571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t>
            </a:r>
          </a:p>
        </p:txBody>
      </p:sp>
      <p:sp>
        <p:nvSpPr>
          <p:cNvPr id="4" name="Tijdelijke aanduiding voor dianummer 3"/>
          <p:cNvSpPr>
            <a:spLocks noGrp="1"/>
          </p:cNvSpPr>
          <p:nvPr>
            <p:ph type="sldNum" sz="quarter" idx="10"/>
          </p:nvPr>
        </p:nvSpPr>
        <p:spPr/>
        <p:txBody>
          <a:bodyPr/>
          <a:lstStyle/>
          <a:p>
            <a:fld id="{320E3478-317E-402C-A70A-952BBB0FA022}" type="slidenum">
              <a:rPr lang="nl-NL" smtClean="0"/>
              <a:t>11</a:t>
            </a:fld>
            <a:endParaRPr lang="nl-NL"/>
          </a:p>
        </p:txBody>
      </p:sp>
    </p:spTree>
    <p:extLst>
      <p:ext uri="{BB962C8B-B14F-4D97-AF65-F5344CB8AC3E}">
        <p14:creationId xmlns:p14="http://schemas.microsoft.com/office/powerpoint/2010/main" val="1066274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Tx/>
              <a:buChar char="-"/>
            </a:pPr>
            <a:endParaRPr lang="nl-NL" dirty="0"/>
          </a:p>
        </p:txBody>
      </p:sp>
      <p:sp>
        <p:nvSpPr>
          <p:cNvPr id="4" name="Tijdelijke aanduiding voor dianummer 3"/>
          <p:cNvSpPr>
            <a:spLocks noGrp="1"/>
          </p:cNvSpPr>
          <p:nvPr>
            <p:ph type="sldNum" sz="quarter" idx="10"/>
          </p:nvPr>
        </p:nvSpPr>
        <p:spPr/>
        <p:txBody>
          <a:bodyPr/>
          <a:lstStyle/>
          <a:p>
            <a:fld id="{320E3478-317E-402C-A70A-952BBB0FA022}" type="slidenum">
              <a:rPr lang="nl-NL" smtClean="0"/>
              <a:t>12</a:t>
            </a:fld>
            <a:endParaRPr lang="nl-NL"/>
          </a:p>
        </p:txBody>
      </p:sp>
    </p:spTree>
    <p:extLst>
      <p:ext uri="{BB962C8B-B14F-4D97-AF65-F5344CB8AC3E}">
        <p14:creationId xmlns:p14="http://schemas.microsoft.com/office/powerpoint/2010/main" val="3706361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320E3478-317E-402C-A70A-952BBB0FA022}" type="slidenum">
              <a:rPr lang="nl-NL" smtClean="0"/>
              <a:t>13</a:t>
            </a:fld>
            <a:endParaRPr lang="nl-NL"/>
          </a:p>
        </p:txBody>
      </p:sp>
    </p:spTree>
    <p:extLst>
      <p:ext uri="{BB962C8B-B14F-4D97-AF65-F5344CB8AC3E}">
        <p14:creationId xmlns:p14="http://schemas.microsoft.com/office/powerpoint/2010/main" val="2730622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nl-NL"/>
              <a:t>Klik om de stijl te bewerken</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6F579CFE-4931-4CD0-B740-E3DF17EC4D7C}" type="datetimeFigureOut">
              <a:rPr lang="nl-NL" smtClean="0"/>
              <a:t>10-2-2018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231F0B8-7E3B-4D65-BCB5-C6B7BB4E1414}" type="slidenum">
              <a:rPr lang="nl-NL" smtClean="0"/>
              <a:t>‹nr.›</a:t>
            </a:fld>
            <a:endParaRPr lang="nl-NL"/>
          </a:p>
        </p:txBody>
      </p:sp>
    </p:spTree>
    <p:extLst>
      <p:ext uri="{BB962C8B-B14F-4D97-AF65-F5344CB8AC3E}">
        <p14:creationId xmlns:p14="http://schemas.microsoft.com/office/powerpoint/2010/main" val="663609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F579CFE-4931-4CD0-B740-E3DF17EC4D7C}" type="datetimeFigureOut">
              <a:rPr lang="nl-NL" smtClean="0"/>
              <a:t>10-2-2018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231F0B8-7E3B-4D65-BCB5-C6B7BB4E1414}" type="slidenum">
              <a:rPr lang="nl-NL" smtClean="0"/>
              <a:t>‹nr.›</a:t>
            </a:fld>
            <a:endParaRPr lang="nl-NL"/>
          </a:p>
        </p:txBody>
      </p:sp>
    </p:spTree>
    <p:extLst>
      <p:ext uri="{BB962C8B-B14F-4D97-AF65-F5344CB8AC3E}">
        <p14:creationId xmlns:p14="http://schemas.microsoft.com/office/powerpoint/2010/main" val="852862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nl-NL"/>
              <a:t>Klik om de stijl te bewerken</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6F579CFE-4931-4CD0-B740-E3DF17EC4D7C}" type="datetimeFigureOut">
              <a:rPr lang="nl-NL" smtClean="0"/>
              <a:t>10-2-2018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231F0B8-7E3B-4D65-BCB5-C6B7BB4E1414}" type="slidenum">
              <a:rPr lang="nl-NL" smtClean="0"/>
              <a:t>‹nr.›</a:t>
            </a:fld>
            <a:endParaRPr lang="nl-NL"/>
          </a:p>
        </p:txBody>
      </p:sp>
    </p:spTree>
    <p:extLst>
      <p:ext uri="{BB962C8B-B14F-4D97-AF65-F5344CB8AC3E}">
        <p14:creationId xmlns:p14="http://schemas.microsoft.com/office/powerpoint/2010/main" val="4071230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F579CFE-4931-4CD0-B740-E3DF17EC4D7C}" type="datetimeFigureOut">
              <a:rPr lang="nl-NL" smtClean="0"/>
              <a:t>10-2-2018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231F0B8-7E3B-4D65-BCB5-C6B7BB4E1414}" type="slidenum">
              <a:rPr lang="nl-NL" smtClean="0"/>
              <a:t>‹nr.›</a:t>
            </a:fld>
            <a:endParaRPr lang="nl-NL"/>
          </a:p>
        </p:txBody>
      </p:sp>
    </p:spTree>
    <p:extLst>
      <p:ext uri="{BB962C8B-B14F-4D97-AF65-F5344CB8AC3E}">
        <p14:creationId xmlns:p14="http://schemas.microsoft.com/office/powerpoint/2010/main" val="323006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nl-NL"/>
              <a:t>Klik om de stijl te bewerken</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6F579CFE-4931-4CD0-B740-E3DF17EC4D7C}" type="datetimeFigureOut">
              <a:rPr lang="nl-NL" smtClean="0"/>
              <a:t>10-2-2018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231F0B8-7E3B-4D65-BCB5-C6B7BB4E1414}" type="slidenum">
              <a:rPr lang="nl-NL" smtClean="0"/>
              <a:t>‹nr.›</a:t>
            </a:fld>
            <a:endParaRPr lang="nl-NL"/>
          </a:p>
        </p:txBody>
      </p:sp>
    </p:spTree>
    <p:extLst>
      <p:ext uri="{BB962C8B-B14F-4D97-AF65-F5344CB8AC3E}">
        <p14:creationId xmlns:p14="http://schemas.microsoft.com/office/powerpoint/2010/main" val="4157443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6F579CFE-4931-4CD0-B740-E3DF17EC4D7C}" type="datetimeFigureOut">
              <a:rPr lang="nl-NL" smtClean="0"/>
              <a:t>10-2-2018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231F0B8-7E3B-4D65-BCB5-C6B7BB4E1414}" type="slidenum">
              <a:rPr lang="nl-NL" smtClean="0"/>
              <a:t>‹nr.›</a:t>
            </a:fld>
            <a:endParaRPr lang="nl-NL"/>
          </a:p>
        </p:txBody>
      </p:sp>
    </p:spTree>
    <p:extLst>
      <p:ext uri="{BB962C8B-B14F-4D97-AF65-F5344CB8AC3E}">
        <p14:creationId xmlns:p14="http://schemas.microsoft.com/office/powerpoint/2010/main" val="2786285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4" name="Content Placeholder 3"/>
          <p:cNvSpPr>
            <a:spLocks noGrp="1"/>
          </p:cNvSpPr>
          <p:nvPr>
            <p:ph sz="half" idx="2"/>
          </p:nvPr>
        </p:nvSpPr>
        <p:spPr>
          <a:xfrm>
            <a:off x="633845" y="2507551"/>
            <a:ext cx="3867150" cy="3680525"/>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6" name="Content Placeholder 5"/>
          <p:cNvSpPr>
            <a:spLocks noGrp="1"/>
          </p:cNvSpPr>
          <p:nvPr>
            <p:ph sz="quarter" idx="4"/>
          </p:nvPr>
        </p:nvSpPr>
        <p:spPr>
          <a:xfrm>
            <a:off x="4629150" y="2507551"/>
            <a:ext cx="3886201" cy="3680525"/>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Date Placeholder 6"/>
          <p:cNvSpPr>
            <a:spLocks noGrp="1"/>
          </p:cNvSpPr>
          <p:nvPr>
            <p:ph type="dt" sz="half" idx="10"/>
          </p:nvPr>
        </p:nvSpPr>
        <p:spPr/>
        <p:txBody>
          <a:bodyPr/>
          <a:lstStyle/>
          <a:p>
            <a:fld id="{6F579CFE-4931-4CD0-B740-E3DF17EC4D7C}" type="datetimeFigureOut">
              <a:rPr lang="nl-NL" smtClean="0"/>
              <a:t>10-2-2018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1231F0B8-7E3B-4D65-BCB5-C6B7BB4E1414}" type="slidenum">
              <a:rPr lang="nl-NL" smtClean="0"/>
              <a:t>‹nr.›</a:t>
            </a:fld>
            <a:endParaRPr lang="nl-NL"/>
          </a:p>
        </p:txBody>
      </p:sp>
      <p:sp>
        <p:nvSpPr>
          <p:cNvPr id="10" name="Title 9"/>
          <p:cNvSpPr>
            <a:spLocks noGrp="1"/>
          </p:cNvSpPr>
          <p:nvPr>
            <p:ph type="title"/>
          </p:nvPr>
        </p:nvSpPr>
        <p:spPr/>
        <p:txBody>
          <a:bodyPr/>
          <a:lstStyle/>
          <a:p>
            <a:r>
              <a:rPr lang="nl-NL"/>
              <a:t>Klik om de stijl te bewerken</a:t>
            </a:r>
            <a:endParaRPr lang="en-US" dirty="0"/>
          </a:p>
        </p:txBody>
      </p:sp>
    </p:spTree>
    <p:extLst>
      <p:ext uri="{BB962C8B-B14F-4D97-AF65-F5344CB8AC3E}">
        <p14:creationId xmlns:p14="http://schemas.microsoft.com/office/powerpoint/2010/main" val="1147766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lleen tite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F579CFE-4931-4CD0-B740-E3DF17EC4D7C}" type="datetimeFigureOut">
              <a:rPr lang="nl-NL" smtClean="0"/>
              <a:t>10-2-2018</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1231F0B8-7E3B-4D65-BCB5-C6B7BB4E1414}" type="slidenum">
              <a:rPr lang="nl-NL" smtClean="0"/>
              <a:t>‹nr.›</a:t>
            </a:fld>
            <a:endParaRPr lang="nl-NL"/>
          </a:p>
        </p:txBody>
      </p:sp>
      <p:sp>
        <p:nvSpPr>
          <p:cNvPr id="6" name="Title 5"/>
          <p:cNvSpPr>
            <a:spLocks noGrp="1"/>
          </p:cNvSpPr>
          <p:nvPr>
            <p:ph type="title"/>
          </p:nvPr>
        </p:nvSpPr>
        <p:spPr/>
        <p:txBody>
          <a:bodyPr/>
          <a:lstStyle/>
          <a:p>
            <a:r>
              <a:rPr lang="nl-NL"/>
              <a:t>Klik om de stijl te bewerken</a:t>
            </a:r>
            <a:endParaRPr lang="en-US"/>
          </a:p>
        </p:txBody>
      </p:sp>
    </p:spTree>
    <p:extLst>
      <p:ext uri="{BB962C8B-B14F-4D97-AF65-F5344CB8AC3E}">
        <p14:creationId xmlns:p14="http://schemas.microsoft.com/office/powerpoint/2010/main" val="976836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579CFE-4931-4CD0-B740-E3DF17EC4D7C}" type="datetimeFigureOut">
              <a:rPr lang="nl-NL" smtClean="0"/>
              <a:t>10-2-2018</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1231F0B8-7E3B-4D65-BCB5-C6B7BB4E1414}" type="slidenum">
              <a:rPr lang="nl-NL" smtClean="0"/>
              <a:t>‹nr.›</a:t>
            </a:fld>
            <a:endParaRPr lang="nl-NL"/>
          </a:p>
        </p:txBody>
      </p:sp>
    </p:spTree>
    <p:extLst>
      <p:ext uri="{BB962C8B-B14F-4D97-AF65-F5344CB8AC3E}">
        <p14:creationId xmlns:p14="http://schemas.microsoft.com/office/powerpoint/2010/main" val="1299042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nl-NL"/>
              <a:t>Klik om de stijl te bewerken</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nl-NL"/>
              <a:t>Tekststijl van het model bewerken</a:t>
            </a:r>
          </a:p>
        </p:txBody>
      </p:sp>
      <p:sp>
        <p:nvSpPr>
          <p:cNvPr id="5" name="Date Placeholder 4"/>
          <p:cNvSpPr>
            <a:spLocks noGrp="1"/>
          </p:cNvSpPr>
          <p:nvPr>
            <p:ph type="dt" sz="half" idx="10"/>
          </p:nvPr>
        </p:nvSpPr>
        <p:spPr/>
        <p:txBody>
          <a:bodyPr/>
          <a:lstStyle/>
          <a:p>
            <a:fld id="{6F579CFE-4931-4CD0-B740-E3DF17EC4D7C}" type="datetimeFigureOut">
              <a:rPr lang="nl-NL" smtClean="0"/>
              <a:t>10-2-2018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231F0B8-7E3B-4D65-BCB5-C6B7BB4E1414}" type="slidenum">
              <a:rPr lang="nl-NL" smtClean="0"/>
              <a:t>‹nr.›</a:t>
            </a:fld>
            <a:endParaRPr lang="nl-NL"/>
          </a:p>
        </p:txBody>
      </p:sp>
    </p:spTree>
    <p:extLst>
      <p:ext uri="{BB962C8B-B14F-4D97-AF65-F5344CB8AC3E}">
        <p14:creationId xmlns:p14="http://schemas.microsoft.com/office/powerpoint/2010/main" val="1537625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nl-NL"/>
              <a:t>Klik om de stijl te bewerken</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nl-NL"/>
              <a:t>Tekststijl van het model bewerken</a:t>
            </a:r>
          </a:p>
        </p:txBody>
      </p:sp>
      <p:sp>
        <p:nvSpPr>
          <p:cNvPr id="5" name="Date Placeholder 4"/>
          <p:cNvSpPr>
            <a:spLocks noGrp="1"/>
          </p:cNvSpPr>
          <p:nvPr>
            <p:ph type="dt" sz="half" idx="10"/>
          </p:nvPr>
        </p:nvSpPr>
        <p:spPr/>
        <p:txBody>
          <a:bodyPr/>
          <a:lstStyle/>
          <a:p>
            <a:fld id="{6F579CFE-4931-4CD0-B740-E3DF17EC4D7C}" type="datetimeFigureOut">
              <a:rPr lang="nl-NL" smtClean="0"/>
              <a:t>10-2-2018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231F0B8-7E3B-4D65-BCB5-C6B7BB4E1414}" type="slidenum">
              <a:rPr lang="nl-NL" smtClean="0"/>
              <a:t>‹nr.›</a:t>
            </a:fld>
            <a:endParaRPr lang="nl-NL"/>
          </a:p>
        </p:txBody>
      </p:sp>
    </p:spTree>
    <p:extLst>
      <p:ext uri="{BB962C8B-B14F-4D97-AF65-F5344CB8AC3E}">
        <p14:creationId xmlns:p14="http://schemas.microsoft.com/office/powerpoint/2010/main" val="793326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6F579CFE-4931-4CD0-B740-E3DF17EC4D7C}" type="datetimeFigureOut">
              <a:rPr lang="nl-NL" smtClean="0"/>
              <a:t>10-2-2018</a:t>
            </a:fld>
            <a:endParaRPr lang="nl-N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nl-NL"/>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1231F0B8-7E3B-4D65-BCB5-C6B7BB4E1414}" type="slidenum">
              <a:rPr lang="nl-NL" smtClean="0"/>
              <a:t>‹nr.›</a:t>
            </a:fld>
            <a:endParaRPr lang="nl-NL"/>
          </a:p>
        </p:txBody>
      </p:sp>
    </p:spTree>
    <p:extLst>
      <p:ext uri="{BB962C8B-B14F-4D97-AF65-F5344CB8AC3E}">
        <p14:creationId xmlns:p14="http://schemas.microsoft.com/office/powerpoint/2010/main" val="75552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Politieke veranderingen in het verhoudingsvraagstuk</a:t>
            </a:r>
          </a:p>
        </p:txBody>
      </p:sp>
      <p:sp>
        <p:nvSpPr>
          <p:cNvPr id="3" name="Ondertitel 2"/>
          <p:cNvSpPr>
            <a:spLocks noGrp="1"/>
          </p:cNvSpPr>
          <p:nvPr>
            <p:ph type="subTitle" idx="1"/>
          </p:nvPr>
        </p:nvSpPr>
        <p:spPr/>
        <p:txBody>
          <a:bodyPr/>
          <a:lstStyle/>
          <a:p>
            <a:r>
              <a:rPr lang="nl-NL" dirty="0"/>
              <a:t>HAVO ~ Deel ~ H8</a:t>
            </a:r>
          </a:p>
        </p:txBody>
      </p:sp>
    </p:spTree>
    <p:extLst>
      <p:ext uri="{BB962C8B-B14F-4D97-AF65-F5344CB8AC3E}">
        <p14:creationId xmlns:p14="http://schemas.microsoft.com/office/powerpoint/2010/main" val="4035338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lumMod val="95000"/>
                  </a:schemeClr>
                </a:solidFill>
              </a:rPr>
              <a:t>8.4 Democratisering </a:t>
            </a:r>
          </a:p>
        </p:txBody>
      </p:sp>
      <p:sp>
        <p:nvSpPr>
          <p:cNvPr id="3" name="Tijdelijke aanduiding voor inhoud 2"/>
          <p:cNvSpPr>
            <a:spLocks noGrp="1"/>
          </p:cNvSpPr>
          <p:nvPr>
            <p:ph idx="1"/>
          </p:nvPr>
        </p:nvSpPr>
        <p:spPr>
          <a:xfrm>
            <a:off x="812800" y="1849121"/>
            <a:ext cx="7886700" cy="4351337"/>
          </a:xfrm>
          <a:noFill/>
        </p:spPr>
        <p:txBody>
          <a:bodyPr/>
          <a:lstStyle/>
          <a:p>
            <a:pPr marL="0" indent="0">
              <a:buNone/>
            </a:pPr>
            <a:endParaRPr lang="nl-NL" dirty="0">
              <a:solidFill>
                <a:srgbClr val="7030A0"/>
              </a:solidFill>
            </a:endParaRPr>
          </a:p>
          <a:p>
            <a:pPr marL="0" indent="0">
              <a:buNone/>
            </a:pPr>
            <a:endParaRPr lang="nl-NL" dirty="0">
              <a:solidFill>
                <a:srgbClr val="7030A0"/>
              </a:solidFill>
            </a:endParaRPr>
          </a:p>
          <a:p>
            <a:pPr marL="0" indent="0">
              <a:buNone/>
            </a:pPr>
            <a:endParaRPr lang="nl-NL" dirty="0">
              <a:solidFill>
                <a:srgbClr val="7030A0"/>
              </a:solidFill>
            </a:endParaRPr>
          </a:p>
          <a:p>
            <a:pPr marL="0" indent="0">
              <a:buNone/>
            </a:pPr>
            <a:endParaRPr lang="nl-NL" dirty="0">
              <a:solidFill>
                <a:srgbClr val="7030A0"/>
              </a:solidFill>
            </a:endParaRPr>
          </a:p>
          <a:p>
            <a:pPr marL="0" indent="0">
              <a:buNone/>
            </a:pPr>
            <a:endParaRPr lang="nl-NL" dirty="0"/>
          </a:p>
          <a:p>
            <a:pPr marL="0" indent="0">
              <a:buNone/>
            </a:pPr>
            <a:r>
              <a:rPr lang="nl-NL" b="1" dirty="0"/>
              <a:t>Democratische rechtstaat</a:t>
            </a:r>
          </a:p>
          <a:p>
            <a:pPr marL="0" indent="0">
              <a:buNone/>
            </a:pPr>
            <a:r>
              <a:rPr lang="nl-NL" sz="2000" dirty="0"/>
              <a:t>Bestaat uit twee politieke instituties:</a:t>
            </a:r>
          </a:p>
          <a:p>
            <a:pPr>
              <a:buFontTx/>
              <a:buChar char="-"/>
            </a:pPr>
            <a:r>
              <a:rPr lang="nl-NL" sz="2000" dirty="0"/>
              <a:t>Democratie</a:t>
            </a:r>
          </a:p>
          <a:p>
            <a:pPr>
              <a:buFontTx/>
              <a:buChar char="-"/>
            </a:pPr>
            <a:r>
              <a:rPr lang="nl-NL" sz="2000" dirty="0"/>
              <a:t>Rechtstaat </a:t>
            </a:r>
          </a:p>
          <a:p>
            <a:pPr>
              <a:buFontTx/>
              <a:buChar char="-"/>
            </a:pPr>
            <a:endParaRPr lang="nl-NL" sz="2000" dirty="0"/>
          </a:p>
          <a:p>
            <a:pPr marL="0" indent="0">
              <a:buNone/>
            </a:pPr>
            <a:r>
              <a:rPr lang="nl-NL" sz="2000" dirty="0"/>
              <a:t>Bij beide instituties zijn de waarden gelijkheid en vrijheid te herkennen</a:t>
            </a:r>
          </a:p>
        </p:txBody>
      </p:sp>
      <p:sp>
        <p:nvSpPr>
          <p:cNvPr id="4" name="Rechthoek: afgeronde hoeken 3">
            <a:extLst>
              <a:ext uri="{FF2B5EF4-FFF2-40B4-BE49-F238E27FC236}">
                <a16:creationId xmlns:a16="http://schemas.microsoft.com/office/drawing/2014/main" id="{782FAF8B-6804-4D0B-B12E-F3BF6C61C848}"/>
              </a:ext>
            </a:extLst>
          </p:cNvPr>
          <p:cNvSpPr/>
          <p:nvPr/>
        </p:nvSpPr>
        <p:spPr>
          <a:xfrm>
            <a:off x="812800" y="2164081"/>
            <a:ext cx="1330960" cy="1097279"/>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ekstvak 5">
            <a:extLst>
              <a:ext uri="{FF2B5EF4-FFF2-40B4-BE49-F238E27FC236}">
                <a16:creationId xmlns:a16="http://schemas.microsoft.com/office/drawing/2014/main" id="{70191687-006F-4E87-BE5A-0015DC861317}"/>
              </a:ext>
            </a:extLst>
          </p:cNvPr>
          <p:cNvSpPr txBox="1"/>
          <p:nvPr/>
        </p:nvSpPr>
        <p:spPr>
          <a:xfrm>
            <a:off x="899160" y="2227381"/>
            <a:ext cx="1158240" cy="923330"/>
          </a:xfrm>
          <a:prstGeom prst="rect">
            <a:avLst/>
          </a:prstGeom>
          <a:noFill/>
        </p:spPr>
        <p:txBody>
          <a:bodyPr wrap="square" rtlCol="0">
            <a:spAutoFit/>
          </a:bodyPr>
          <a:lstStyle/>
          <a:p>
            <a:r>
              <a:rPr lang="nl-NL" dirty="0"/>
              <a:t>Gebrek aan inspraak</a:t>
            </a:r>
          </a:p>
        </p:txBody>
      </p:sp>
      <p:sp>
        <p:nvSpPr>
          <p:cNvPr id="8" name="Rechthoek: afgeronde hoeken 7">
            <a:extLst>
              <a:ext uri="{FF2B5EF4-FFF2-40B4-BE49-F238E27FC236}">
                <a16:creationId xmlns:a16="http://schemas.microsoft.com/office/drawing/2014/main" id="{CCF93F9D-0BEF-4081-BD9C-A52460E82159}"/>
              </a:ext>
            </a:extLst>
          </p:cNvPr>
          <p:cNvSpPr/>
          <p:nvPr/>
        </p:nvSpPr>
        <p:spPr>
          <a:xfrm>
            <a:off x="2552185" y="2164081"/>
            <a:ext cx="1792085" cy="1097279"/>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9" name="Tekstvak 8">
            <a:extLst>
              <a:ext uri="{FF2B5EF4-FFF2-40B4-BE49-F238E27FC236}">
                <a16:creationId xmlns:a16="http://schemas.microsoft.com/office/drawing/2014/main" id="{20B14D62-62BA-42B9-B8D2-6DFA1C0427B2}"/>
              </a:ext>
            </a:extLst>
          </p:cNvPr>
          <p:cNvSpPr txBox="1"/>
          <p:nvPr/>
        </p:nvSpPr>
        <p:spPr>
          <a:xfrm>
            <a:off x="2766061" y="2365880"/>
            <a:ext cx="1493520" cy="646331"/>
          </a:xfrm>
          <a:prstGeom prst="rect">
            <a:avLst/>
          </a:prstGeom>
          <a:noFill/>
        </p:spPr>
        <p:txBody>
          <a:bodyPr wrap="square" rtlCol="0">
            <a:spAutoFit/>
          </a:bodyPr>
          <a:lstStyle/>
          <a:p>
            <a:r>
              <a:rPr lang="nl-NL" dirty="0"/>
              <a:t>Behoefte aan representatie </a:t>
            </a:r>
          </a:p>
        </p:txBody>
      </p:sp>
      <p:sp>
        <p:nvSpPr>
          <p:cNvPr id="10" name="Rechthoek: afgeronde hoeken 9">
            <a:extLst>
              <a:ext uri="{FF2B5EF4-FFF2-40B4-BE49-F238E27FC236}">
                <a16:creationId xmlns:a16="http://schemas.microsoft.com/office/drawing/2014/main" id="{52B58760-5FD5-4CD6-A439-2D24FF71B151}"/>
              </a:ext>
            </a:extLst>
          </p:cNvPr>
          <p:cNvSpPr/>
          <p:nvPr/>
        </p:nvSpPr>
        <p:spPr>
          <a:xfrm>
            <a:off x="4756150" y="2164081"/>
            <a:ext cx="1757680" cy="1097279"/>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Creëren van democratische rechtsstaat </a:t>
            </a:r>
          </a:p>
        </p:txBody>
      </p:sp>
      <p:sp>
        <p:nvSpPr>
          <p:cNvPr id="11" name="Rechthoek: afgeronde hoeken 10">
            <a:extLst>
              <a:ext uri="{FF2B5EF4-FFF2-40B4-BE49-F238E27FC236}">
                <a16:creationId xmlns:a16="http://schemas.microsoft.com/office/drawing/2014/main" id="{F8FB68C6-B867-44CF-99F1-C6F9FCCB449E}"/>
              </a:ext>
            </a:extLst>
          </p:cNvPr>
          <p:cNvSpPr/>
          <p:nvPr/>
        </p:nvSpPr>
        <p:spPr>
          <a:xfrm>
            <a:off x="7010399" y="2164081"/>
            <a:ext cx="1857433" cy="1097279"/>
          </a:xfrm>
          <a:prstGeom prst="round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Democratisering</a:t>
            </a:r>
          </a:p>
        </p:txBody>
      </p:sp>
      <p:sp>
        <p:nvSpPr>
          <p:cNvPr id="12" name="Pijl: rechts 11">
            <a:extLst>
              <a:ext uri="{FF2B5EF4-FFF2-40B4-BE49-F238E27FC236}">
                <a16:creationId xmlns:a16="http://schemas.microsoft.com/office/drawing/2014/main" id="{DBEFFCB1-FC1C-4650-B77E-1DA8B0FF9FF0}"/>
              </a:ext>
            </a:extLst>
          </p:cNvPr>
          <p:cNvSpPr/>
          <p:nvPr/>
        </p:nvSpPr>
        <p:spPr>
          <a:xfrm>
            <a:off x="2193862" y="2570480"/>
            <a:ext cx="327548" cy="378431"/>
          </a:xfrm>
          <a:prstGeom prst="right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Pijl: rechts 13">
            <a:extLst>
              <a:ext uri="{FF2B5EF4-FFF2-40B4-BE49-F238E27FC236}">
                <a16:creationId xmlns:a16="http://schemas.microsoft.com/office/drawing/2014/main" id="{C50AAF97-3B73-42E7-968F-5E36E06898A8}"/>
              </a:ext>
            </a:extLst>
          </p:cNvPr>
          <p:cNvSpPr/>
          <p:nvPr/>
        </p:nvSpPr>
        <p:spPr>
          <a:xfrm>
            <a:off x="4410655" y="2570480"/>
            <a:ext cx="292676" cy="378431"/>
          </a:xfrm>
          <a:prstGeom prst="right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5" name="Pijl: rechts 14">
            <a:extLst>
              <a:ext uri="{FF2B5EF4-FFF2-40B4-BE49-F238E27FC236}">
                <a16:creationId xmlns:a16="http://schemas.microsoft.com/office/drawing/2014/main" id="{F35A5ED2-41E4-4EA3-809B-6BE0809F7B69}"/>
              </a:ext>
            </a:extLst>
          </p:cNvPr>
          <p:cNvSpPr/>
          <p:nvPr/>
        </p:nvSpPr>
        <p:spPr>
          <a:xfrm>
            <a:off x="6580215" y="2583064"/>
            <a:ext cx="363798" cy="370612"/>
          </a:xfrm>
          <a:prstGeom prst="right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949224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lumMod val="95000"/>
                  </a:schemeClr>
                </a:solidFill>
              </a:rPr>
              <a:t>8.4 Democratisering</a:t>
            </a:r>
          </a:p>
        </p:txBody>
      </p:sp>
      <p:sp>
        <p:nvSpPr>
          <p:cNvPr id="3" name="Tijdelijke aanduiding voor inhoud 2"/>
          <p:cNvSpPr>
            <a:spLocks noGrp="1"/>
          </p:cNvSpPr>
          <p:nvPr>
            <p:ph idx="1"/>
          </p:nvPr>
        </p:nvSpPr>
        <p:spPr>
          <a:xfrm>
            <a:off x="633845" y="1528175"/>
            <a:ext cx="7886700" cy="5235880"/>
          </a:xfrm>
        </p:spPr>
        <p:txBody>
          <a:bodyPr>
            <a:normAutofit/>
          </a:bodyPr>
          <a:lstStyle/>
          <a:p>
            <a:pPr marL="0" indent="0">
              <a:buNone/>
            </a:pPr>
            <a:r>
              <a:rPr lang="nl-NL" sz="2400" b="1" dirty="0"/>
              <a:t>Democratisering</a:t>
            </a:r>
          </a:p>
          <a:p>
            <a:pPr>
              <a:buFontTx/>
              <a:buChar char="-"/>
            </a:pPr>
            <a:r>
              <a:rPr lang="nl-NL" dirty="0"/>
              <a:t>Het proces van democratisering</a:t>
            </a:r>
          </a:p>
          <a:p>
            <a:pPr lvl="4">
              <a:buFontTx/>
              <a:buChar char="-"/>
            </a:pPr>
            <a:r>
              <a:rPr lang="nl-NL" sz="1800" dirty="0"/>
              <a:t>Kiesrecht -&gt; Censuskiesrecht</a:t>
            </a:r>
          </a:p>
          <a:p>
            <a:pPr>
              <a:buFontTx/>
              <a:buChar char="-"/>
            </a:pPr>
            <a:endParaRPr lang="nl-NL" sz="2400" dirty="0"/>
          </a:p>
          <a:p>
            <a:pPr marL="0" indent="0">
              <a:buNone/>
            </a:pPr>
            <a:r>
              <a:rPr lang="nl-NL" dirty="0"/>
              <a:t>Democratisering</a:t>
            </a:r>
            <a:r>
              <a:rPr lang="nl-NL" sz="2400" dirty="0"/>
              <a:t> </a:t>
            </a:r>
            <a:r>
              <a:rPr lang="nl-NL" sz="1800" dirty="0"/>
              <a:t>verwijst naar het proces dat er meer rechten komen voor mensen die dit eerst niet hadden </a:t>
            </a:r>
          </a:p>
          <a:p>
            <a:pPr marL="0" indent="0">
              <a:buNone/>
            </a:pPr>
            <a:r>
              <a:rPr lang="nl-NL" sz="1800" dirty="0"/>
              <a:t>			- Kiesrecht</a:t>
            </a:r>
          </a:p>
          <a:p>
            <a:pPr marL="0" indent="0">
              <a:buNone/>
            </a:pPr>
            <a:r>
              <a:rPr lang="nl-NL" sz="1800" dirty="0"/>
              <a:t>			- Gelijkheidsbeginsel </a:t>
            </a:r>
          </a:p>
          <a:p>
            <a:pPr marL="0" indent="0">
              <a:buNone/>
            </a:pPr>
            <a:endParaRPr lang="nl-NL" sz="1800" dirty="0"/>
          </a:p>
          <a:p>
            <a:pPr marL="0" indent="0">
              <a:buNone/>
            </a:pPr>
            <a:r>
              <a:rPr lang="nl-NL" dirty="0"/>
              <a:t>3 Soorten rechten:</a:t>
            </a:r>
          </a:p>
          <a:p>
            <a:pPr>
              <a:buFontTx/>
              <a:buChar char="-"/>
            </a:pPr>
            <a:r>
              <a:rPr lang="nl-NL" dirty="0"/>
              <a:t>Klassieke grondrechten ; </a:t>
            </a:r>
            <a:r>
              <a:rPr lang="nl-NL" sz="1800" dirty="0"/>
              <a:t>vrijheid van godsdienst en meningsuiting, privacy…</a:t>
            </a:r>
            <a:endParaRPr lang="nl-NL" dirty="0"/>
          </a:p>
          <a:p>
            <a:pPr>
              <a:buFontTx/>
              <a:buChar char="-"/>
            </a:pPr>
            <a:r>
              <a:rPr lang="nl-NL" dirty="0"/>
              <a:t>Politieke rechten ; </a:t>
            </a:r>
            <a:r>
              <a:rPr lang="nl-NL" sz="1800" dirty="0"/>
              <a:t>kiesrecht, vrije verkiezingen..</a:t>
            </a:r>
          </a:p>
          <a:p>
            <a:pPr>
              <a:buFontTx/>
              <a:buChar char="-"/>
            </a:pPr>
            <a:r>
              <a:rPr lang="nl-NL" dirty="0"/>
              <a:t>Sociale rechten ; </a:t>
            </a:r>
            <a:r>
              <a:rPr lang="nl-NL" sz="1800" dirty="0"/>
              <a:t>onderwijs, werk en uitkeringen….</a:t>
            </a:r>
            <a:endParaRPr lang="nl-NL" sz="2400" dirty="0"/>
          </a:p>
        </p:txBody>
      </p:sp>
    </p:spTree>
    <p:extLst>
      <p:ext uri="{BB962C8B-B14F-4D97-AF65-F5344CB8AC3E}">
        <p14:creationId xmlns:p14="http://schemas.microsoft.com/office/powerpoint/2010/main" val="2312859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solidFill>
              </a:rPr>
              <a:t>Tot slot een samenvatting..</a:t>
            </a:r>
          </a:p>
        </p:txBody>
      </p:sp>
      <p:sp>
        <p:nvSpPr>
          <p:cNvPr id="3" name="Tijdelijke aanduiding voor inhoud 2"/>
          <p:cNvSpPr>
            <a:spLocks noGrp="1"/>
          </p:cNvSpPr>
          <p:nvPr>
            <p:ph idx="1"/>
          </p:nvPr>
        </p:nvSpPr>
        <p:spPr>
          <a:xfrm>
            <a:off x="633845" y="1691323"/>
            <a:ext cx="7886700" cy="4488816"/>
          </a:xfrm>
        </p:spPr>
        <p:txBody>
          <a:bodyPr>
            <a:normAutofit/>
          </a:bodyPr>
          <a:lstStyle/>
          <a:p>
            <a:pPr marL="0" indent="0">
              <a:buNone/>
            </a:pPr>
            <a:r>
              <a:rPr lang="nl-NL" dirty="0"/>
              <a:t>8.1 Naties worden steeds belangrijker in de westerse wereld. Mensen voelen zich meer verbonden met de natiestaat (cohesie). Dit leidt tot conflicten tussen naties. Uiteindelijke ontstaan er interne conflicten waarbij de burgers vinden dat de staat te machtig is geworden en de vrijheid van burgers wordt ingeperkt. </a:t>
            </a:r>
          </a:p>
          <a:p>
            <a:pPr marL="0" indent="0">
              <a:buNone/>
            </a:pPr>
            <a:endParaRPr lang="nl-NL" dirty="0"/>
          </a:p>
          <a:p>
            <a:pPr marL="0" indent="0">
              <a:buNone/>
            </a:pPr>
            <a:r>
              <a:rPr lang="nl-NL" dirty="0"/>
              <a:t>8.2 Koningen hadden vroeger veel macht, wanneer dit door de burgers werd geaccepteerd, dan was er sprake van gezag. Hierbij gaat het om macht die als legitiem wordt beschouwd. Door de jaren heen gaan de burgers steeds meer strijden voor invloed. Zo wilden zij graag dat verschillende groepen vertegenwoordigd zouden worden (representatie). Uiteindelijk leidde deze strijd tot politieke instituties; een kiesstelsel en politieke partijen. </a:t>
            </a:r>
          </a:p>
        </p:txBody>
      </p:sp>
    </p:spTree>
    <p:extLst>
      <p:ext uri="{BB962C8B-B14F-4D97-AF65-F5344CB8AC3E}">
        <p14:creationId xmlns:p14="http://schemas.microsoft.com/office/powerpoint/2010/main" val="2346811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solidFill>
              </a:rPr>
              <a:t>Samenvatting…</a:t>
            </a:r>
          </a:p>
        </p:txBody>
      </p:sp>
      <p:sp>
        <p:nvSpPr>
          <p:cNvPr id="3" name="Tijdelijke aanduiding voor inhoud 2"/>
          <p:cNvSpPr>
            <a:spLocks noGrp="1"/>
          </p:cNvSpPr>
          <p:nvPr>
            <p:ph idx="1"/>
          </p:nvPr>
        </p:nvSpPr>
        <p:spPr>
          <a:xfrm>
            <a:off x="633845" y="1691322"/>
            <a:ext cx="7886700" cy="5013959"/>
          </a:xfrm>
        </p:spPr>
        <p:txBody>
          <a:bodyPr>
            <a:normAutofit lnSpcReduction="10000"/>
          </a:bodyPr>
          <a:lstStyle/>
          <a:p>
            <a:pPr marL="0" indent="0">
              <a:buNone/>
            </a:pPr>
            <a:r>
              <a:rPr lang="nl-NL" dirty="0"/>
              <a:t>8.3 In deze paragraaf worden twee verschillende visies besproken ten opzichte van politieke participatie: de ontwikkelingsvisie en de instrumentele visie. Volgens de ontwikkelingsvisie is representatie erg  belangrijk. Hoe meer burgers betrokken zijn bij de politiek, hoe beter. De instrumentele visie is het hier niet mee eens en geeft aan dat heel veel participatie niet wenselijk is. Aangezien veel mensen niet democratisch denken is veel participatie een gevaar. Mensen kunnen hun politieke voorkeur doorgeven door te stemmen op de partij die hun waarden en belangen het beste vertegenwoordigt. Als het gaat om ideologieën dan blijken zij verschillende ideeën te hebben over democratie. </a:t>
            </a:r>
          </a:p>
          <a:p>
            <a:pPr marL="0" indent="0">
              <a:buNone/>
            </a:pPr>
            <a:endParaRPr lang="nl-NL" sz="800" dirty="0"/>
          </a:p>
          <a:p>
            <a:pPr marL="0" indent="0">
              <a:buNone/>
            </a:pPr>
            <a:r>
              <a:rPr lang="nl-NL" dirty="0"/>
              <a:t>8.4  Het hele proces, wat begon met een gebrek aan inspraak, leidde tot een democratische rechtsstaat. Een democratische rechtsstaat bestaat uit twee politieke instituties: democratie en de rechtsstaat. Er heeft hierbij een heel proces van democratisering plaats gevonden. Dit heeft uiteindelijk geleidt tot: klassieke grondrechten, politieke rechten en sociale rechten. </a:t>
            </a:r>
          </a:p>
          <a:p>
            <a:pPr marL="0" indent="0">
              <a:buNone/>
            </a:pPr>
            <a:endParaRPr lang="nl-NL" dirty="0"/>
          </a:p>
        </p:txBody>
      </p:sp>
    </p:spTree>
    <p:extLst>
      <p:ext uri="{BB962C8B-B14F-4D97-AF65-F5344CB8AC3E}">
        <p14:creationId xmlns:p14="http://schemas.microsoft.com/office/powerpoint/2010/main" val="2626692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1837" y="-185260"/>
            <a:ext cx="9365837" cy="6621230"/>
          </a:xfrm>
          <a:prstGeom prst="rect">
            <a:avLst/>
          </a:prstGeom>
        </p:spPr>
      </p:pic>
    </p:spTree>
    <p:extLst>
      <p:ext uri="{BB962C8B-B14F-4D97-AF65-F5344CB8AC3E}">
        <p14:creationId xmlns:p14="http://schemas.microsoft.com/office/powerpoint/2010/main" val="2757246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lumMod val="95000"/>
                  </a:schemeClr>
                </a:solidFill>
              </a:rPr>
              <a:t>Paragrafen </a:t>
            </a:r>
          </a:p>
        </p:txBody>
      </p:sp>
      <p:sp>
        <p:nvSpPr>
          <p:cNvPr id="3" name="Tijdelijke aanduiding voor inhoud 2"/>
          <p:cNvSpPr>
            <a:spLocks noGrp="1"/>
          </p:cNvSpPr>
          <p:nvPr>
            <p:ph idx="1"/>
          </p:nvPr>
        </p:nvSpPr>
        <p:spPr/>
        <p:txBody>
          <a:bodyPr>
            <a:normAutofit/>
          </a:bodyPr>
          <a:lstStyle/>
          <a:p>
            <a:pPr marL="0" indent="0">
              <a:buNone/>
            </a:pPr>
            <a:r>
              <a:rPr lang="nl-NL" sz="2400" dirty="0"/>
              <a:t>8.1 Revolutie</a:t>
            </a:r>
          </a:p>
          <a:p>
            <a:pPr marL="0" indent="0">
              <a:buNone/>
            </a:pPr>
            <a:r>
              <a:rPr lang="nl-NL" sz="2400" dirty="0"/>
              <a:t>8.2 Gezag en representatie</a:t>
            </a:r>
          </a:p>
          <a:p>
            <a:pPr marL="0" indent="0">
              <a:buNone/>
            </a:pPr>
            <a:r>
              <a:rPr lang="nl-NL" sz="2400" dirty="0"/>
              <a:t>8.3 Theorie en ideologie</a:t>
            </a:r>
          </a:p>
          <a:p>
            <a:pPr marL="0" indent="0">
              <a:buNone/>
            </a:pPr>
            <a:r>
              <a:rPr lang="nl-NL" sz="2400" dirty="0"/>
              <a:t>8.4 Democratisering </a:t>
            </a:r>
          </a:p>
        </p:txBody>
      </p:sp>
    </p:spTree>
    <p:extLst>
      <p:ext uri="{BB962C8B-B14F-4D97-AF65-F5344CB8AC3E}">
        <p14:creationId xmlns:p14="http://schemas.microsoft.com/office/powerpoint/2010/main" val="2451894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lumMod val="95000"/>
                  </a:schemeClr>
                </a:solidFill>
              </a:rPr>
              <a:t>8.1 Revolutie </a:t>
            </a:r>
          </a:p>
        </p:txBody>
      </p:sp>
      <p:sp>
        <p:nvSpPr>
          <p:cNvPr id="3" name="Tijdelijke aanduiding voor inhoud 2"/>
          <p:cNvSpPr>
            <a:spLocks noGrp="1"/>
          </p:cNvSpPr>
          <p:nvPr>
            <p:ph idx="1"/>
          </p:nvPr>
        </p:nvSpPr>
        <p:spPr/>
        <p:txBody>
          <a:bodyPr/>
          <a:lstStyle/>
          <a:p>
            <a:pPr marL="0" indent="0">
              <a:buNone/>
            </a:pPr>
            <a:r>
              <a:rPr lang="nl-NL" b="1" dirty="0"/>
              <a:t>Naties</a:t>
            </a:r>
          </a:p>
          <a:p>
            <a:pPr marL="0" indent="0">
              <a:buNone/>
            </a:pPr>
            <a:endParaRPr lang="nl-NL" sz="800" dirty="0"/>
          </a:p>
          <a:p>
            <a:pPr marL="0" indent="0">
              <a:buNone/>
            </a:pPr>
            <a:r>
              <a:rPr lang="nl-NL" dirty="0"/>
              <a:t>	-&gt; sociale cohesie</a:t>
            </a:r>
          </a:p>
          <a:p>
            <a:pPr marL="0" indent="0">
              <a:buNone/>
            </a:pPr>
            <a:r>
              <a:rPr lang="nl-NL" dirty="0"/>
              <a:t>	-&gt; conflicten tussen naties</a:t>
            </a:r>
          </a:p>
          <a:p>
            <a:pPr marL="0" indent="0">
              <a:buNone/>
            </a:pPr>
            <a:r>
              <a:rPr lang="nl-NL" dirty="0"/>
              <a:t>	-&gt; interne conflicten </a:t>
            </a:r>
          </a:p>
          <a:p>
            <a:pPr marL="0" indent="0">
              <a:buNone/>
            </a:pPr>
            <a:r>
              <a:rPr lang="nl-NL" dirty="0"/>
              <a:t>		- Staat te machtig, vrijheid burger verminderd</a:t>
            </a:r>
          </a:p>
          <a:p>
            <a:pPr marL="0" indent="0">
              <a:buNone/>
            </a:pPr>
            <a:endParaRPr lang="nl-NL" dirty="0"/>
          </a:p>
          <a:p>
            <a:pPr marL="0" indent="0">
              <a:buNone/>
            </a:pPr>
            <a:r>
              <a:rPr lang="nl-NL" b="1" dirty="0"/>
              <a:t>Revolutie</a:t>
            </a:r>
          </a:p>
          <a:p>
            <a:pPr marL="0" indent="0">
              <a:buNone/>
            </a:pPr>
            <a:endParaRPr lang="nl-NL" sz="800" dirty="0"/>
          </a:p>
          <a:p>
            <a:pPr marL="0" indent="0">
              <a:buNone/>
            </a:pPr>
            <a:r>
              <a:rPr lang="nl-NL" dirty="0"/>
              <a:t>	-&gt; Drang van mensen naar vrijheid </a:t>
            </a:r>
          </a:p>
          <a:p>
            <a:pPr marL="0" indent="0">
              <a:buNone/>
            </a:pPr>
            <a:r>
              <a:rPr lang="nl-NL" dirty="0"/>
              <a:t>	-&gt; Mensen wilden de macht in handen van het volk</a:t>
            </a:r>
          </a:p>
        </p:txBody>
      </p:sp>
    </p:spTree>
    <p:extLst>
      <p:ext uri="{BB962C8B-B14F-4D97-AF65-F5344CB8AC3E}">
        <p14:creationId xmlns:p14="http://schemas.microsoft.com/office/powerpoint/2010/main" val="3016330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lumMod val="95000"/>
                  </a:schemeClr>
                </a:solidFill>
              </a:rPr>
              <a:t>8.2 Gezag en representatie </a:t>
            </a:r>
          </a:p>
        </p:txBody>
      </p:sp>
      <p:sp>
        <p:nvSpPr>
          <p:cNvPr id="3" name="Tijdelijke aanduiding voor inhoud 2"/>
          <p:cNvSpPr>
            <a:spLocks noGrp="1"/>
          </p:cNvSpPr>
          <p:nvPr>
            <p:ph idx="1"/>
          </p:nvPr>
        </p:nvSpPr>
        <p:spPr/>
        <p:txBody>
          <a:bodyPr/>
          <a:lstStyle/>
          <a:p>
            <a:pPr marL="0" indent="0">
              <a:buNone/>
            </a:pPr>
            <a:r>
              <a:rPr lang="nl-NL" b="1" dirty="0"/>
              <a:t>Gezag</a:t>
            </a:r>
          </a:p>
          <a:p>
            <a:pPr marL="0" indent="0">
              <a:buNone/>
            </a:pPr>
            <a:endParaRPr lang="nl-NL" sz="900" b="1" dirty="0"/>
          </a:p>
          <a:p>
            <a:pPr marL="0" indent="0">
              <a:buNone/>
            </a:pPr>
            <a:r>
              <a:rPr lang="nl-NL" dirty="0"/>
              <a:t>Vroegere eeuwen:</a:t>
            </a:r>
          </a:p>
          <a:p>
            <a:pPr>
              <a:buFontTx/>
              <a:buChar char="-"/>
            </a:pPr>
            <a:r>
              <a:rPr lang="nl-NL" dirty="0"/>
              <a:t>Koningen hadden de macht</a:t>
            </a:r>
          </a:p>
          <a:p>
            <a:pPr>
              <a:buFontTx/>
              <a:buChar char="-"/>
            </a:pPr>
            <a:r>
              <a:rPr lang="nl-NL" dirty="0"/>
              <a:t>Later verloren de vorsten hun gezag</a:t>
            </a:r>
          </a:p>
          <a:p>
            <a:pPr>
              <a:buFontTx/>
              <a:buChar char="-"/>
            </a:pPr>
            <a:endParaRPr lang="nl-NL" dirty="0"/>
          </a:p>
          <a:p>
            <a:pPr marL="0" indent="0">
              <a:buNone/>
            </a:pPr>
            <a:r>
              <a:rPr lang="nl-NL" dirty="0"/>
              <a:t>Gezag; </a:t>
            </a:r>
            <a:r>
              <a:rPr lang="nl-NL" sz="1800" dirty="0"/>
              <a:t>de macht van een actor wordt als legitiem beschouwd</a:t>
            </a:r>
          </a:p>
          <a:p>
            <a:pPr marL="0" indent="0">
              <a:buNone/>
            </a:pPr>
            <a:endParaRPr lang="nl-NL" sz="1800" dirty="0"/>
          </a:p>
          <a:p>
            <a:pPr marL="0" indent="0">
              <a:buNone/>
            </a:pPr>
            <a:endParaRPr lang="nl-NL" sz="1800" dirty="0"/>
          </a:p>
          <a:p>
            <a:pPr marL="0" indent="0">
              <a:buNone/>
            </a:pPr>
            <a:r>
              <a:rPr lang="nl-NL" dirty="0"/>
              <a:t>Interne soevereiniteit; </a:t>
            </a:r>
            <a:r>
              <a:rPr lang="nl-NL" sz="1800" dirty="0"/>
              <a:t>een staat heeft gezag bij de bevolking</a:t>
            </a:r>
            <a:endParaRPr lang="nl-NL" dirty="0"/>
          </a:p>
        </p:txBody>
      </p:sp>
    </p:spTree>
    <p:extLst>
      <p:ext uri="{BB962C8B-B14F-4D97-AF65-F5344CB8AC3E}">
        <p14:creationId xmlns:p14="http://schemas.microsoft.com/office/powerpoint/2010/main" val="3054578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lumMod val="95000"/>
                  </a:schemeClr>
                </a:solidFill>
              </a:rPr>
              <a:t>8.2 Gezag en representatie</a:t>
            </a:r>
          </a:p>
        </p:txBody>
      </p:sp>
      <p:sp>
        <p:nvSpPr>
          <p:cNvPr id="3" name="Tijdelijke aanduiding voor inhoud 2"/>
          <p:cNvSpPr>
            <a:spLocks noGrp="1"/>
          </p:cNvSpPr>
          <p:nvPr>
            <p:ph idx="1"/>
          </p:nvPr>
        </p:nvSpPr>
        <p:spPr/>
        <p:txBody>
          <a:bodyPr>
            <a:normAutofit/>
          </a:bodyPr>
          <a:lstStyle/>
          <a:p>
            <a:pPr marL="0" indent="0">
              <a:buNone/>
            </a:pPr>
            <a:r>
              <a:rPr lang="nl-NL" sz="2400" b="1" dirty="0"/>
              <a:t>Microniveau</a:t>
            </a:r>
            <a:endParaRPr lang="nl-NL" sz="800" dirty="0"/>
          </a:p>
          <a:p>
            <a:pPr marL="0" indent="0">
              <a:buNone/>
            </a:pPr>
            <a:r>
              <a:rPr lang="nl-NL" sz="2000" dirty="0"/>
              <a:t>Gezag op basis van…</a:t>
            </a:r>
            <a:endParaRPr lang="nl-NL" sz="800" dirty="0"/>
          </a:p>
          <a:p>
            <a:pPr>
              <a:buFontTx/>
              <a:buChar char="-"/>
            </a:pPr>
            <a:r>
              <a:rPr lang="nl-NL" sz="2000" dirty="0"/>
              <a:t>Persoonlijke kwaliteiten</a:t>
            </a:r>
          </a:p>
          <a:p>
            <a:pPr>
              <a:buFontTx/>
              <a:buChar char="-"/>
            </a:pPr>
            <a:r>
              <a:rPr lang="nl-NL" sz="2000" dirty="0"/>
              <a:t>Geleverde prestaties</a:t>
            </a:r>
          </a:p>
          <a:p>
            <a:pPr>
              <a:buFontTx/>
              <a:buChar char="-"/>
            </a:pPr>
            <a:r>
              <a:rPr lang="nl-NL" sz="2000" dirty="0"/>
              <a:t>De positie of functie die iemand heeft </a:t>
            </a:r>
          </a:p>
          <a:p>
            <a:pPr marL="0" indent="0">
              <a:buNone/>
            </a:pPr>
            <a:endParaRPr lang="nl-NL" sz="2000" dirty="0"/>
          </a:p>
          <a:p>
            <a:pPr marL="0" indent="0">
              <a:buNone/>
            </a:pPr>
            <a:r>
              <a:rPr lang="nl-NL" sz="2400" b="1" dirty="0"/>
              <a:t>Macroniveau:</a:t>
            </a:r>
          </a:p>
          <a:p>
            <a:pPr marL="0" indent="0">
              <a:buNone/>
            </a:pPr>
            <a:r>
              <a:rPr lang="nl-NL" sz="2000" dirty="0"/>
              <a:t>- Wanneer de macht van overheid wordt erkent &gt; interne soevereiniteit</a:t>
            </a:r>
          </a:p>
        </p:txBody>
      </p:sp>
    </p:spTree>
    <p:extLst>
      <p:ext uri="{BB962C8B-B14F-4D97-AF65-F5344CB8AC3E}">
        <p14:creationId xmlns:p14="http://schemas.microsoft.com/office/powerpoint/2010/main" val="1584881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lumMod val="95000"/>
                  </a:schemeClr>
                </a:solidFill>
              </a:rPr>
              <a:t>8.2 Gezag en representatie </a:t>
            </a:r>
          </a:p>
        </p:txBody>
      </p:sp>
      <p:sp>
        <p:nvSpPr>
          <p:cNvPr id="3" name="Tijdelijke aanduiding voor inhoud 2"/>
          <p:cNvSpPr>
            <a:spLocks noGrp="1"/>
          </p:cNvSpPr>
          <p:nvPr>
            <p:ph idx="1"/>
          </p:nvPr>
        </p:nvSpPr>
        <p:spPr>
          <a:xfrm>
            <a:off x="633845" y="1869143"/>
            <a:ext cx="7886700" cy="4351337"/>
          </a:xfrm>
        </p:spPr>
        <p:txBody>
          <a:bodyPr>
            <a:normAutofit/>
          </a:bodyPr>
          <a:lstStyle/>
          <a:p>
            <a:pPr marL="0" indent="0">
              <a:buNone/>
            </a:pPr>
            <a:r>
              <a:rPr lang="nl-NL" sz="2400" b="1" dirty="0"/>
              <a:t>Representatie – representativiteit</a:t>
            </a:r>
          </a:p>
          <a:p>
            <a:pPr marL="0" indent="0">
              <a:buNone/>
            </a:pPr>
            <a:endParaRPr lang="nl-NL" sz="900" dirty="0"/>
          </a:p>
          <a:p>
            <a:pPr>
              <a:buFont typeface="Courier New" panose="02070309020205020404" pitchFamily="49" charset="0"/>
              <a:buChar char="o"/>
            </a:pPr>
            <a:r>
              <a:rPr lang="nl-NL" sz="2000" dirty="0"/>
              <a:t> ‘No </a:t>
            </a:r>
            <a:r>
              <a:rPr lang="nl-NL" sz="2000" dirty="0" err="1"/>
              <a:t>taxation</a:t>
            </a:r>
            <a:r>
              <a:rPr lang="nl-NL" sz="2000" dirty="0"/>
              <a:t> without </a:t>
            </a:r>
            <a:r>
              <a:rPr lang="nl-NL" sz="2000" dirty="0" err="1"/>
              <a:t>representation</a:t>
            </a:r>
            <a:r>
              <a:rPr lang="nl-NL" sz="2000" dirty="0"/>
              <a:t>’</a:t>
            </a:r>
          </a:p>
          <a:p>
            <a:pPr>
              <a:buFont typeface="Courier New" panose="02070309020205020404" pitchFamily="49" charset="0"/>
              <a:buChar char="o"/>
            </a:pPr>
            <a:endParaRPr lang="nl-NL" sz="800" dirty="0"/>
          </a:p>
          <a:p>
            <a:pPr marL="0" indent="0">
              <a:buNone/>
            </a:pPr>
            <a:endParaRPr lang="nl-NL" sz="800" dirty="0"/>
          </a:p>
          <a:p>
            <a:pPr>
              <a:buFont typeface="Courier New" panose="02070309020205020404" pitchFamily="49" charset="0"/>
              <a:buChar char="o"/>
            </a:pPr>
            <a:r>
              <a:rPr lang="nl-NL" sz="2000" dirty="0"/>
              <a:t> Representatie; </a:t>
            </a:r>
            <a:r>
              <a:rPr lang="nl-NL" sz="1800" dirty="0"/>
              <a:t>mensen vertegenwoordigen een bepaalde groep </a:t>
            </a:r>
          </a:p>
          <a:p>
            <a:pPr marL="0" indent="0">
              <a:buNone/>
            </a:pPr>
            <a:r>
              <a:rPr lang="nl-NL" sz="1800" dirty="0"/>
              <a:t>	Er is een groep gevormd (groepsvorming) waarvoor één of een		aantal leden optreden.</a:t>
            </a:r>
          </a:p>
          <a:p>
            <a:pPr marL="0" indent="0">
              <a:buNone/>
            </a:pPr>
            <a:endParaRPr lang="nl-NL" sz="800" dirty="0"/>
          </a:p>
          <a:p>
            <a:pPr>
              <a:buFont typeface="Courier New" panose="02070309020205020404" pitchFamily="49" charset="0"/>
              <a:buChar char="o"/>
            </a:pPr>
            <a:endParaRPr lang="nl-NL" sz="800" dirty="0"/>
          </a:p>
          <a:p>
            <a:pPr>
              <a:buFont typeface="Courier New" panose="02070309020205020404" pitchFamily="49" charset="0"/>
              <a:buChar char="o"/>
            </a:pPr>
            <a:r>
              <a:rPr lang="nl-NL" sz="1800" dirty="0"/>
              <a:t>Ontstaan van politieke instituties</a:t>
            </a:r>
          </a:p>
          <a:p>
            <a:pPr marL="0" indent="0">
              <a:buNone/>
            </a:pPr>
            <a:r>
              <a:rPr lang="nl-NL" sz="1800" dirty="0"/>
              <a:t>				* Een kiesstelsel</a:t>
            </a:r>
          </a:p>
          <a:p>
            <a:pPr marL="0" indent="0">
              <a:buNone/>
            </a:pPr>
            <a:r>
              <a:rPr lang="nl-NL" sz="1800" dirty="0"/>
              <a:t>				* Politieke partijen</a:t>
            </a:r>
          </a:p>
          <a:p>
            <a:pPr>
              <a:buFont typeface="Courier New" panose="02070309020205020404" pitchFamily="49" charset="0"/>
              <a:buChar char="o"/>
            </a:pPr>
            <a:endParaRPr lang="nl-NL" sz="1800" dirty="0"/>
          </a:p>
          <a:p>
            <a:pPr>
              <a:buFont typeface="Courier New" panose="02070309020205020404" pitchFamily="49" charset="0"/>
              <a:buChar char="o"/>
            </a:pPr>
            <a:endParaRPr lang="nl-NL" sz="1800" dirty="0"/>
          </a:p>
        </p:txBody>
      </p:sp>
    </p:spTree>
    <p:extLst>
      <p:ext uri="{BB962C8B-B14F-4D97-AF65-F5344CB8AC3E}">
        <p14:creationId xmlns:p14="http://schemas.microsoft.com/office/powerpoint/2010/main" val="2470448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3845" y="285078"/>
            <a:ext cx="7057872" cy="1325562"/>
          </a:xfrm>
        </p:spPr>
        <p:txBody>
          <a:bodyPr/>
          <a:lstStyle/>
          <a:p>
            <a:r>
              <a:rPr lang="nl-NL" dirty="0">
                <a:solidFill>
                  <a:schemeClr val="bg1">
                    <a:lumMod val="95000"/>
                  </a:schemeClr>
                </a:solidFill>
              </a:rPr>
              <a:t>8.2 Gezag en representatie</a:t>
            </a:r>
          </a:p>
        </p:txBody>
      </p:sp>
      <p:sp>
        <p:nvSpPr>
          <p:cNvPr id="3" name="Tijdelijke aanduiding voor inhoud 2"/>
          <p:cNvSpPr>
            <a:spLocks noGrp="1"/>
          </p:cNvSpPr>
          <p:nvPr>
            <p:ph idx="1"/>
          </p:nvPr>
        </p:nvSpPr>
        <p:spPr/>
        <p:txBody>
          <a:bodyPr>
            <a:normAutofit lnSpcReduction="10000"/>
          </a:bodyPr>
          <a:lstStyle/>
          <a:p>
            <a:pPr marL="0" indent="0">
              <a:buNone/>
            </a:pPr>
            <a:r>
              <a:rPr lang="nl-NL" sz="2400" b="1" dirty="0"/>
              <a:t>Representatie – representativiteit</a:t>
            </a:r>
          </a:p>
          <a:p>
            <a:pPr marL="0" indent="0">
              <a:buNone/>
            </a:pPr>
            <a:endParaRPr lang="nl-NL" sz="2000" dirty="0"/>
          </a:p>
          <a:p>
            <a:pPr>
              <a:buFont typeface="Courier New" panose="02070309020205020404" pitchFamily="49" charset="0"/>
              <a:buChar char="o"/>
            </a:pPr>
            <a:r>
              <a:rPr lang="nl-NL" sz="2000" dirty="0"/>
              <a:t>Ontstaan van democratie; het volk regeert</a:t>
            </a:r>
          </a:p>
          <a:p>
            <a:pPr marL="0" indent="0">
              <a:buNone/>
            </a:pPr>
            <a:r>
              <a:rPr lang="nl-NL" sz="2000" dirty="0"/>
              <a:t>			&gt; Volkssoevereiniteit</a:t>
            </a:r>
          </a:p>
          <a:p>
            <a:pPr marL="0" indent="0">
              <a:buNone/>
            </a:pPr>
            <a:endParaRPr lang="nl-NL" sz="2000" dirty="0"/>
          </a:p>
          <a:p>
            <a:pPr>
              <a:buFont typeface="Courier New" panose="02070309020205020404" pitchFamily="49" charset="0"/>
              <a:buChar char="o"/>
            </a:pPr>
            <a:r>
              <a:rPr lang="nl-NL" sz="2000" dirty="0"/>
              <a:t>Representativiteit; </a:t>
            </a:r>
            <a:r>
              <a:rPr lang="nl-NL" sz="1800" dirty="0"/>
              <a:t>mate waarin de (politieke) besluiten, de standpunten of achtergrondkenmerken van vertegenwoordigers overeenkomen met die van de groep die zij vertegenwoordigen  </a:t>
            </a:r>
          </a:p>
          <a:p>
            <a:pPr>
              <a:buFont typeface="Courier New" panose="02070309020205020404" pitchFamily="49" charset="0"/>
              <a:buChar char="o"/>
            </a:pPr>
            <a:endParaRPr lang="nl-NL" sz="800" dirty="0"/>
          </a:p>
          <a:p>
            <a:pPr marL="0" indent="0">
              <a:buNone/>
            </a:pPr>
            <a:r>
              <a:rPr lang="nl-NL" sz="1800" dirty="0"/>
              <a:t>	Representativiteit heeft betrekking op:</a:t>
            </a:r>
          </a:p>
          <a:p>
            <a:pPr marL="0" indent="0">
              <a:buNone/>
            </a:pPr>
            <a:r>
              <a:rPr lang="nl-NL" sz="1800" dirty="0"/>
              <a:t>		- Achtergrondkenmerken</a:t>
            </a:r>
          </a:p>
          <a:p>
            <a:pPr marL="0" indent="0">
              <a:buNone/>
            </a:pPr>
            <a:r>
              <a:rPr lang="nl-NL" sz="1800" dirty="0"/>
              <a:t>		- Standpunten</a:t>
            </a:r>
          </a:p>
          <a:p>
            <a:pPr marL="0" indent="0">
              <a:buNone/>
            </a:pPr>
            <a:r>
              <a:rPr lang="nl-NL" sz="1800" dirty="0"/>
              <a:t>		- Besluiten</a:t>
            </a:r>
          </a:p>
        </p:txBody>
      </p:sp>
    </p:spTree>
    <p:extLst>
      <p:ext uri="{BB962C8B-B14F-4D97-AF65-F5344CB8AC3E}">
        <p14:creationId xmlns:p14="http://schemas.microsoft.com/office/powerpoint/2010/main" val="445767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solidFill>
              </a:rPr>
              <a:t>8.3 Theorie en ideologie </a:t>
            </a:r>
          </a:p>
        </p:txBody>
      </p:sp>
      <p:sp>
        <p:nvSpPr>
          <p:cNvPr id="3" name="Tijdelijke aanduiding voor inhoud 2"/>
          <p:cNvSpPr>
            <a:spLocks noGrp="1"/>
          </p:cNvSpPr>
          <p:nvPr>
            <p:ph idx="1"/>
          </p:nvPr>
        </p:nvSpPr>
        <p:spPr>
          <a:xfrm>
            <a:off x="633845" y="1828801"/>
            <a:ext cx="7886700" cy="4351337"/>
          </a:xfrm>
        </p:spPr>
        <p:txBody>
          <a:bodyPr>
            <a:normAutofit/>
          </a:bodyPr>
          <a:lstStyle/>
          <a:p>
            <a:pPr marL="0" indent="0">
              <a:buNone/>
            </a:pPr>
            <a:r>
              <a:rPr lang="nl-NL" sz="2400" b="1" dirty="0"/>
              <a:t>Theorie</a:t>
            </a:r>
          </a:p>
          <a:p>
            <a:pPr marL="0" indent="0">
              <a:buNone/>
            </a:pPr>
            <a:endParaRPr lang="nl-NL" sz="2400" b="1" dirty="0"/>
          </a:p>
          <a:p>
            <a:pPr>
              <a:buFont typeface="Courier New" panose="02070309020205020404" pitchFamily="49" charset="0"/>
              <a:buChar char="o"/>
            </a:pPr>
            <a:r>
              <a:rPr lang="nl-NL" dirty="0"/>
              <a:t>Democratieën verschillen van elkaar (Amerika </a:t>
            </a:r>
            <a:r>
              <a:rPr lang="nl-NL" dirty="0" err="1"/>
              <a:t>vs</a:t>
            </a:r>
            <a:r>
              <a:rPr lang="nl-NL" dirty="0"/>
              <a:t> Nederland)</a:t>
            </a:r>
          </a:p>
          <a:p>
            <a:pPr>
              <a:buFont typeface="Courier New" panose="02070309020205020404" pitchFamily="49" charset="0"/>
              <a:buChar char="o"/>
            </a:pPr>
            <a:endParaRPr lang="nl-NL" dirty="0"/>
          </a:p>
          <a:p>
            <a:pPr>
              <a:buFont typeface="Courier New" panose="02070309020205020404" pitchFamily="49" charset="0"/>
              <a:buChar char="o"/>
            </a:pPr>
            <a:r>
              <a:rPr lang="nl-NL" dirty="0"/>
              <a:t> 2 Visies over de mate van wenselijkheid van politieke participatie:</a:t>
            </a:r>
          </a:p>
          <a:p>
            <a:pPr lvl="3">
              <a:buFont typeface="Courier New" panose="02070309020205020404" pitchFamily="49" charset="0"/>
              <a:buChar char="o"/>
            </a:pPr>
            <a:r>
              <a:rPr lang="nl-NL" sz="2000" dirty="0"/>
              <a:t> Ontwikkelingsvisie </a:t>
            </a:r>
          </a:p>
          <a:p>
            <a:pPr marL="1028700" lvl="3" indent="0">
              <a:buNone/>
            </a:pPr>
            <a:r>
              <a:rPr lang="nl-NL" sz="1800" dirty="0"/>
              <a:t>		Hoe groter de politieke participatie hoe beter</a:t>
            </a:r>
          </a:p>
          <a:p>
            <a:pPr lvl="3">
              <a:buFont typeface="Courier New" panose="02070309020205020404" pitchFamily="49" charset="0"/>
              <a:buChar char="o"/>
            </a:pPr>
            <a:r>
              <a:rPr lang="nl-NL" sz="2000" dirty="0"/>
              <a:t> Instrumentele visie </a:t>
            </a:r>
          </a:p>
          <a:p>
            <a:pPr marL="1028700" lvl="3" indent="0">
              <a:buNone/>
            </a:pPr>
            <a:r>
              <a:rPr lang="nl-NL" sz="2000" dirty="0"/>
              <a:t>		</a:t>
            </a:r>
            <a:r>
              <a:rPr lang="nl-NL" sz="1800" dirty="0"/>
              <a:t>Een grote representatie is belangrijk, een grote participatie 		is een gevaar voor de democratie</a:t>
            </a:r>
          </a:p>
          <a:p>
            <a:pPr>
              <a:buFont typeface="Courier New" panose="02070309020205020404" pitchFamily="49" charset="0"/>
              <a:buChar char="o"/>
            </a:pPr>
            <a:endParaRPr lang="nl-NL" sz="1800" dirty="0"/>
          </a:p>
        </p:txBody>
      </p:sp>
    </p:spTree>
    <p:extLst>
      <p:ext uri="{BB962C8B-B14F-4D97-AF65-F5344CB8AC3E}">
        <p14:creationId xmlns:p14="http://schemas.microsoft.com/office/powerpoint/2010/main" val="803077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solidFill>
              </a:rPr>
              <a:t>8.3 Theorie en ideologie </a:t>
            </a:r>
            <a:endParaRPr lang="nl-NL" dirty="0">
              <a:solidFill>
                <a:schemeClr val="bg1">
                  <a:lumMod val="95000"/>
                </a:schemeClr>
              </a:solidFill>
            </a:endParaRPr>
          </a:p>
        </p:txBody>
      </p:sp>
      <p:sp>
        <p:nvSpPr>
          <p:cNvPr id="3" name="Tijdelijke aanduiding voor inhoud 2"/>
          <p:cNvSpPr>
            <a:spLocks noGrp="1"/>
          </p:cNvSpPr>
          <p:nvPr>
            <p:ph idx="1"/>
          </p:nvPr>
        </p:nvSpPr>
        <p:spPr>
          <a:xfrm>
            <a:off x="633844" y="1828801"/>
            <a:ext cx="8296795" cy="4351337"/>
          </a:xfrm>
        </p:spPr>
        <p:txBody>
          <a:bodyPr>
            <a:normAutofit lnSpcReduction="10000"/>
          </a:bodyPr>
          <a:lstStyle/>
          <a:p>
            <a:pPr marL="0" indent="0">
              <a:buNone/>
            </a:pPr>
            <a:r>
              <a:rPr lang="nl-NL" sz="2400" b="1" dirty="0"/>
              <a:t>Ideologie</a:t>
            </a:r>
          </a:p>
          <a:p>
            <a:pPr marL="0" indent="0">
              <a:buNone/>
            </a:pPr>
            <a:r>
              <a:rPr lang="nl-NL" dirty="0"/>
              <a:t>Drie verschillende visies op wenselijkheid van democratie:</a:t>
            </a:r>
          </a:p>
          <a:p>
            <a:pPr marL="0" indent="0">
              <a:buNone/>
            </a:pPr>
            <a:endParaRPr lang="nl-NL" dirty="0"/>
          </a:p>
          <a:p>
            <a:pPr>
              <a:buFont typeface="Courier New" panose="02070309020205020404" pitchFamily="49" charset="0"/>
              <a:buChar char="o"/>
            </a:pPr>
            <a:r>
              <a:rPr lang="nl-NL" dirty="0"/>
              <a:t>Socialisme- sociaaldemocratie</a:t>
            </a:r>
          </a:p>
          <a:p>
            <a:pPr lvl="3">
              <a:buFont typeface="Courier New" panose="02070309020205020404" pitchFamily="49" charset="0"/>
              <a:buChar char="o"/>
            </a:pPr>
            <a:r>
              <a:rPr lang="nl-NL" dirty="0"/>
              <a:t>Talenten van mensen zijn gelijk</a:t>
            </a:r>
          </a:p>
          <a:p>
            <a:pPr lvl="3">
              <a:buFont typeface="Courier New" panose="02070309020205020404" pitchFamily="49" charset="0"/>
              <a:buChar char="o"/>
            </a:pPr>
            <a:r>
              <a:rPr lang="nl-NL" dirty="0"/>
              <a:t>Inspraak van burgers is belangrijk (referenda ook wenselijk)</a:t>
            </a:r>
          </a:p>
          <a:p>
            <a:pPr lvl="3">
              <a:buFont typeface="Courier New" panose="02070309020205020404" pitchFamily="49" charset="0"/>
              <a:buChar char="o"/>
            </a:pPr>
            <a:r>
              <a:rPr lang="nl-NL" dirty="0"/>
              <a:t>Gelijke kansen op kennis om volwaardig te participeren </a:t>
            </a:r>
          </a:p>
          <a:p>
            <a:pPr>
              <a:buFont typeface="Courier New" panose="02070309020205020404" pitchFamily="49" charset="0"/>
              <a:buChar char="o"/>
            </a:pPr>
            <a:r>
              <a:rPr lang="nl-NL" dirty="0"/>
              <a:t>Confessionalisme- christendemocratie</a:t>
            </a:r>
          </a:p>
          <a:p>
            <a:pPr lvl="3">
              <a:buFont typeface="Courier New" panose="02070309020205020404" pitchFamily="49" charset="0"/>
              <a:buChar char="o"/>
            </a:pPr>
            <a:r>
              <a:rPr lang="nl-NL" dirty="0" err="1"/>
              <a:t>Dmv</a:t>
            </a:r>
            <a:r>
              <a:rPr lang="nl-NL" dirty="0"/>
              <a:t> verkiezingen kunnen burgers kiezen wie hen vertegenwoordigen</a:t>
            </a:r>
          </a:p>
          <a:p>
            <a:pPr lvl="3">
              <a:buFont typeface="Courier New" panose="02070309020205020404" pitchFamily="49" charset="0"/>
              <a:buChar char="o"/>
            </a:pPr>
            <a:r>
              <a:rPr lang="nl-NL" dirty="0"/>
              <a:t>Invoering van referenda is niet wenselijk</a:t>
            </a:r>
          </a:p>
          <a:p>
            <a:pPr lvl="3">
              <a:buFont typeface="Courier New" panose="02070309020205020404" pitchFamily="49" charset="0"/>
              <a:buChar char="o"/>
            </a:pPr>
            <a:r>
              <a:rPr lang="nl-NL" dirty="0"/>
              <a:t>Volksvertegenwoordigers en bestuurders moeten rekening houden met mening van alle kiezers</a:t>
            </a:r>
          </a:p>
          <a:p>
            <a:pPr>
              <a:buFont typeface="Courier New" panose="02070309020205020404" pitchFamily="49" charset="0"/>
              <a:buChar char="o"/>
            </a:pPr>
            <a:r>
              <a:rPr lang="nl-NL" dirty="0"/>
              <a:t>Liberalisme </a:t>
            </a:r>
          </a:p>
          <a:p>
            <a:pPr lvl="3">
              <a:buFont typeface="Courier New" panose="02070309020205020404" pitchFamily="49" charset="0"/>
              <a:buChar char="o"/>
            </a:pPr>
            <a:r>
              <a:rPr lang="nl-NL" dirty="0"/>
              <a:t>Voorstanders van referenda</a:t>
            </a:r>
          </a:p>
          <a:p>
            <a:pPr lvl="3">
              <a:buFont typeface="Courier New" panose="02070309020205020404" pitchFamily="49" charset="0"/>
              <a:buChar char="o"/>
            </a:pPr>
            <a:r>
              <a:rPr lang="nl-NL" dirty="0"/>
              <a:t>Geloven in de kracht van het individu.</a:t>
            </a:r>
          </a:p>
          <a:p>
            <a:pPr lvl="3">
              <a:buFont typeface="Courier New" panose="02070309020205020404" pitchFamily="49" charset="0"/>
              <a:buChar char="o"/>
            </a:pPr>
            <a:r>
              <a:rPr lang="nl-NL" dirty="0"/>
              <a:t>Minder bestuurders en meer daadkracht</a:t>
            </a:r>
          </a:p>
          <a:p>
            <a:pPr lvl="3">
              <a:buFont typeface="Courier New" panose="02070309020205020404" pitchFamily="49" charset="0"/>
              <a:buChar char="o"/>
            </a:pPr>
            <a:endParaRPr lang="nl-NL" dirty="0"/>
          </a:p>
        </p:txBody>
      </p:sp>
    </p:spTree>
    <p:extLst>
      <p:ext uri="{BB962C8B-B14F-4D97-AF65-F5344CB8AC3E}">
        <p14:creationId xmlns:p14="http://schemas.microsoft.com/office/powerpoint/2010/main" val="1818729715"/>
      </p:ext>
    </p:extLst>
  </p:cSld>
  <p:clrMapOvr>
    <a:masterClrMapping/>
  </p:clrMapOvr>
</p:sld>
</file>

<file path=ppt/theme/theme1.xml><?xml version="1.0" encoding="utf-8"?>
<a:theme xmlns:a="http://schemas.openxmlformats.org/drawingml/2006/main" name="HDOfficeLightV0">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910</TotalTime>
  <Words>613</Words>
  <Application>Microsoft Office PowerPoint</Application>
  <PresentationFormat>Diavoorstelling (4:3)</PresentationFormat>
  <Paragraphs>133</Paragraphs>
  <Slides>14</Slides>
  <Notes>5</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14</vt:i4>
      </vt:variant>
    </vt:vector>
  </HeadingPairs>
  <TitlesOfParts>
    <vt:vector size="19" baseType="lpstr">
      <vt:lpstr>Calibri</vt:lpstr>
      <vt:lpstr>Calibri Light</vt:lpstr>
      <vt:lpstr>Courier New</vt:lpstr>
      <vt:lpstr>Wingdings 2</vt:lpstr>
      <vt:lpstr>HDOfficeLightV0</vt:lpstr>
      <vt:lpstr>Politieke veranderingen in het verhoudingsvraagstuk</vt:lpstr>
      <vt:lpstr>Paragrafen </vt:lpstr>
      <vt:lpstr>8.1 Revolutie </vt:lpstr>
      <vt:lpstr>8.2 Gezag en representatie </vt:lpstr>
      <vt:lpstr>8.2 Gezag en representatie</vt:lpstr>
      <vt:lpstr>8.2 Gezag en representatie </vt:lpstr>
      <vt:lpstr>8.2 Gezag en representatie</vt:lpstr>
      <vt:lpstr>8.3 Theorie en ideologie </vt:lpstr>
      <vt:lpstr>8.3 Theorie en ideologie </vt:lpstr>
      <vt:lpstr>8.4 Democratisering </vt:lpstr>
      <vt:lpstr>8.4 Democratisering</vt:lpstr>
      <vt:lpstr>Tot slot een samenvatting..</vt:lpstr>
      <vt:lpstr>Samenvatting…</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samenleving en ik</dc:title>
  <dc:creator>User</dc:creator>
  <cp:lastModifiedBy>User</cp:lastModifiedBy>
  <cp:revision>59</cp:revision>
  <cp:lastPrinted>2017-07-06T06:36:43Z</cp:lastPrinted>
  <dcterms:created xsi:type="dcterms:W3CDTF">2017-07-05T17:25:16Z</dcterms:created>
  <dcterms:modified xsi:type="dcterms:W3CDTF">2018-02-10T19:31:24Z</dcterms:modified>
</cp:coreProperties>
</file>