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handoutMasterIdLst>
    <p:handoutMasterId r:id="rId23"/>
  </p:handoutMasterIdLst>
  <p:sldIdLst>
    <p:sldId id="256" r:id="rId2"/>
    <p:sldId id="257" r:id="rId3"/>
    <p:sldId id="258" r:id="rId4"/>
    <p:sldId id="266" r:id="rId5"/>
    <p:sldId id="259" r:id="rId6"/>
    <p:sldId id="260" r:id="rId7"/>
    <p:sldId id="264" r:id="rId8"/>
    <p:sldId id="268" r:id="rId9"/>
    <p:sldId id="261" r:id="rId10"/>
    <p:sldId id="265" r:id="rId11"/>
    <p:sldId id="262" r:id="rId12"/>
    <p:sldId id="269" r:id="rId13"/>
    <p:sldId id="270" r:id="rId14"/>
    <p:sldId id="271" r:id="rId15"/>
    <p:sldId id="272" r:id="rId16"/>
    <p:sldId id="273" r:id="rId17"/>
    <p:sldId id="274" r:id="rId18"/>
    <p:sldId id="275" r:id="rId19"/>
    <p:sldId id="27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97" autoAdjust="0"/>
    <p:restoredTop sz="82404" autoAdjust="0"/>
  </p:normalViewPr>
  <p:slideViewPr>
    <p:cSldViewPr snapToGrid="0">
      <p:cViewPr varScale="1">
        <p:scale>
          <a:sx n="90" d="100"/>
          <a:sy n="90" d="100"/>
        </p:scale>
        <p:origin x="4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61FA4-5E11-4CB1-9239-C06B946CF52F}" type="datetimeFigureOut">
              <a:rPr lang="nl-NL" smtClean="0"/>
              <a:t>24-4-2018</a:t>
            </a:fld>
            <a:endParaRPr lang="nl-N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63138D-CE2F-436B-9055-B4BAEDA0DDFB}" type="slidenum">
              <a:rPr lang="nl-NL" smtClean="0"/>
              <a:t>‹nr.›</a:t>
            </a:fld>
            <a:endParaRPr lang="nl-NL"/>
          </a:p>
        </p:txBody>
      </p:sp>
    </p:spTree>
    <p:extLst>
      <p:ext uri="{BB962C8B-B14F-4D97-AF65-F5344CB8AC3E}">
        <p14:creationId xmlns:p14="http://schemas.microsoft.com/office/powerpoint/2010/main" val="3847824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2ECF5-C53F-4B95-A9BD-6FC71E3DE139}" type="datetimeFigureOut">
              <a:rPr lang="nl-NL" smtClean="0"/>
              <a:t>24-4-2018</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E3478-317E-402C-A70A-952BBB0FA022}" type="slidenum">
              <a:rPr lang="nl-NL" smtClean="0"/>
              <a:t>‹nr.›</a:t>
            </a:fld>
            <a:endParaRPr lang="nl-NL"/>
          </a:p>
        </p:txBody>
      </p:sp>
    </p:spTree>
    <p:extLst>
      <p:ext uri="{BB962C8B-B14F-4D97-AF65-F5344CB8AC3E}">
        <p14:creationId xmlns:p14="http://schemas.microsoft.com/office/powerpoint/2010/main" val="381049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4</a:t>
            </a:fld>
            <a:endParaRPr lang="nl-NL"/>
          </a:p>
        </p:txBody>
      </p:sp>
    </p:spTree>
    <p:extLst>
      <p:ext uri="{BB962C8B-B14F-4D97-AF65-F5344CB8AC3E}">
        <p14:creationId xmlns:p14="http://schemas.microsoft.com/office/powerpoint/2010/main" val="263388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10</a:t>
            </a:fld>
            <a:endParaRPr lang="nl-NL"/>
          </a:p>
        </p:txBody>
      </p:sp>
    </p:spTree>
    <p:extLst>
      <p:ext uri="{BB962C8B-B14F-4D97-AF65-F5344CB8AC3E}">
        <p14:creationId xmlns:p14="http://schemas.microsoft.com/office/powerpoint/2010/main" val="306757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11</a:t>
            </a:fld>
            <a:endParaRPr lang="nl-NL"/>
          </a:p>
        </p:txBody>
      </p:sp>
    </p:spTree>
    <p:extLst>
      <p:ext uri="{BB962C8B-B14F-4D97-AF65-F5344CB8AC3E}">
        <p14:creationId xmlns:p14="http://schemas.microsoft.com/office/powerpoint/2010/main" val="106627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12</a:t>
            </a:fld>
            <a:endParaRPr lang="nl-NL"/>
          </a:p>
        </p:txBody>
      </p:sp>
    </p:spTree>
    <p:extLst>
      <p:ext uri="{BB962C8B-B14F-4D97-AF65-F5344CB8AC3E}">
        <p14:creationId xmlns:p14="http://schemas.microsoft.com/office/powerpoint/2010/main" val="3706361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13</a:t>
            </a:fld>
            <a:endParaRPr lang="nl-NL"/>
          </a:p>
        </p:txBody>
      </p:sp>
    </p:spTree>
    <p:extLst>
      <p:ext uri="{BB962C8B-B14F-4D97-AF65-F5344CB8AC3E}">
        <p14:creationId xmlns:p14="http://schemas.microsoft.com/office/powerpoint/2010/main" val="2730622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17</a:t>
            </a:fld>
            <a:endParaRPr lang="nl-NL"/>
          </a:p>
        </p:txBody>
      </p:sp>
    </p:spTree>
    <p:extLst>
      <p:ext uri="{BB962C8B-B14F-4D97-AF65-F5344CB8AC3E}">
        <p14:creationId xmlns:p14="http://schemas.microsoft.com/office/powerpoint/2010/main" val="241704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66360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8528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407123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32300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nl-NL"/>
              <a:t>Klik om de stijl te bewerken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F579CFE-4931-4CD0-B740-E3DF17EC4D7C}" type="datetimeFigureOut">
              <a:rPr lang="nl-NL" smtClean="0"/>
              <a:t>24-4-2018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415744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F579CFE-4931-4CD0-B740-E3DF17EC4D7C}" type="datetimeFigureOut">
              <a:rPr lang="nl-NL" smtClean="0"/>
              <a:t>24-4-2018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278628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633845" y="2507551"/>
            <a:ext cx="386715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4629150" y="2507551"/>
            <a:ext cx="38862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6F579CFE-4931-4CD0-B740-E3DF17EC4D7C}" type="datetimeFigureOut">
              <a:rPr lang="nl-NL" smtClean="0"/>
              <a:t>24-4-2018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31F0B8-7E3B-4D65-BCB5-C6B7BB4E1414}" type="slidenum">
              <a:rPr lang="nl-NL" smtClean="0"/>
              <a:t>‹nr.›</a:t>
            </a:fld>
            <a:endParaRPr lang="nl-NL"/>
          </a:p>
        </p:txBody>
      </p:sp>
      <p:sp>
        <p:nvSpPr>
          <p:cNvPr id="10" name="Title 9"/>
          <p:cNvSpPr>
            <a:spLocks noGrp="1"/>
          </p:cNvSpPr>
          <p:nvPr>
            <p:ph type="title"/>
          </p:nvPr>
        </p:nvSpPr>
        <p:spPr/>
        <p:txBody>
          <a:bodyPr/>
          <a:lstStyle/>
          <a:p>
            <a:r>
              <a:rPr lang="nl-NL"/>
              <a:t>Klik om de stijl te bewerken</a:t>
            </a:r>
            <a:endParaRPr lang="en-US" dirty="0"/>
          </a:p>
        </p:txBody>
      </p:sp>
    </p:spTree>
    <p:extLst>
      <p:ext uri="{BB962C8B-B14F-4D97-AF65-F5344CB8AC3E}">
        <p14:creationId xmlns:p14="http://schemas.microsoft.com/office/powerpoint/2010/main" val="114776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579CFE-4931-4CD0-B740-E3DF17EC4D7C}" type="datetimeFigureOut">
              <a:rPr lang="nl-NL" smtClean="0"/>
              <a:t>24-4-2018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31F0B8-7E3B-4D65-BCB5-C6B7BB4E1414}" type="slidenum">
              <a:rPr lang="nl-NL" smtClean="0"/>
              <a:t>‹nr.›</a:t>
            </a:fld>
            <a:endParaRPr lang="nl-NL"/>
          </a:p>
        </p:txBody>
      </p:sp>
      <p:sp>
        <p:nvSpPr>
          <p:cNvPr id="6" name="Title 5"/>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97683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9CFE-4931-4CD0-B740-E3DF17EC4D7C}" type="datetimeFigureOut">
              <a:rPr lang="nl-NL" smtClean="0"/>
              <a:t>24-4-2018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129904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nl-NL"/>
              <a:t>Klik om de stijl te bewerken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24-4-2018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153762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nl-NL"/>
              <a:t>Klik om de stijl te bewerken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24-4-2018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79332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F579CFE-4931-4CD0-B740-E3DF17EC4D7C}" type="datetimeFigureOut">
              <a:rPr lang="nl-NL" smtClean="0"/>
              <a:t>24-4-2018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231F0B8-7E3B-4D65-BCB5-C6B7BB4E1414}" type="slidenum">
              <a:rPr lang="nl-NL" smtClean="0"/>
              <a:t>‹nr.›</a:t>
            </a:fld>
            <a:endParaRPr lang="nl-NL"/>
          </a:p>
        </p:txBody>
      </p:sp>
    </p:spTree>
    <p:extLst>
      <p:ext uri="{BB962C8B-B14F-4D97-AF65-F5344CB8AC3E}">
        <p14:creationId xmlns:p14="http://schemas.microsoft.com/office/powerpoint/2010/main" val="7555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os.nl/artikel/2201167-deze-geschiedenisleraar-gebruikt-de-nieuwe-call-of-duty-in-zijn-lesse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nos.nl/artikel/2207164-scp-zelf-ook-verrast-acceptatie-minderheden-is-iets-toegenome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nos.nl/artikel/2217779-een-logistieke-nachtmerrie-chinees-nieuwjaar-zit-bedrijven-dwar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nos.nl/artikel/2209020-deense-dealer-met-duizend-joints-ziet-politieauto-aan-voor-taxi.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Veranderingen in het vormingsvraagstuk</a:t>
            </a:r>
          </a:p>
        </p:txBody>
      </p:sp>
      <p:sp>
        <p:nvSpPr>
          <p:cNvPr id="3" name="Ondertitel 2"/>
          <p:cNvSpPr>
            <a:spLocks noGrp="1"/>
          </p:cNvSpPr>
          <p:nvPr>
            <p:ph type="subTitle" idx="1"/>
          </p:nvPr>
        </p:nvSpPr>
        <p:spPr/>
        <p:txBody>
          <a:bodyPr/>
          <a:lstStyle/>
          <a:p>
            <a:r>
              <a:rPr lang="nl-NL" dirty="0"/>
              <a:t>HAVO ~ Deel 1 ~ H10</a:t>
            </a:r>
          </a:p>
        </p:txBody>
      </p:sp>
    </p:spTree>
    <p:extLst>
      <p:ext uri="{BB962C8B-B14F-4D97-AF65-F5344CB8AC3E}">
        <p14:creationId xmlns:p14="http://schemas.microsoft.com/office/powerpoint/2010/main" val="403533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10.3 Theorie en ideologie</a:t>
            </a:r>
          </a:p>
        </p:txBody>
      </p:sp>
      <p:sp>
        <p:nvSpPr>
          <p:cNvPr id="3" name="Tijdelijke aanduiding voor inhoud 2"/>
          <p:cNvSpPr>
            <a:spLocks noGrp="1"/>
          </p:cNvSpPr>
          <p:nvPr>
            <p:ph idx="1"/>
          </p:nvPr>
        </p:nvSpPr>
        <p:spPr/>
        <p:txBody>
          <a:bodyPr>
            <a:normAutofit/>
          </a:bodyPr>
          <a:lstStyle/>
          <a:p>
            <a:pPr marL="0" indent="0">
              <a:buNone/>
            </a:pPr>
            <a:r>
              <a:rPr lang="nl-NL" sz="2400" b="1" dirty="0"/>
              <a:t>Theorie</a:t>
            </a:r>
          </a:p>
          <a:p>
            <a:pPr marL="0" indent="0">
              <a:buNone/>
            </a:pPr>
            <a:r>
              <a:rPr lang="nl-NL" dirty="0" smtClean="0"/>
              <a:t>Verschillende </a:t>
            </a:r>
            <a:r>
              <a:rPr lang="nl-NL" dirty="0"/>
              <a:t>hypotheses over de invloed van media:</a:t>
            </a:r>
          </a:p>
          <a:p>
            <a:pPr marL="0" indent="0">
              <a:buNone/>
            </a:pPr>
            <a:endParaRPr lang="nl-NL" dirty="0"/>
          </a:p>
          <a:p>
            <a:pPr>
              <a:buFontTx/>
              <a:buChar char="-"/>
            </a:pPr>
            <a:r>
              <a:rPr lang="nl-NL" i="1" dirty="0"/>
              <a:t>Cultivatiehypothese:</a:t>
            </a:r>
            <a:r>
              <a:rPr lang="nl-NL" dirty="0"/>
              <a:t> </a:t>
            </a:r>
            <a:r>
              <a:rPr lang="nl-NL" sz="1800" dirty="0"/>
              <a:t>verandering van het beeld van de werkelijkheid</a:t>
            </a:r>
            <a:endParaRPr lang="nl-NL" dirty="0"/>
          </a:p>
          <a:p>
            <a:pPr>
              <a:buFontTx/>
              <a:buChar char="-"/>
            </a:pPr>
            <a:endParaRPr lang="nl-NL" sz="900" dirty="0"/>
          </a:p>
          <a:p>
            <a:pPr>
              <a:buFontTx/>
              <a:buChar char="-"/>
            </a:pPr>
            <a:r>
              <a:rPr lang="nl-NL" i="1" dirty="0"/>
              <a:t>Opinieleidershypothese: </a:t>
            </a:r>
            <a:r>
              <a:rPr lang="nl-NL" sz="1800" dirty="0"/>
              <a:t>idolen en opinieleiders hebben invloed</a:t>
            </a:r>
          </a:p>
          <a:p>
            <a:pPr>
              <a:buFontTx/>
              <a:buChar char="-"/>
            </a:pPr>
            <a:endParaRPr lang="nl-NL" sz="800" dirty="0"/>
          </a:p>
          <a:p>
            <a:pPr>
              <a:buFontTx/>
              <a:buChar char="-"/>
            </a:pPr>
            <a:r>
              <a:rPr lang="nl-NL" i="1" dirty="0"/>
              <a:t>Media framing hypothese: </a:t>
            </a:r>
            <a:r>
              <a:rPr lang="nl-NL" sz="1800" dirty="0"/>
              <a:t>het frame van het onderwerp heeft invloed</a:t>
            </a:r>
          </a:p>
          <a:p>
            <a:pPr>
              <a:buFontTx/>
              <a:buChar char="-"/>
            </a:pPr>
            <a:endParaRPr lang="nl-NL" sz="800" dirty="0"/>
          </a:p>
          <a:p>
            <a:pPr>
              <a:buFontTx/>
              <a:buChar char="-"/>
            </a:pPr>
            <a:r>
              <a:rPr lang="nl-NL" i="1" dirty="0"/>
              <a:t>Selectiviteitshypothese</a:t>
            </a:r>
            <a:r>
              <a:rPr lang="nl-NL" dirty="0"/>
              <a:t>: </a:t>
            </a:r>
            <a:r>
              <a:rPr lang="nl-NL" sz="1800" dirty="0"/>
              <a:t>media heeft beperkte invloed als </a:t>
            </a:r>
            <a:r>
              <a:rPr lang="nl-NL" sz="1800" dirty="0" err="1"/>
              <a:t>socialisator</a:t>
            </a:r>
            <a:endParaRPr lang="nl-NL" dirty="0"/>
          </a:p>
          <a:p>
            <a:pPr>
              <a:buFontTx/>
              <a:buChar char="-"/>
            </a:pPr>
            <a:endParaRPr lang="nl-NL" dirty="0" smtClean="0"/>
          </a:p>
          <a:p>
            <a:pPr>
              <a:buFontTx/>
              <a:buChar char="-"/>
            </a:pPr>
            <a:r>
              <a:rPr lang="nl-NL" dirty="0" smtClean="0"/>
              <a:t>-&gt; actueel voorbeeld: bewuste </a:t>
            </a:r>
            <a:r>
              <a:rPr lang="nl-NL" dirty="0" smtClean="0">
                <a:hlinkClick r:id="rId3"/>
              </a:rPr>
              <a:t>beïnvloeding</a:t>
            </a:r>
            <a:r>
              <a:rPr lang="nl-NL" dirty="0" smtClean="0"/>
              <a:t>. Welke theorie past?</a:t>
            </a:r>
            <a:endParaRPr lang="nl-NL" dirty="0"/>
          </a:p>
        </p:txBody>
      </p:sp>
    </p:spTree>
    <p:extLst>
      <p:ext uri="{BB962C8B-B14F-4D97-AF65-F5344CB8AC3E}">
        <p14:creationId xmlns:p14="http://schemas.microsoft.com/office/powerpoint/2010/main" val="3949224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10.3 Theorie en ideologie</a:t>
            </a:r>
          </a:p>
        </p:txBody>
      </p:sp>
      <p:sp>
        <p:nvSpPr>
          <p:cNvPr id="3" name="Tijdelijke aanduiding voor inhoud 2"/>
          <p:cNvSpPr>
            <a:spLocks noGrp="1"/>
          </p:cNvSpPr>
          <p:nvPr>
            <p:ph idx="1"/>
          </p:nvPr>
        </p:nvSpPr>
        <p:spPr>
          <a:xfrm>
            <a:off x="633845" y="1691321"/>
            <a:ext cx="7886700" cy="4816159"/>
          </a:xfrm>
        </p:spPr>
        <p:txBody>
          <a:bodyPr>
            <a:normAutofit/>
          </a:bodyPr>
          <a:lstStyle/>
          <a:p>
            <a:pPr marL="0" indent="0">
              <a:buNone/>
            </a:pPr>
            <a:r>
              <a:rPr lang="nl-NL" sz="2400" b="1" dirty="0"/>
              <a:t>Ideologie</a:t>
            </a:r>
          </a:p>
          <a:p>
            <a:pPr marL="0" indent="0">
              <a:buNone/>
            </a:pPr>
            <a:endParaRPr lang="nl-NL" sz="800" dirty="0"/>
          </a:p>
          <a:p>
            <a:pPr>
              <a:buFont typeface="Courier New" panose="02070309020205020404" pitchFamily="49" charset="0"/>
              <a:buChar char="o"/>
            </a:pPr>
            <a:r>
              <a:rPr lang="nl-NL" dirty="0"/>
              <a:t> Socialisme- sociaaldemocratie</a:t>
            </a:r>
          </a:p>
          <a:p>
            <a:pPr lvl="2">
              <a:buFont typeface="Courier New" panose="02070309020205020404" pitchFamily="49" charset="0"/>
              <a:buChar char="o"/>
            </a:pPr>
            <a:r>
              <a:rPr lang="nl-NL" dirty="0"/>
              <a:t>Gelijkheid + gelijkwaardigheid moet overheid realiseren</a:t>
            </a:r>
          </a:p>
          <a:p>
            <a:pPr lvl="2">
              <a:buFont typeface="Courier New" panose="02070309020205020404" pitchFamily="49" charset="0"/>
              <a:buChar char="o"/>
            </a:pPr>
            <a:r>
              <a:rPr lang="nl-NL" dirty="0"/>
              <a:t>Emancipatie moet door de overheid nagestreefd worden</a:t>
            </a:r>
          </a:p>
          <a:p>
            <a:pPr lvl="2">
              <a:buFont typeface="Courier New" panose="02070309020205020404" pitchFamily="49" charset="0"/>
              <a:buChar char="o"/>
            </a:pPr>
            <a:r>
              <a:rPr lang="nl-NL" dirty="0"/>
              <a:t>Opvoeding en school zijn bedoeld om maatschappelijke waarden en normen te leren</a:t>
            </a:r>
          </a:p>
          <a:p>
            <a:pPr lvl="2">
              <a:buFont typeface="Courier New" panose="02070309020205020404" pitchFamily="49" charset="0"/>
              <a:buChar char="o"/>
            </a:pPr>
            <a:endParaRPr lang="nl-NL" sz="800" dirty="0"/>
          </a:p>
          <a:p>
            <a:pPr>
              <a:buFont typeface="Courier New" panose="02070309020205020404" pitchFamily="49" charset="0"/>
              <a:buChar char="o"/>
            </a:pPr>
            <a:r>
              <a:rPr lang="nl-NL" dirty="0"/>
              <a:t> Confessionalisme- christendemocratie</a:t>
            </a:r>
          </a:p>
          <a:p>
            <a:pPr lvl="2">
              <a:buFont typeface="Courier New" panose="02070309020205020404" pitchFamily="49" charset="0"/>
              <a:buChar char="o"/>
            </a:pPr>
            <a:r>
              <a:rPr lang="nl-NL" dirty="0"/>
              <a:t>Gezin, school en het maatschappelijk middenveld zijn belangrijke </a:t>
            </a:r>
            <a:r>
              <a:rPr lang="nl-NL" dirty="0" err="1"/>
              <a:t>socialisatoren</a:t>
            </a:r>
            <a:endParaRPr lang="nl-NL" dirty="0"/>
          </a:p>
          <a:p>
            <a:pPr lvl="2">
              <a:buFont typeface="Courier New" panose="02070309020205020404" pitchFamily="49" charset="0"/>
              <a:buChar char="o"/>
            </a:pPr>
            <a:r>
              <a:rPr lang="nl-NL" dirty="0"/>
              <a:t>Overheid moet zich hier niet teveel mee bemoeien</a:t>
            </a:r>
          </a:p>
          <a:p>
            <a:pPr lvl="2">
              <a:buFont typeface="Courier New" panose="02070309020205020404" pitchFamily="49" charset="0"/>
              <a:buChar char="o"/>
            </a:pPr>
            <a:r>
              <a:rPr lang="nl-NL" dirty="0"/>
              <a:t>Er moet een soort ‘staatsvrije ruimte’ zijn </a:t>
            </a:r>
            <a:r>
              <a:rPr lang="nl-NL" dirty="0" smtClean="0"/>
              <a:t>(waar de overheid de aanpak van problemen overlaat aan vrijwilligersorganisaties, maatschappelijk middenveld)</a:t>
            </a:r>
            <a:endParaRPr lang="nl-NL" dirty="0"/>
          </a:p>
          <a:p>
            <a:pPr>
              <a:buFont typeface="Courier New" panose="02070309020205020404" pitchFamily="49" charset="0"/>
              <a:buChar char="o"/>
            </a:pPr>
            <a:endParaRPr lang="nl-NL" sz="800" dirty="0"/>
          </a:p>
          <a:p>
            <a:pPr>
              <a:buFont typeface="Courier New" panose="02070309020205020404" pitchFamily="49" charset="0"/>
              <a:buChar char="o"/>
            </a:pPr>
            <a:r>
              <a:rPr lang="nl-NL" dirty="0"/>
              <a:t> Liberalisme </a:t>
            </a:r>
          </a:p>
          <a:p>
            <a:pPr lvl="2">
              <a:buFont typeface="Courier New" panose="02070309020205020404" pitchFamily="49" charset="0"/>
              <a:buChar char="o"/>
            </a:pPr>
            <a:r>
              <a:rPr lang="nl-NL" dirty="0"/>
              <a:t>Individuele rechten en vrijheden zijn belangrijk</a:t>
            </a:r>
          </a:p>
          <a:p>
            <a:pPr lvl="2">
              <a:buFont typeface="Courier New" panose="02070309020205020404" pitchFamily="49" charset="0"/>
              <a:buChar char="o"/>
            </a:pPr>
            <a:r>
              <a:rPr lang="nl-NL" dirty="0"/>
              <a:t>Ontplooiing van het individu is belangrijk bij het proces van socialisatie</a:t>
            </a:r>
          </a:p>
          <a:p>
            <a:pPr lvl="2">
              <a:buFont typeface="Courier New" panose="02070309020205020404" pitchFamily="49" charset="0"/>
              <a:buChar char="o"/>
            </a:pPr>
            <a:r>
              <a:rPr lang="nl-NL" dirty="0"/>
              <a:t>Overheid moet zich in haar beleid richten op individuen en niet op gezinnen</a:t>
            </a:r>
          </a:p>
        </p:txBody>
      </p:sp>
    </p:spTree>
    <p:extLst>
      <p:ext uri="{BB962C8B-B14F-4D97-AF65-F5344CB8AC3E}">
        <p14:creationId xmlns:p14="http://schemas.microsoft.com/office/powerpoint/2010/main" val="231285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10.4 Individualisering</a:t>
            </a:r>
          </a:p>
        </p:txBody>
      </p:sp>
      <p:sp>
        <p:nvSpPr>
          <p:cNvPr id="3" name="Tijdelijke aanduiding voor inhoud 2"/>
          <p:cNvSpPr>
            <a:spLocks noGrp="1"/>
          </p:cNvSpPr>
          <p:nvPr>
            <p:ph idx="1"/>
          </p:nvPr>
        </p:nvSpPr>
        <p:spPr/>
        <p:txBody>
          <a:bodyPr/>
          <a:lstStyle/>
          <a:p>
            <a:pPr marL="0" indent="0">
              <a:buNone/>
            </a:pPr>
            <a:endParaRPr lang="nl-NL" sz="2400" dirty="0"/>
          </a:p>
          <a:p>
            <a:pPr marL="0" indent="0">
              <a:buNone/>
            </a:pPr>
            <a:endParaRPr lang="nl-NL" sz="2400" dirty="0"/>
          </a:p>
          <a:p>
            <a:pPr marL="0" indent="0">
              <a:buNone/>
            </a:pPr>
            <a:endParaRPr lang="nl-NL" sz="2400" dirty="0"/>
          </a:p>
        </p:txBody>
      </p:sp>
      <p:sp>
        <p:nvSpPr>
          <p:cNvPr id="4" name="Rechthoek: afgeronde hoeken 3">
            <a:extLst>
              <a:ext uri="{FF2B5EF4-FFF2-40B4-BE49-F238E27FC236}">
                <a16:creationId xmlns:a16="http://schemas.microsoft.com/office/drawing/2014/main" xmlns="" id="{3585813A-EB80-4DB7-9487-CF93C3588976}"/>
              </a:ext>
            </a:extLst>
          </p:cNvPr>
          <p:cNvSpPr/>
          <p:nvPr/>
        </p:nvSpPr>
        <p:spPr>
          <a:xfrm>
            <a:off x="288347" y="3169920"/>
            <a:ext cx="1910018" cy="164592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afgeronde hoeken 4">
            <a:extLst>
              <a:ext uri="{FF2B5EF4-FFF2-40B4-BE49-F238E27FC236}">
                <a16:creationId xmlns:a16="http://schemas.microsoft.com/office/drawing/2014/main" xmlns="" id="{B935671A-6D57-4538-B3E0-FBFE9E0989D3}"/>
              </a:ext>
            </a:extLst>
          </p:cNvPr>
          <p:cNvSpPr/>
          <p:nvPr/>
        </p:nvSpPr>
        <p:spPr>
          <a:xfrm>
            <a:off x="2592009" y="3169920"/>
            <a:ext cx="1772864" cy="164592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afgeronde hoeken 5">
            <a:extLst>
              <a:ext uri="{FF2B5EF4-FFF2-40B4-BE49-F238E27FC236}">
                <a16:creationId xmlns:a16="http://schemas.microsoft.com/office/drawing/2014/main" xmlns="" id="{13B6FF51-B5C4-4CF6-BFA8-72BEEFFE6356}"/>
              </a:ext>
            </a:extLst>
          </p:cNvPr>
          <p:cNvSpPr/>
          <p:nvPr/>
        </p:nvSpPr>
        <p:spPr>
          <a:xfrm>
            <a:off x="4752107" y="3169920"/>
            <a:ext cx="1638300" cy="164592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afgeronde hoeken 6">
            <a:extLst>
              <a:ext uri="{FF2B5EF4-FFF2-40B4-BE49-F238E27FC236}">
                <a16:creationId xmlns:a16="http://schemas.microsoft.com/office/drawing/2014/main" xmlns="" id="{C220F9CE-9A9C-40F3-9E95-0FC1DF3D2A5D}"/>
              </a:ext>
            </a:extLst>
          </p:cNvPr>
          <p:cNvSpPr/>
          <p:nvPr/>
        </p:nvSpPr>
        <p:spPr>
          <a:xfrm>
            <a:off x="6736080" y="3169920"/>
            <a:ext cx="2178109" cy="164592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a:extLst>
              <a:ext uri="{FF2B5EF4-FFF2-40B4-BE49-F238E27FC236}">
                <a16:creationId xmlns:a16="http://schemas.microsoft.com/office/drawing/2014/main" xmlns="" id="{5C1BB188-358C-4DE9-A745-9C318883AC0B}"/>
              </a:ext>
            </a:extLst>
          </p:cNvPr>
          <p:cNvSpPr txBox="1"/>
          <p:nvPr/>
        </p:nvSpPr>
        <p:spPr>
          <a:xfrm>
            <a:off x="333026" y="3533001"/>
            <a:ext cx="1958164" cy="738664"/>
          </a:xfrm>
          <a:prstGeom prst="rect">
            <a:avLst/>
          </a:prstGeom>
          <a:noFill/>
        </p:spPr>
        <p:txBody>
          <a:bodyPr wrap="square" rtlCol="0">
            <a:spAutoFit/>
          </a:bodyPr>
          <a:lstStyle/>
          <a:p>
            <a:r>
              <a:rPr lang="nl-NL" sz="2100" dirty="0"/>
              <a:t>Opkomst jongerencultuur</a:t>
            </a:r>
          </a:p>
        </p:txBody>
      </p:sp>
      <p:sp>
        <p:nvSpPr>
          <p:cNvPr id="12" name="Tekstvak 11">
            <a:extLst>
              <a:ext uri="{FF2B5EF4-FFF2-40B4-BE49-F238E27FC236}">
                <a16:creationId xmlns:a16="http://schemas.microsoft.com/office/drawing/2014/main" xmlns="" id="{13574C32-3F12-4DA8-B9B1-008B94AF9EB8}"/>
              </a:ext>
            </a:extLst>
          </p:cNvPr>
          <p:cNvSpPr txBox="1"/>
          <p:nvPr/>
        </p:nvSpPr>
        <p:spPr>
          <a:xfrm>
            <a:off x="2645521" y="3490912"/>
            <a:ext cx="1719352" cy="1061829"/>
          </a:xfrm>
          <a:prstGeom prst="rect">
            <a:avLst/>
          </a:prstGeom>
          <a:noFill/>
        </p:spPr>
        <p:txBody>
          <a:bodyPr wrap="square" rtlCol="0">
            <a:spAutoFit/>
          </a:bodyPr>
          <a:lstStyle/>
          <a:p>
            <a:r>
              <a:rPr lang="nl-NL" sz="2100" dirty="0"/>
              <a:t>Verzet tegen oudere generaties</a:t>
            </a:r>
          </a:p>
        </p:txBody>
      </p:sp>
      <p:sp>
        <p:nvSpPr>
          <p:cNvPr id="13" name="Tekstvak 12">
            <a:extLst>
              <a:ext uri="{FF2B5EF4-FFF2-40B4-BE49-F238E27FC236}">
                <a16:creationId xmlns:a16="http://schemas.microsoft.com/office/drawing/2014/main" xmlns="" id="{C0F219CF-8316-4368-B4F1-E91621587645}"/>
              </a:ext>
            </a:extLst>
          </p:cNvPr>
          <p:cNvSpPr txBox="1"/>
          <p:nvPr/>
        </p:nvSpPr>
        <p:spPr>
          <a:xfrm>
            <a:off x="4829782" y="3414712"/>
            <a:ext cx="1638300" cy="1061829"/>
          </a:xfrm>
          <a:prstGeom prst="rect">
            <a:avLst/>
          </a:prstGeom>
          <a:noFill/>
        </p:spPr>
        <p:txBody>
          <a:bodyPr wrap="square" rtlCol="0">
            <a:spAutoFit/>
          </a:bodyPr>
          <a:lstStyle/>
          <a:p>
            <a:r>
              <a:rPr lang="nl-NL" sz="2100" dirty="0"/>
              <a:t>Ontstaan permissieve samenleving </a:t>
            </a:r>
          </a:p>
        </p:txBody>
      </p:sp>
      <p:sp>
        <p:nvSpPr>
          <p:cNvPr id="14" name="Tekstvak 13">
            <a:extLst>
              <a:ext uri="{FF2B5EF4-FFF2-40B4-BE49-F238E27FC236}">
                <a16:creationId xmlns:a16="http://schemas.microsoft.com/office/drawing/2014/main" xmlns="" id="{D845D8AB-D5C9-4C5C-B737-BE68007EED66}"/>
              </a:ext>
            </a:extLst>
          </p:cNvPr>
          <p:cNvSpPr txBox="1"/>
          <p:nvPr/>
        </p:nvSpPr>
        <p:spPr>
          <a:xfrm>
            <a:off x="6835139" y="3694584"/>
            <a:ext cx="1971157" cy="415498"/>
          </a:xfrm>
          <a:prstGeom prst="rect">
            <a:avLst/>
          </a:prstGeom>
          <a:noFill/>
        </p:spPr>
        <p:txBody>
          <a:bodyPr wrap="square" rtlCol="0">
            <a:spAutoFit/>
          </a:bodyPr>
          <a:lstStyle/>
          <a:p>
            <a:r>
              <a:rPr lang="nl-NL" sz="2100" dirty="0"/>
              <a:t>Individualisering</a:t>
            </a:r>
          </a:p>
        </p:txBody>
      </p:sp>
      <p:sp>
        <p:nvSpPr>
          <p:cNvPr id="15" name="Pijl: rechts 14">
            <a:extLst>
              <a:ext uri="{FF2B5EF4-FFF2-40B4-BE49-F238E27FC236}">
                <a16:creationId xmlns:a16="http://schemas.microsoft.com/office/drawing/2014/main" xmlns="" id="{D165B1AD-D8D8-428C-8F31-CF9FC8D08865}"/>
              </a:ext>
            </a:extLst>
          </p:cNvPr>
          <p:cNvSpPr/>
          <p:nvPr/>
        </p:nvSpPr>
        <p:spPr>
          <a:xfrm>
            <a:off x="2244300" y="3824987"/>
            <a:ext cx="259080" cy="24384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Pijl: rechts 15">
            <a:extLst>
              <a:ext uri="{FF2B5EF4-FFF2-40B4-BE49-F238E27FC236}">
                <a16:creationId xmlns:a16="http://schemas.microsoft.com/office/drawing/2014/main" xmlns="" id="{E2A64D0B-EB48-459C-AB5F-AFB72C530A40}"/>
              </a:ext>
            </a:extLst>
          </p:cNvPr>
          <p:cNvSpPr/>
          <p:nvPr/>
        </p:nvSpPr>
        <p:spPr>
          <a:xfrm>
            <a:off x="4436138" y="3823706"/>
            <a:ext cx="259080" cy="24384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Pijl: rechts 16">
            <a:extLst>
              <a:ext uri="{FF2B5EF4-FFF2-40B4-BE49-F238E27FC236}">
                <a16:creationId xmlns:a16="http://schemas.microsoft.com/office/drawing/2014/main" xmlns="" id="{8A7292B3-7F18-43F8-A91D-A823CAE1835F}"/>
              </a:ext>
            </a:extLst>
          </p:cNvPr>
          <p:cNvSpPr/>
          <p:nvPr/>
        </p:nvSpPr>
        <p:spPr>
          <a:xfrm>
            <a:off x="6425650" y="3824987"/>
            <a:ext cx="259080" cy="243840"/>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346811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10.4 Individualisering</a:t>
            </a:r>
          </a:p>
        </p:txBody>
      </p:sp>
      <p:sp>
        <p:nvSpPr>
          <p:cNvPr id="3" name="Tijdelijke aanduiding voor inhoud 2"/>
          <p:cNvSpPr>
            <a:spLocks noGrp="1"/>
          </p:cNvSpPr>
          <p:nvPr>
            <p:ph idx="1"/>
          </p:nvPr>
        </p:nvSpPr>
        <p:spPr>
          <a:xfrm>
            <a:off x="633845" y="1828801"/>
            <a:ext cx="7886700" cy="4693919"/>
          </a:xfrm>
        </p:spPr>
        <p:txBody>
          <a:bodyPr>
            <a:normAutofit/>
          </a:bodyPr>
          <a:lstStyle/>
          <a:p>
            <a:pPr marL="0" indent="0">
              <a:buNone/>
            </a:pPr>
            <a:r>
              <a:rPr lang="nl-NL" sz="2400" b="1" dirty="0"/>
              <a:t>Permissieve samenleving</a:t>
            </a:r>
          </a:p>
          <a:p>
            <a:pPr marL="0" indent="0">
              <a:buNone/>
            </a:pPr>
            <a:endParaRPr lang="nl-NL" sz="800" dirty="0"/>
          </a:p>
          <a:p>
            <a:pPr marL="0" indent="0">
              <a:buNone/>
            </a:pPr>
            <a:r>
              <a:rPr lang="nl-NL" dirty="0"/>
              <a:t>Microniveau:</a:t>
            </a:r>
          </a:p>
          <a:p>
            <a:pPr marL="0" indent="0">
              <a:buNone/>
            </a:pPr>
            <a:r>
              <a:rPr lang="nl-NL" sz="1800" dirty="0"/>
              <a:t>	- Onderhandelingshuishoudingen</a:t>
            </a:r>
          </a:p>
          <a:p>
            <a:pPr marL="0" indent="0">
              <a:buNone/>
            </a:pPr>
            <a:r>
              <a:rPr lang="nl-NL" sz="1800" dirty="0"/>
              <a:t>	- Gezag van ouders nam af  -&gt; gelijkheid</a:t>
            </a:r>
          </a:p>
          <a:p>
            <a:pPr marL="0" indent="0">
              <a:buNone/>
            </a:pPr>
            <a:r>
              <a:rPr lang="nl-NL" sz="1800" dirty="0"/>
              <a:t>	- Aandacht voor individuele ontwikkeling</a:t>
            </a:r>
          </a:p>
          <a:p>
            <a:pPr marL="0" indent="0">
              <a:buNone/>
            </a:pPr>
            <a:endParaRPr lang="nl-NL" dirty="0"/>
          </a:p>
          <a:p>
            <a:pPr marL="0" indent="0">
              <a:buNone/>
            </a:pPr>
            <a:r>
              <a:rPr lang="nl-NL" dirty="0"/>
              <a:t>Mesoniveau:</a:t>
            </a:r>
          </a:p>
          <a:p>
            <a:pPr marL="0" indent="0">
              <a:buNone/>
            </a:pPr>
            <a:r>
              <a:rPr lang="nl-NL" dirty="0"/>
              <a:t>	</a:t>
            </a:r>
            <a:r>
              <a:rPr lang="nl-NL" sz="1800" dirty="0"/>
              <a:t>- Meer jongeren gingen naar school</a:t>
            </a:r>
          </a:p>
          <a:p>
            <a:pPr marL="0" indent="0">
              <a:buNone/>
            </a:pPr>
            <a:r>
              <a:rPr lang="nl-NL" sz="1800" dirty="0"/>
              <a:t>	- Opleidingsniveau van meisjes steeg</a:t>
            </a:r>
          </a:p>
          <a:p>
            <a:pPr marL="0" indent="0">
              <a:buNone/>
            </a:pPr>
            <a:r>
              <a:rPr lang="nl-NL" sz="1800" dirty="0"/>
              <a:t>	- Er ontstonden instituties in het onderwijs</a:t>
            </a:r>
          </a:p>
          <a:p>
            <a:pPr marL="0" indent="0">
              <a:buNone/>
            </a:pPr>
            <a:r>
              <a:rPr lang="nl-NL" sz="1800" dirty="0"/>
              <a:t>	- Gelijkere verhoudingen tussen leerkracht en leerling</a:t>
            </a:r>
          </a:p>
        </p:txBody>
      </p:sp>
    </p:spTree>
    <p:extLst>
      <p:ext uri="{BB962C8B-B14F-4D97-AF65-F5344CB8AC3E}">
        <p14:creationId xmlns:p14="http://schemas.microsoft.com/office/powerpoint/2010/main" val="262669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10.4 Individualisering</a:t>
            </a:r>
          </a:p>
        </p:txBody>
      </p:sp>
      <p:sp>
        <p:nvSpPr>
          <p:cNvPr id="3" name="Tijdelijke aanduiding voor inhoud 2"/>
          <p:cNvSpPr>
            <a:spLocks noGrp="1"/>
          </p:cNvSpPr>
          <p:nvPr>
            <p:ph idx="1"/>
          </p:nvPr>
        </p:nvSpPr>
        <p:spPr>
          <a:xfrm>
            <a:off x="633845" y="1828801"/>
            <a:ext cx="7886700" cy="4860098"/>
          </a:xfrm>
        </p:spPr>
        <p:txBody>
          <a:bodyPr>
            <a:normAutofit/>
          </a:bodyPr>
          <a:lstStyle/>
          <a:p>
            <a:pPr marL="0" indent="0">
              <a:buNone/>
            </a:pPr>
            <a:r>
              <a:rPr lang="nl-NL" sz="2400" b="1" dirty="0"/>
              <a:t>Permissieve samenleving</a:t>
            </a:r>
          </a:p>
          <a:p>
            <a:pPr marL="0" indent="0">
              <a:buNone/>
            </a:pPr>
            <a:endParaRPr lang="nl-NL" sz="800" dirty="0"/>
          </a:p>
          <a:p>
            <a:pPr marL="0" indent="0">
              <a:buNone/>
            </a:pPr>
            <a:r>
              <a:rPr lang="nl-NL" dirty="0"/>
              <a:t>Macroniveau:</a:t>
            </a:r>
          </a:p>
          <a:p>
            <a:pPr marL="0" indent="0">
              <a:buNone/>
            </a:pPr>
            <a:r>
              <a:rPr lang="nl-NL" dirty="0"/>
              <a:t>	</a:t>
            </a:r>
            <a:r>
              <a:rPr lang="nl-NL" sz="1800" dirty="0"/>
              <a:t>- Er kwamen gastarbeiders naar Nederland</a:t>
            </a:r>
          </a:p>
          <a:p>
            <a:pPr marL="0" indent="0">
              <a:buNone/>
            </a:pPr>
            <a:r>
              <a:rPr lang="nl-NL" sz="1800" dirty="0"/>
              <a:t>	- Er ontstond een multiculturele samenleving</a:t>
            </a:r>
          </a:p>
          <a:p>
            <a:pPr marL="0" indent="0">
              <a:buNone/>
            </a:pPr>
            <a:r>
              <a:rPr lang="nl-NL" sz="1800" dirty="0"/>
              <a:t>	- Een nieuwe institutie ontstond: kinderen moeten lessen krijgen in		  hun eigen taal en cultuur</a:t>
            </a:r>
          </a:p>
          <a:p>
            <a:pPr marL="342900" lvl="1" indent="0">
              <a:buNone/>
            </a:pPr>
            <a:endParaRPr lang="nl-NL" dirty="0" smtClean="0"/>
          </a:p>
          <a:p>
            <a:pPr marL="342900" lvl="1" indent="0">
              <a:buNone/>
            </a:pPr>
            <a:r>
              <a:rPr lang="nl-NL" dirty="0" smtClean="0"/>
              <a:t>-&gt; actueel onderzoek naar opinie </a:t>
            </a:r>
            <a:r>
              <a:rPr lang="nl-NL" dirty="0" smtClean="0">
                <a:hlinkClick r:id="rId2"/>
              </a:rPr>
              <a:t>multiculturele samenleving</a:t>
            </a:r>
            <a:endParaRPr lang="nl-NL" dirty="0"/>
          </a:p>
        </p:txBody>
      </p:sp>
    </p:spTree>
    <p:extLst>
      <p:ext uri="{BB962C8B-B14F-4D97-AF65-F5344CB8AC3E}">
        <p14:creationId xmlns:p14="http://schemas.microsoft.com/office/powerpoint/2010/main" val="1807619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10.4 Individualisering</a:t>
            </a:r>
          </a:p>
        </p:txBody>
      </p:sp>
      <p:sp>
        <p:nvSpPr>
          <p:cNvPr id="3" name="Tijdelijke aanduiding voor inhoud 2"/>
          <p:cNvSpPr>
            <a:spLocks noGrp="1"/>
          </p:cNvSpPr>
          <p:nvPr>
            <p:ph idx="1"/>
          </p:nvPr>
        </p:nvSpPr>
        <p:spPr/>
        <p:txBody>
          <a:bodyPr>
            <a:normAutofit/>
          </a:bodyPr>
          <a:lstStyle/>
          <a:p>
            <a:pPr marL="0" indent="0">
              <a:buNone/>
            </a:pPr>
            <a:r>
              <a:rPr lang="nl-NL" sz="2400" b="1" dirty="0"/>
              <a:t>Individualisering</a:t>
            </a:r>
          </a:p>
          <a:p>
            <a:pPr marL="0" indent="0">
              <a:buNone/>
            </a:pPr>
            <a:endParaRPr lang="nl-NL" sz="1800" dirty="0"/>
          </a:p>
          <a:p>
            <a:pPr>
              <a:buFontTx/>
              <a:buChar char="-"/>
            </a:pPr>
            <a:r>
              <a:rPr lang="nl-NL" dirty="0"/>
              <a:t>Kinderen en jongeren werd steeds meer aangeleerd om zich te ontwikkelen tot een zelfstandig handelend persoon</a:t>
            </a:r>
          </a:p>
          <a:p>
            <a:pPr>
              <a:buFontTx/>
              <a:buChar char="-"/>
            </a:pPr>
            <a:endParaRPr lang="nl-NL" dirty="0"/>
          </a:p>
          <a:p>
            <a:pPr>
              <a:buFontTx/>
              <a:buChar char="-"/>
            </a:pPr>
            <a:r>
              <a:rPr lang="nl-NL" dirty="0"/>
              <a:t>Typerend voor het moderne westen </a:t>
            </a:r>
          </a:p>
          <a:p>
            <a:pPr>
              <a:buFontTx/>
              <a:buChar char="-"/>
            </a:pPr>
            <a:endParaRPr lang="nl-NL" dirty="0"/>
          </a:p>
          <a:p>
            <a:pPr>
              <a:buFontTx/>
              <a:buChar char="-"/>
            </a:pPr>
            <a:r>
              <a:rPr lang="nl-NL" dirty="0"/>
              <a:t>Kostwinnersgezin heeft plaats gemaakt voor het egalitaire gezin</a:t>
            </a:r>
          </a:p>
        </p:txBody>
      </p:sp>
    </p:spTree>
    <p:extLst>
      <p:ext uri="{BB962C8B-B14F-4D97-AF65-F5344CB8AC3E}">
        <p14:creationId xmlns:p14="http://schemas.microsoft.com/office/powerpoint/2010/main" val="1353331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solidFill>
                  <a:schemeClr val="bg1"/>
                </a:solidFill>
              </a:rPr>
              <a:t>10.5 Globalisering</a:t>
            </a:r>
            <a:endParaRPr lang="nl-NL" dirty="0">
              <a:solidFill>
                <a:schemeClr val="bg1"/>
              </a:solidFill>
            </a:endParaRPr>
          </a:p>
        </p:txBody>
      </p:sp>
      <p:sp>
        <p:nvSpPr>
          <p:cNvPr id="3" name="Tijdelijke aanduiding voor inhoud 2"/>
          <p:cNvSpPr>
            <a:spLocks noGrp="1"/>
          </p:cNvSpPr>
          <p:nvPr>
            <p:ph idx="1"/>
          </p:nvPr>
        </p:nvSpPr>
        <p:spPr>
          <a:xfrm>
            <a:off x="633845" y="1503123"/>
            <a:ext cx="7886700" cy="5260932"/>
          </a:xfrm>
        </p:spPr>
        <p:txBody>
          <a:bodyPr>
            <a:normAutofit/>
          </a:bodyPr>
          <a:lstStyle/>
          <a:p>
            <a:pPr marL="0" indent="0">
              <a:buNone/>
            </a:pPr>
            <a:endParaRPr lang="nl-NL" dirty="0"/>
          </a:p>
          <a:p>
            <a:pPr>
              <a:buFontTx/>
              <a:buChar char="-"/>
            </a:pPr>
            <a:r>
              <a:rPr lang="nl-NL" dirty="0"/>
              <a:t>Terugblik van de verandering van de jager-verzamelaarssamenlevingen naar de huidige samenlevingen in de 21</a:t>
            </a:r>
            <a:r>
              <a:rPr lang="nl-NL" baseline="30000" dirty="0"/>
              <a:t>ste</a:t>
            </a:r>
            <a:r>
              <a:rPr lang="nl-NL" dirty="0"/>
              <a:t> eeuw.</a:t>
            </a:r>
          </a:p>
          <a:p>
            <a:pPr>
              <a:buFontTx/>
              <a:buChar char="-"/>
            </a:pPr>
            <a:endParaRPr lang="nl-NL" dirty="0"/>
          </a:p>
          <a:p>
            <a:pPr>
              <a:buFontTx/>
              <a:buChar char="-"/>
            </a:pPr>
            <a:r>
              <a:rPr lang="nl-NL" dirty="0"/>
              <a:t>Deze veranderingen speelden zich af in heel het moderne westen. </a:t>
            </a:r>
          </a:p>
          <a:p>
            <a:pPr>
              <a:buFontTx/>
              <a:buChar char="-"/>
            </a:pPr>
            <a:endParaRPr lang="nl-NL" dirty="0"/>
          </a:p>
          <a:p>
            <a:pPr>
              <a:buFontTx/>
              <a:buChar char="-"/>
            </a:pPr>
            <a:r>
              <a:rPr lang="nl-NL" dirty="0"/>
              <a:t>Eerste en Tweede Wereldoorlog</a:t>
            </a:r>
          </a:p>
          <a:p>
            <a:pPr>
              <a:buFontTx/>
              <a:buChar char="-"/>
            </a:pPr>
            <a:endParaRPr lang="nl-NL" dirty="0"/>
          </a:p>
          <a:p>
            <a:pPr>
              <a:buFontTx/>
              <a:buChar char="-"/>
            </a:pPr>
            <a:r>
              <a:rPr lang="nl-NL" dirty="0"/>
              <a:t>Internationale bindingen &gt; EGKS -&gt; Europese Unie (EU</a:t>
            </a:r>
            <a:r>
              <a:rPr lang="nl-NL" dirty="0" smtClean="0"/>
              <a:t>)</a:t>
            </a:r>
          </a:p>
          <a:p>
            <a:pPr lvl="1">
              <a:buFontTx/>
              <a:buChar char="-"/>
            </a:pPr>
            <a:r>
              <a:rPr lang="nl-NL" dirty="0" smtClean="0"/>
              <a:t>-&gt; actueel voorbeeld globalisering: </a:t>
            </a:r>
            <a:r>
              <a:rPr lang="nl-NL" dirty="0" smtClean="0">
                <a:hlinkClick r:id="rId2"/>
              </a:rPr>
              <a:t>nieuwjaarsfeest China</a:t>
            </a:r>
            <a:r>
              <a:rPr lang="nl-NL" dirty="0" smtClean="0"/>
              <a:t> legt wereldhandel deels plat</a:t>
            </a:r>
            <a:endParaRPr lang="nl-NL" dirty="0"/>
          </a:p>
        </p:txBody>
      </p:sp>
    </p:spTree>
    <p:extLst>
      <p:ext uri="{BB962C8B-B14F-4D97-AF65-F5344CB8AC3E}">
        <p14:creationId xmlns:p14="http://schemas.microsoft.com/office/powerpoint/2010/main" val="1383151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Tot slot, een samenvatting…</a:t>
            </a:r>
          </a:p>
        </p:txBody>
      </p:sp>
      <p:sp>
        <p:nvSpPr>
          <p:cNvPr id="3" name="Tijdelijke aanduiding voor inhoud 2"/>
          <p:cNvSpPr>
            <a:spLocks noGrp="1"/>
          </p:cNvSpPr>
          <p:nvPr>
            <p:ph idx="1"/>
          </p:nvPr>
        </p:nvSpPr>
        <p:spPr>
          <a:xfrm>
            <a:off x="633845" y="1554163"/>
            <a:ext cx="8317230" cy="4805998"/>
          </a:xfrm>
        </p:spPr>
        <p:txBody>
          <a:bodyPr>
            <a:noAutofit/>
          </a:bodyPr>
          <a:lstStyle/>
          <a:p>
            <a:pPr marL="0" indent="0">
              <a:buNone/>
            </a:pPr>
            <a:r>
              <a:rPr lang="nl-NL" sz="1900" dirty="0"/>
              <a:t>10.1 In de loop van de twintigste eeuw ontstond er steeds meer gelijkheid. Tijdens deze periode was het voor jongeren mogelijk om ‘langer jong te zijn’ en een eigen groep te vormen. In Nederland ontstonden verschillende jongerenculturen die zich </a:t>
            </a:r>
            <a:r>
              <a:rPr lang="nl-NL" sz="1900" dirty="0" smtClean="0"/>
              <a:t>tegen </a:t>
            </a:r>
            <a:r>
              <a:rPr lang="nl-NL" sz="1900" dirty="0"/>
              <a:t>de dominante </a:t>
            </a:r>
            <a:r>
              <a:rPr lang="nl-NL" sz="1900" dirty="0" smtClean="0"/>
              <a:t>cultuur afzetten, </a:t>
            </a:r>
            <a:r>
              <a:rPr lang="nl-NL" sz="1900" dirty="0"/>
              <a:t>ook wel tegenculturen genoemd. De socialisatie door ouders werd steeds zwakker en deze rol werd overgenomen door vrienden en de opkomende media.  </a:t>
            </a:r>
          </a:p>
          <a:p>
            <a:pPr marL="0" indent="0">
              <a:buNone/>
            </a:pPr>
            <a:endParaRPr lang="nl-NL" sz="1900" dirty="0"/>
          </a:p>
          <a:p>
            <a:pPr marL="0" indent="0">
              <a:buNone/>
            </a:pPr>
            <a:r>
              <a:rPr lang="nl-NL" sz="1900" dirty="0"/>
              <a:t>10.2 In de periode voor de jaren zestig was er sprake van verzuiling. Politieke socialisatie vond in die tijd ook plaats binnen de eigen zuil. Echter zorgde het proces van ontzuiling in de jaren zestig ervoor dat jongeren buiten hun eigen zuil contacten op deden. Hierdoor kregen ze andere ideeën over de maatschappelijke verhoudingen van die tijd en hoe dat veranderen moest. </a:t>
            </a:r>
          </a:p>
          <a:p>
            <a:pPr marL="0" indent="0">
              <a:buNone/>
            </a:pPr>
            <a:r>
              <a:rPr lang="nl-NL" sz="1900" dirty="0"/>
              <a:t>De jongerenculturen speelden in die tijd een belangrijke rol in het ontwikkelen van een eigen identiteit. Jongeren keerden zich af van de burgerij en de indeling in de zuilen. Hiermee werd er afgezet tegen de collectivistische cultuur en werd het individu steeds belangrijker. </a:t>
            </a:r>
          </a:p>
        </p:txBody>
      </p:sp>
    </p:spTree>
    <p:extLst>
      <p:ext uri="{BB962C8B-B14F-4D97-AF65-F5344CB8AC3E}">
        <p14:creationId xmlns:p14="http://schemas.microsoft.com/office/powerpoint/2010/main" val="135837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Samenvatting… </a:t>
            </a:r>
          </a:p>
        </p:txBody>
      </p:sp>
      <p:sp>
        <p:nvSpPr>
          <p:cNvPr id="3" name="Tijdelijke aanduiding voor inhoud 2"/>
          <p:cNvSpPr>
            <a:spLocks noGrp="1"/>
          </p:cNvSpPr>
          <p:nvPr>
            <p:ph idx="1"/>
          </p:nvPr>
        </p:nvSpPr>
        <p:spPr>
          <a:xfrm>
            <a:off x="633845" y="1528762"/>
            <a:ext cx="7886700" cy="5054918"/>
          </a:xfrm>
        </p:spPr>
        <p:txBody>
          <a:bodyPr>
            <a:normAutofit fontScale="92500" lnSpcReduction="10000"/>
          </a:bodyPr>
          <a:lstStyle/>
          <a:p>
            <a:pPr marL="0" indent="0">
              <a:buNone/>
            </a:pPr>
            <a:r>
              <a:rPr lang="nl-NL" sz="2000" dirty="0"/>
              <a:t>10.3 In de jaren ‘60 werd de (massa)media een steeds belangrijkere </a:t>
            </a:r>
            <a:r>
              <a:rPr lang="nl-NL" sz="2000" dirty="0" err="1"/>
              <a:t>socialisator</a:t>
            </a:r>
            <a:r>
              <a:rPr lang="nl-NL" sz="2000" dirty="0"/>
              <a:t>. De media bepaald de manier waarop een onderwerp wordt gebracht, ingekleed en uitgelegd, ook wel framing genoemd. Journalisten werken hierbij vanuit hun eigen referentiekader.  Over de mate van invloed van media zijn veel verschillende meningen. Door sociale wetenschappers zijn verschillende hypotheses opgesteld over de invloed van media: de cultivatie-, opinieleiders-, media framing-, en selectiviteitshypothese. Ook de verschillende ideologieën hebben een eigen visie op de rol van media en manier van socialisatie.</a:t>
            </a:r>
          </a:p>
          <a:p>
            <a:pPr marL="0" indent="0">
              <a:buNone/>
            </a:pPr>
            <a:endParaRPr lang="nl-NL" sz="2000" dirty="0"/>
          </a:p>
          <a:p>
            <a:pPr marL="0" indent="0">
              <a:buNone/>
            </a:pPr>
            <a:r>
              <a:rPr lang="nl-NL" sz="2000" dirty="0"/>
              <a:t>10.4 In het proces van ontzuiling is de samenleving veranderd in een soort ‘permissieve maatschappij’. In deze samenleving werd er meer toegestaan en geaccepteerd. Zo ontstonden er steeds meer moderne gezinnen met onderhandelingshuishouden, nam het gezag van ouders af en werd het proces van democratisering zichtbaar in gezinnen. De individuele ontwikkeling van het kind kreeg steeds meer aandacht. Deze ontwikkelingen waren ook zichtbaar in het onderwijs. Uiteindelijk ontstond de multiculturele samenleving. De samenleving is veranderd van een collectivistische naar een meer individualistische samenleving. Zo heeft bijvoorbeeld het kostwinnersgezin plaats gemaakt voor het egalitaire gezin. </a:t>
            </a:r>
          </a:p>
          <a:p>
            <a:pPr marL="0" indent="0">
              <a:buNone/>
            </a:pPr>
            <a:endParaRPr lang="nl-NL" sz="1800" dirty="0"/>
          </a:p>
        </p:txBody>
      </p:sp>
    </p:spTree>
    <p:extLst>
      <p:ext uri="{BB962C8B-B14F-4D97-AF65-F5344CB8AC3E}">
        <p14:creationId xmlns:p14="http://schemas.microsoft.com/office/powerpoint/2010/main" val="3499772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En nog meer samenvatting..</a:t>
            </a:r>
          </a:p>
        </p:txBody>
      </p:sp>
      <p:sp>
        <p:nvSpPr>
          <p:cNvPr id="3" name="Tijdelijke aanduiding voor inhoud 2"/>
          <p:cNvSpPr>
            <a:spLocks noGrp="1"/>
          </p:cNvSpPr>
          <p:nvPr>
            <p:ph idx="1"/>
          </p:nvPr>
        </p:nvSpPr>
        <p:spPr>
          <a:xfrm>
            <a:off x="633845" y="1691323"/>
            <a:ext cx="7886700" cy="4938078"/>
          </a:xfrm>
        </p:spPr>
        <p:txBody>
          <a:bodyPr>
            <a:normAutofit/>
          </a:bodyPr>
          <a:lstStyle/>
          <a:p>
            <a:pPr marL="0" indent="0">
              <a:buNone/>
            </a:pPr>
            <a:r>
              <a:rPr lang="nl-NL" sz="1900" dirty="0"/>
              <a:t>10.5 De veranderingen van de jager-verzamelaarssamenlevingen naar de huidige samenlevingen in de 21</a:t>
            </a:r>
            <a:r>
              <a:rPr lang="nl-NL" sz="1900" baseline="30000" dirty="0"/>
              <a:t>e</a:t>
            </a:r>
            <a:r>
              <a:rPr lang="nl-NL" sz="1900" dirty="0"/>
              <a:t> eeuw vonden niet alleen in Nederland plaats, maar in heel het moderne westen. Door globalisering zijn landen steeds meer aan elkaar verbonden geraakt. Dit zorgde uiteindelijk voor internationale bindingen zoals de oprichting van de EGKS, wat momenteel de Europese Unie (EU) heet. De moderne communicatiemiddelen hebben ervoor gezorgd dat we in contact kunnen komen met mensen over de hele wereld. Op macroniveau heeft dit geleidt tot internationale samenwerking. </a:t>
            </a:r>
          </a:p>
        </p:txBody>
      </p:sp>
    </p:spTree>
    <p:extLst>
      <p:ext uri="{BB962C8B-B14F-4D97-AF65-F5344CB8AC3E}">
        <p14:creationId xmlns:p14="http://schemas.microsoft.com/office/powerpoint/2010/main" val="13784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Paragrafen</a:t>
            </a:r>
          </a:p>
        </p:txBody>
      </p:sp>
      <p:sp>
        <p:nvSpPr>
          <p:cNvPr id="3" name="Tijdelijke aanduiding voor inhoud 2"/>
          <p:cNvSpPr>
            <a:spLocks noGrp="1"/>
          </p:cNvSpPr>
          <p:nvPr>
            <p:ph idx="1"/>
          </p:nvPr>
        </p:nvSpPr>
        <p:spPr/>
        <p:txBody>
          <a:bodyPr/>
          <a:lstStyle/>
          <a:p>
            <a:pPr marL="0" indent="0">
              <a:buNone/>
            </a:pPr>
            <a:r>
              <a:rPr lang="nl-NL" dirty="0"/>
              <a:t>10.1 Protestgeneratie</a:t>
            </a:r>
          </a:p>
          <a:p>
            <a:pPr marL="0" indent="0">
              <a:buNone/>
            </a:pPr>
            <a:r>
              <a:rPr lang="nl-NL" dirty="0"/>
              <a:t>10.2 Politieke socialisatie</a:t>
            </a:r>
          </a:p>
          <a:p>
            <a:pPr marL="0" indent="0">
              <a:buNone/>
            </a:pPr>
            <a:r>
              <a:rPr lang="nl-NL" dirty="0"/>
              <a:t>10.3 Theorie en ideologie</a:t>
            </a:r>
          </a:p>
          <a:p>
            <a:pPr marL="0" indent="0">
              <a:buNone/>
            </a:pPr>
            <a:r>
              <a:rPr lang="nl-NL" dirty="0"/>
              <a:t>10.4 Individualisering</a:t>
            </a:r>
          </a:p>
          <a:p>
            <a:pPr marL="0" indent="0">
              <a:buNone/>
            </a:pPr>
            <a:r>
              <a:rPr lang="nl-NL" dirty="0"/>
              <a:t>10.5 Globalisering</a:t>
            </a:r>
          </a:p>
        </p:txBody>
      </p:sp>
    </p:spTree>
    <p:extLst>
      <p:ext uri="{BB962C8B-B14F-4D97-AF65-F5344CB8AC3E}">
        <p14:creationId xmlns:p14="http://schemas.microsoft.com/office/powerpoint/2010/main" val="2451894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837" y="-185260"/>
            <a:ext cx="9365837" cy="6621230"/>
          </a:xfrm>
          <a:prstGeom prst="rect">
            <a:avLst/>
          </a:prstGeom>
        </p:spPr>
      </p:pic>
    </p:spTree>
    <p:extLst>
      <p:ext uri="{BB962C8B-B14F-4D97-AF65-F5344CB8AC3E}">
        <p14:creationId xmlns:p14="http://schemas.microsoft.com/office/powerpoint/2010/main" val="275724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10.1 Protestgeneratie</a:t>
            </a:r>
          </a:p>
        </p:txBody>
      </p:sp>
      <p:sp>
        <p:nvSpPr>
          <p:cNvPr id="3" name="Tijdelijke aanduiding voor inhoud 2"/>
          <p:cNvSpPr>
            <a:spLocks noGrp="1"/>
          </p:cNvSpPr>
          <p:nvPr>
            <p:ph idx="1"/>
          </p:nvPr>
        </p:nvSpPr>
        <p:spPr/>
        <p:txBody>
          <a:bodyPr/>
          <a:lstStyle/>
          <a:p>
            <a:pPr marL="0" indent="0">
              <a:buNone/>
            </a:pPr>
            <a:endParaRPr lang="nl-NL" dirty="0"/>
          </a:p>
          <a:p>
            <a:pPr>
              <a:buFont typeface="Courier New" panose="02070309020205020404" pitchFamily="49" charset="0"/>
              <a:buChar char="o"/>
            </a:pPr>
            <a:r>
              <a:rPr lang="nl-NL" dirty="0"/>
              <a:t> In de loop van de twintigste eeuw ontstond er steeds meer gelijkheid</a:t>
            </a:r>
          </a:p>
          <a:p>
            <a:pPr>
              <a:buFont typeface="Courier New" panose="02070309020205020404" pitchFamily="49" charset="0"/>
              <a:buChar char="o"/>
            </a:pPr>
            <a:endParaRPr lang="nl-NL" dirty="0"/>
          </a:p>
          <a:p>
            <a:pPr>
              <a:buFont typeface="Courier New" panose="02070309020205020404" pitchFamily="49" charset="0"/>
              <a:buChar char="o"/>
            </a:pPr>
            <a:endParaRPr lang="nl-NL" dirty="0"/>
          </a:p>
          <a:p>
            <a:pPr>
              <a:buFont typeface="Courier New" panose="02070309020205020404" pitchFamily="49" charset="0"/>
              <a:buChar char="o"/>
            </a:pPr>
            <a:r>
              <a:rPr lang="nl-NL" dirty="0"/>
              <a:t> Er ontstonden in de jaren ‘60 en ‘70 allerlei jongerenculturen</a:t>
            </a:r>
          </a:p>
          <a:p>
            <a:pPr lvl="3">
              <a:buFont typeface="Courier New" panose="02070309020205020404" pitchFamily="49" charset="0"/>
              <a:buChar char="o"/>
            </a:pPr>
            <a:r>
              <a:rPr lang="nl-NL" sz="1600" dirty="0"/>
              <a:t>Opvallende groepen: Hippies van de Flowerpower-cultuur en de Provo’s</a:t>
            </a:r>
          </a:p>
          <a:p>
            <a:pPr marL="342900" lvl="1" indent="0">
              <a:buNone/>
            </a:pPr>
            <a:endParaRPr lang="nl-NL" dirty="0"/>
          </a:p>
          <a:p>
            <a:pPr marL="342900" lvl="1" indent="0">
              <a:buNone/>
            </a:pPr>
            <a:endParaRPr lang="nl-NL" dirty="0"/>
          </a:p>
          <a:p>
            <a:pPr lvl="1">
              <a:buFontTx/>
              <a:buChar char="-"/>
            </a:pPr>
            <a:endParaRPr lang="nl-NL" dirty="0"/>
          </a:p>
        </p:txBody>
      </p:sp>
    </p:spTree>
    <p:extLst>
      <p:ext uri="{BB962C8B-B14F-4D97-AF65-F5344CB8AC3E}">
        <p14:creationId xmlns:p14="http://schemas.microsoft.com/office/powerpoint/2010/main" val="30163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10.1 Protestgeneratie</a:t>
            </a:r>
          </a:p>
        </p:txBody>
      </p:sp>
      <p:sp>
        <p:nvSpPr>
          <p:cNvPr id="3" name="Tijdelijke aanduiding voor inhoud 2"/>
          <p:cNvSpPr>
            <a:spLocks noGrp="1"/>
          </p:cNvSpPr>
          <p:nvPr>
            <p:ph idx="1"/>
          </p:nvPr>
        </p:nvSpPr>
        <p:spPr>
          <a:xfrm>
            <a:off x="633845" y="1828801"/>
            <a:ext cx="7886700" cy="4351337"/>
          </a:xfrm>
        </p:spPr>
        <p:txBody>
          <a:bodyPr>
            <a:normAutofit fontScale="92500" lnSpcReduction="10000"/>
          </a:bodyPr>
          <a:lstStyle/>
          <a:p>
            <a:pPr marL="0" indent="0">
              <a:buNone/>
            </a:pPr>
            <a:r>
              <a:rPr lang="nl-NL" i="1" dirty="0"/>
              <a:t>De Provo’s :</a:t>
            </a:r>
          </a:p>
          <a:p>
            <a:pPr marL="0" indent="0">
              <a:buNone/>
            </a:pPr>
            <a:r>
              <a:rPr lang="nl-NL" i="1" dirty="0"/>
              <a:t>	- </a:t>
            </a:r>
            <a:r>
              <a:rPr lang="nl-NL" sz="1800" dirty="0"/>
              <a:t>Nederlandse jongerencultuur die wereldwijd aandacht kreeg</a:t>
            </a:r>
          </a:p>
          <a:p>
            <a:pPr marL="0" indent="0">
              <a:buNone/>
            </a:pPr>
            <a:r>
              <a:rPr lang="nl-NL" sz="2000" dirty="0"/>
              <a:t>	- </a:t>
            </a:r>
            <a:r>
              <a:rPr lang="nl-NL" sz="1800" dirty="0"/>
              <a:t>Accepteerden de macht van het gezag niet</a:t>
            </a:r>
          </a:p>
          <a:p>
            <a:pPr marL="0" indent="0">
              <a:buNone/>
            </a:pPr>
            <a:r>
              <a:rPr lang="nl-NL" sz="1800" dirty="0"/>
              <a:t>	- Gingen met ludieke acties provoceren (geweldloos)</a:t>
            </a:r>
          </a:p>
          <a:p>
            <a:pPr marL="0" indent="0">
              <a:buNone/>
            </a:pPr>
            <a:r>
              <a:rPr lang="nl-NL" sz="1800" dirty="0"/>
              <a:t>	- Zijn te beschouwen als anarchisten</a:t>
            </a:r>
          </a:p>
          <a:p>
            <a:pPr marL="0" indent="0">
              <a:buNone/>
            </a:pPr>
            <a:endParaRPr lang="nl-NL" sz="2000" dirty="0"/>
          </a:p>
          <a:p>
            <a:pPr marL="0" indent="0">
              <a:buNone/>
            </a:pPr>
            <a:r>
              <a:rPr lang="nl-NL" i="1" dirty="0"/>
              <a:t>De Dolle </a:t>
            </a:r>
            <a:r>
              <a:rPr lang="nl-NL" i="1" dirty="0" err="1"/>
              <a:t>Mina’s</a:t>
            </a:r>
            <a:r>
              <a:rPr lang="nl-NL" i="1" dirty="0"/>
              <a:t>:</a:t>
            </a:r>
          </a:p>
          <a:p>
            <a:pPr marL="0" indent="0">
              <a:buNone/>
            </a:pPr>
            <a:r>
              <a:rPr lang="nl-NL" sz="2000" b="1" dirty="0"/>
              <a:t>	</a:t>
            </a:r>
            <a:r>
              <a:rPr lang="nl-NL" sz="2000" dirty="0"/>
              <a:t>- </a:t>
            </a:r>
            <a:r>
              <a:rPr lang="nl-NL" sz="1800" dirty="0"/>
              <a:t>Kwamen op voor de rechten van de vrouw</a:t>
            </a:r>
          </a:p>
          <a:p>
            <a:pPr marL="0" indent="0">
              <a:buNone/>
            </a:pPr>
            <a:r>
              <a:rPr lang="nl-NL" sz="1800" b="1" dirty="0"/>
              <a:t>	</a:t>
            </a:r>
            <a:r>
              <a:rPr lang="nl-NL" sz="1800" dirty="0"/>
              <a:t>- Wilden gelijkere verhoudingen</a:t>
            </a:r>
          </a:p>
          <a:p>
            <a:pPr marL="0" indent="0">
              <a:buNone/>
            </a:pPr>
            <a:endParaRPr lang="nl-NL" sz="2000" i="1" dirty="0"/>
          </a:p>
          <a:p>
            <a:pPr marL="0" indent="0">
              <a:buNone/>
            </a:pPr>
            <a:r>
              <a:rPr lang="nl-NL" sz="2000" i="1" dirty="0"/>
              <a:t>De Kabouterbeweging:</a:t>
            </a:r>
          </a:p>
          <a:p>
            <a:pPr marL="0" indent="0">
              <a:buNone/>
            </a:pPr>
            <a:r>
              <a:rPr lang="nl-NL" sz="2000" b="1" dirty="0"/>
              <a:t>	</a:t>
            </a:r>
            <a:r>
              <a:rPr lang="nl-NL" sz="1800" dirty="0"/>
              <a:t>- Richtte zich op het welvaartsvraagstuk</a:t>
            </a:r>
          </a:p>
          <a:p>
            <a:pPr marL="0" indent="0">
              <a:buNone/>
            </a:pPr>
            <a:r>
              <a:rPr lang="nl-NL" sz="1800" b="1" dirty="0"/>
              <a:t>	- </a:t>
            </a:r>
            <a:r>
              <a:rPr lang="nl-NL" sz="1800" dirty="0"/>
              <a:t>Waren bezorgd om de aantasting van het milieu</a:t>
            </a:r>
          </a:p>
        </p:txBody>
      </p:sp>
    </p:spTree>
    <p:extLst>
      <p:ext uri="{BB962C8B-B14F-4D97-AF65-F5344CB8AC3E}">
        <p14:creationId xmlns:p14="http://schemas.microsoft.com/office/powerpoint/2010/main" val="305457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10.1 Protestgeneratie</a:t>
            </a:r>
          </a:p>
        </p:txBody>
      </p:sp>
      <p:sp>
        <p:nvSpPr>
          <p:cNvPr id="3" name="Tijdelijke aanduiding voor inhoud 2"/>
          <p:cNvSpPr>
            <a:spLocks noGrp="1"/>
          </p:cNvSpPr>
          <p:nvPr>
            <p:ph idx="1"/>
          </p:nvPr>
        </p:nvSpPr>
        <p:spPr/>
        <p:txBody>
          <a:bodyPr>
            <a:normAutofit/>
          </a:bodyPr>
          <a:lstStyle/>
          <a:p>
            <a:pPr marL="0" indent="0">
              <a:buNone/>
            </a:pPr>
            <a:r>
              <a:rPr lang="nl-NL" sz="2400" dirty="0"/>
              <a:t>Jongerenculturen</a:t>
            </a:r>
          </a:p>
          <a:p>
            <a:pPr marL="0" indent="0">
              <a:buNone/>
            </a:pPr>
            <a:endParaRPr lang="nl-NL" sz="2400" dirty="0"/>
          </a:p>
          <a:p>
            <a:r>
              <a:rPr lang="nl-NL" dirty="0"/>
              <a:t>Zetten zich af tegen de dominante cultuur (tegenculturen)</a:t>
            </a:r>
          </a:p>
          <a:p>
            <a:endParaRPr lang="nl-NL" dirty="0"/>
          </a:p>
          <a:p>
            <a:r>
              <a:rPr lang="nl-NL" dirty="0"/>
              <a:t>Jongeren zetten zich daarmee ook af tegen hun ouders en hun manier van leven</a:t>
            </a:r>
          </a:p>
          <a:p>
            <a:endParaRPr lang="nl-NL" dirty="0"/>
          </a:p>
          <a:p>
            <a:r>
              <a:rPr lang="nl-NL" dirty="0"/>
              <a:t>De socialisatie door de ouders werd overgenomen door vrienden en de toegenomen media</a:t>
            </a:r>
          </a:p>
        </p:txBody>
      </p:sp>
    </p:spTree>
    <p:extLst>
      <p:ext uri="{BB962C8B-B14F-4D97-AF65-F5344CB8AC3E}">
        <p14:creationId xmlns:p14="http://schemas.microsoft.com/office/powerpoint/2010/main" val="158488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10.2 Politieke socialisatie </a:t>
            </a:r>
          </a:p>
        </p:txBody>
      </p:sp>
      <p:sp>
        <p:nvSpPr>
          <p:cNvPr id="3" name="Tijdelijke aanduiding voor inhoud 2"/>
          <p:cNvSpPr>
            <a:spLocks noGrp="1"/>
          </p:cNvSpPr>
          <p:nvPr>
            <p:ph idx="1"/>
          </p:nvPr>
        </p:nvSpPr>
        <p:spPr>
          <a:xfrm>
            <a:off x="633845" y="1869143"/>
            <a:ext cx="7886700" cy="4351337"/>
          </a:xfrm>
        </p:spPr>
        <p:txBody>
          <a:bodyPr>
            <a:normAutofit/>
          </a:bodyPr>
          <a:lstStyle/>
          <a:p>
            <a:pPr marL="0" indent="0">
              <a:buNone/>
            </a:pPr>
            <a:r>
              <a:rPr lang="nl-NL" sz="2400" b="1" dirty="0"/>
              <a:t>Politieke socialisatie</a:t>
            </a:r>
          </a:p>
          <a:p>
            <a:pPr marL="0" indent="0">
              <a:buNone/>
            </a:pPr>
            <a:endParaRPr lang="nl-NL" dirty="0"/>
          </a:p>
          <a:p>
            <a:pPr>
              <a:buFontTx/>
              <a:buChar char="-"/>
            </a:pPr>
            <a:r>
              <a:rPr lang="nl-NL" dirty="0"/>
              <a:t>In de periode voor de jaren ‘60 was er sprake van verzuiling	</a:t>
            </a:r>
          </a:p>
          <a:p>
            <a:pPr lvl="2">
              <a:buFontTx/>
              <a:buChar char="-"/>
            </a:pPr>
            <a:r>
              <a:rPr lang="nl-NL" dirty="0"/>
              <a:t>De samenleving wordt opgedeeld in levensbeschouwelijke en sociaaleconomische groepen</a:t>
            </a:r>
          </a:p>
          <a:p>
            <a:pPr>
              <a:buFontTx/>
              <a:buChar char="-"/>
            </a:pPr>
            <a:endParaRPr lang="nl-NL" dirty="0"/>
          </a:p>
          <a:p>
            <a:pPr>
              <a:buFontTx/>
              <a:buChar char="-"/>
            </a:pPr>
            <a:r>
              <a:rPr lang="nl-NL" dirty="0"/>
              <a:t>Politieke socialisatie vond plaats binnen de eigen zuil</a:t>
            </a:r>
          </a:p>
          <a:p>
            <a:pPr lvl="2">
              <a:buFontTx/>
              <a:buChar char="-"/>
            </a:pPr>
            <a:r>
              <a:rPr lang="nl-NL" dirty="0"/>
              <a:t>Voorbeeld: katholieke jongeren horen overal dat de KVP (Katholieke Volkspartij) ‘hun partij’ is en dat het logisch zou zijn dat ze daarop zouden stemmen. </a:t>
            </a:r>
          </a:p>
          <a:p>
            <a:pPr marL="0" indent="0">
              <a:buNone/>
            </a:pPr>
            <a:endParaRPr lang="nl-NL" dirty="0"/>
          </a:p>
          <a:p>
            <a:pPr marL="0" indent="0">
              <a:buNone/>
            </a:pPr>
            <a:r>
              <a:rPr lang="nl-NL" dirty="0"/>
              <a:t>- Proces van ontzuiling vindt plaats in de jaren ‘60</a:t>
            </a:r>
          </a:p>
        </p:txBody>
      </p:sp>
    </p:spTree>
    <p:extLst>
      <p:ext uri="{BB962C8B-B14F-4D97-AF65-F5344CB8AC3E}">
        <p14:creationId xmlns:p14="http://schemas.microsoft.com/office/powerpoint/2010/main" val="247044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845" y="285078"/>
            <a:ext cx="7057872" cy="1325562"/>
          </a:xfrm>
        </p:spPr>
        <p:txBody>
          <a:bodyPr/>
          <a:lstStyle/>
          <a:p>
            <a:r>
              <a:rPr lang="nl-NL" dirty="0">
                <a:solidFill>
                  <a:schemeClr val="bg1">
                    <a:lumMod val="95000"/>
                  </a:schemeClr>
                </a:solidFill>
              </a:rPr>
              <a:t>10.2 Politieke socialisatie</a:t>
            </a:r>
          </a:p>
        </p:txBody>
      </p:sp>
      <p:sp>
        <p:nvSpPr>
          <p:cNvPr id="3" name="Tijdelijke aanduiding voor inhoud 2"/>
          <p:cNvSpPr>
            <a:spLocks noGrp="1"/>
          </p:cNvSpPr>
          <p:nvPr>
            <p:ph idx="1"/>
          </p:nvPr>
        </p:nvSpPr>
        <p:spPr/>
        <p:txBody>
          <a:bodyPr>
            <a:normAutofit/>
          </a:bodyPr>
          <a:lstStyle/>
          <a:p>
            <a:pPr marL="0" indent="0">
              <a:buNone/>
            </a:pPr>
            <a:r>
              <a:rPr lang="nl-NL" sz="2400" b="1" dirty="0"/>
              <a:t>Politieke socialisatie</a:t>
            </a:r>
          </a:p>
          <a:p>
            <a:pPr marL="0" indent="0">
              <a:buNone/>
            </a:pPr>
            <a:endParaRPr lang="nl-NL" sz="2400" dirty="0"/>
          </a:p>
          <a:p>
            <a:pPr>
              <a:buFontTx/>
              <a:buChar char="-"/>
            </a:pPr>
            <a:r>
              <a:rPr lang="nl-NL" dirty="0"/>
              <a:t>Vanwege de ontzuiling deden jongeren contact op buiten hun eigen zuil</a:t>
            </a:r>
          </a:p>
          <a:p>
            <a:pPr>
              <a:buFontTx/>
              <a:buChar char="-"/>
            </a:pPr>
            <a:endParaRPr lang="nl-NL" dirty="0"/>
          </a:p>
          <a:p>
            <a:pPr>
              <a:buFontTx/>
              <a:buChar char="-"/>
            </a:pPr>
            <a:r>
              <a:rPr lang="nl-NL" dirty="0"/>
              <a:t>Jongeren kregen ideeën over de maatschappelijke verhoudingen en hoe die moesten veranderen</a:t>
            </a:r>
          </a:p>
          <a:p>
            <a:pPr>
              <a:buFontTx/>
              <a:buChar char="-"/>
            </a:pPr>
            <a:endParaRPr lang="nl-NL" dirty="0"/>
          </a:p>
          <a:p>
            <a:pPr>
              <a:buFontTx/>
              <a:buChar char="-"/>
            </a:pPr>
            <a:r>
              <a:rPr lang="nl-NL" dirty="0"/>
              <a:t>De media </a:t>
            </a:r>
            <a:r>
              <a:rPr lang="nl-NL" dirty="0" smtClean="0"/>
              <a:t>speelden </a:t>
            </a:r>
            <a:r>
              <a:rPr lang="nl-NL" dirty="0"/>
              <a:t>hierin een grote rol</a:t>
            </a:r>
          </a:p>
          <a:p>
            <a:pPr>
              <a:buFontTx/>
              <a:buChar char="-"/>
            </a:pPr>
            <a:endParaRPr lang="nl-NL" dirty="0"/>
          </a:p>
          <a:p>
            <a:pPr>
              <a:buFontTx/>
              <a:buChar char="-"/>
            </a:pPr>
            <a:r>
              <a:rPr lang="nl-NL" dirty="0"/>
              <a:t>Het onderwijs wordt een </a:t>
            </a:r>
            <a:r>
              <a:rPr lang="nl-NL" dirty="0" err="1"/>
              <a:t>socialisator</a:t>
            </a:r>
            <a:r>
              <a:rPr lang="nl-NL" dirty="0"/>
              <a:t> </a:t>
            </a:r>
          </a:p>
        </p:txBody>
      </p:sp>
    </p:spTree>
    <p:extLst>
      <p:ext uri="{BB962C8B-B14F-4D97-AF65-F5344CB8AC3E}">
        <p14:creationId xmlns:p14="http://schemas.microsoft.com/office/powerpoint/2010/main" val="44576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10.2 Politieke socialisatie</a:t>
            </a:r>
          </a:p>
        </p:txBody>
      </p:sp>
      <p:sp>
        <p:nvSpPr>
          <p:cNvPr id="3" name="Tijdelijke aanduiding voor inhoud 2"/>
          <p:cNvSpPr>
            <a:spLocks noGrp="1"/>
          </p:cNvSpPr>
          <p:nvPr>
            <p:ph idx="1"/>
          </p:nvPr>
        </p:nvSpPr>
        <p:spPr>
          <a:xfrm>
            <a:off x="633844" y="1828801"/>
            <a:ext cx="8022475" cy="4351337"/>
          </a:xfrm>
        </p:spPr>
        <p:txBody>
          <a:bodyPr>
            <a:normAutofit/>
          </a:bodyPr>
          <a:lstStyle/>
          <a:p>
            <a:pPr marL="0" indent="0">
              <a:buNone/>
            </a:pPr>
            <a:r>
              <a:rPr lang="nl-NL" sz="2400" b="1" dirty="0"/>
              <a:t>Identiteit</a:t>
            </a:r>
          </a:p>
          <a:p>
            <a:pPr marL="0" indent="0">
              <a:buNone/>
            </a:pPr>
            <a:endParaRPr lang="nl-NL" dirty="0"/>
          </a:p>
          <a:p>
            <a:pPr>
              <a:buFontTx/>
              <a:buChar char="-"/>
            </a:pPr>
            <a:r>
              <a:rPr lang="nl-NL" dirty="0"/>
              <a:t>Jongeren keerden zich af van de burgerij en hadden hun eigen groepen</a:t>
            </a:r>
          </a:p>
          <a:p>
            <a:pPr>
              <a:buFontTx/>
              <a:buChar char="-"/>
            </a:pPr>
            <a:endParaRPr lang="nl-NL" dirty="0"/>
          </a:p>
          <a:p>
            <a:pPr>
              <a:buFontTx/>
              <a:buChar char="-"/>
            </a:pPr>
            <a:r>
              <a:rPr lang="nl-NL" dirty="0"/>
              <a:t>Ontwikkelen van sociale identiteit</a:t>
            </a:r>
          </a:p>
          <a:p>
            <a:pPr>
              <a:buFontTx/>
              <a:buChar char="-"/>
            </a:pPr>
            <a:endParaRPr lang="nl-NL" dirty="0"/>
          </a:p>
          <a:p>
            <a:pPr>
              <a:buFontTx/>
              <a:buChar char="-"/>
            </a:pPr>
            <a:r>
              <a:rPr lang="nl-NL" dirty="0"/>
              <a:t>Jongeren zetten zich af tegen de collectivistische cultuur</a:t>
            </a:r>
          </a:p>
          <a:p>
            <a:pPr lvl="1">
              <a:buFontTx/>
              <a:buChar char="-"/>
            </a:pPr>
            <a:r>
              <a:rPr lang="nl-NL" dirty="0"/>
              <a:t>Vrijheid van de ‘betutteling’ </a:t>
            </a:r>
          </a:p>
          <a:p>
            <a:pPr lvl="1">
              <a:buFontTx/>
              <a:buChar char="-"/>
            </a:pPr>
            <a:r>
              <a:rPr lang="nl-NL" dirty="0"/>
              <a:t>Streven naar een individualistische cultuur</a:t>
            </a:r>
          </a:p>
          <a:p>
            <a:pPr lvl="1">
              <a:buFontTx/>
              <a:buChar char="-"/>
            </a:pPr>
            <a:r>
              <a:rPr lang="nl-NL" dirty="0" smtClean="0"/>
              <a:t>-&gt; actueel voorbeeld van een </a:t>
            </a:r>
            <a:r>
              <a:rPr lang="nl-NL" dirty="0" smtClean="0">
                <a:hlinkClick r:id="rId2"/>
              </a:rPr>
              <a:t>hippie ‘vrijstad’</a:t>
            </a:r>
            <a:r>
              <a:rPr lang="nl-NL" dirty="0" smtClean="0"/>
              <a:t>. </a:t>
            </a:r>
            <a:endParaRPr lang="nl-NL" dirty="0"/>
          </a:p>
        </p:txBody>
      </p:sp>
    </p:spTree>
    <p:extLst>
      <p:ext uri="{BB962C8B-B14F-4D97-AF65-F5344CB8AC3E}">
        <p14:creationId xmlns:p14="http://schemas.microsoft.com/office/powerpoint/2010/main" val="80307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10.3 Theorie en ideologie </a:t>
            </a:r>
          </a:p>
        </p:txBody>
      </p:sp>
      <p:sp>
        <p:nvSpPr>
          <p:cNvPr id="3" name="Tijdelijke aanduiding voor inhoud 2"/>
          <p:cNvSpPr>
            <a:spLocks noGrp="1"/>
          </p:cNvSpPr>
          <p:nvPr>
            <p:ph idx="1"/>
          </p:nvPr>
        </p:nvSpPr>
        <p:spPr/>
        <p:txBody>
          <a:bodyPr>
            <a:normAutofit/>
          </a:bodyPr>
          <a:lstStyle/>
          <a:p>
            <a:pPr marL="0" indent="0">
              <a:buNone/>
            </a:pPr>
            <a:r>
              <a:rPr lang="nl-NL" sz="2400" b="1" dirty="0"/>
              <a:t>Theorie</a:t>
            </a:r>
          </a:p>
          <a:p>
            <a:pPr marL="0" indent="0">
              <a:buNone/>
            </a:pPr>
            <a:endParaRPr lang="nl-NL" sz="2000" b="1" dirty="0"/>
          </a:p>
          <a:p>
            <a:pPr>
              <a:buFontTx/>
              <a:buChar char="-"/>
            </a:pPr>
            <a:r>
              <a:rPr lang="nl-NL" dirty="0"/>
              <a:t>Rol van (massa) media is toegenomen</a:t>
            </a:r>
          </a:p>
          <a:p>
            <a:pPr>
              <a:buFontTx/>
              <a:buChar char="-"/>
            </a:pPr>
            <a:endParaRPr lang="nl-NL" dirty="0"/>
          </a:p>
          <a:p>
            <a:pPr>
              <a:buFontTx/>
              <a:buChar char="-"/>
            </a:pPr>
            <a:endParaRPr lang="nl-NL" dirty="0"/>
          </a:p>
          <a:p>
            <a:pPr>
              <a:buFontTx/>
              <a:buChar char="-"/>
            </a:pPr>
            <a:r>
              <a:rPr lang="nl-NL" dirty="0" err="1" smtClean="0"/>
              <a:t>Framing</a:t>
            </a:r>
            <a:r>
              <a:rPr lang="nl-NL" dirty="0" smtClean="0"/>
              <a:t>: </a:t>
            </a:r>
            <a:r>
              <a:rPr lang="nl-NL" sz="1800" dirty="0"/>
              <a:t>de manier waarop een onderwerp wordt gebracht, ingekleed en uitgelegd</a:t>
            </a:r>
          </a:p>
          <a:p>
            <a:pPr>
              <a:buFontTx/>
              <a:buChar char="-"/>
            </a:pPr>
            <a:endParaRPr lang="nl-NL" sz="1800" dirty="0"/>
          </a:p>
          <a:p>
            <a:pPr>
              <a:buFontTx/>
              <a:buChar char="-"/>
            </a:pPr>
            <a:endParaRPr lang="nl-NL" dirty="0"/>
          </a:p>
          <a:p>
            <a:pPr>
              <a:buFontTx/>
              <a:buChar char="-"/>
            </a:pPr>
            <a:r>
              <a:rPr lang="nl-NL" dirty="0"/>
              <a:t> Referentiekader</a:t>
            </a:r>
          </a:p>
        </p:txBody>
      </p:sp>
    </p:spTree>
    <p:extLst>
      <p:ext uri="{BB962C8B-B14F-4D97-AF65-F5344CB8AC3E}">
        <p14:creationId xmlns:p14="http://schemas.microsoft.com/office/powerpoint/2010/main" val="1818729715"/>
      </p:ext>
    </p:extLst>
  </p:cSld>
  <p:clrMapOvr>
    <a:masterClrMapping/>
  </p:clrMapOvr>
</p:sld>
</file>

<file path=ppt/theme/theme1.xml><?xml version="1.0" encoding="utf-8"?>
<a:theme xmlns:a="http://schemas.openxmlformats.org/drawingml/2006/main" name="HDOfficeLightV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769</TotalTime>
  <Words>1015</Words>
  <Application>Microsoft Office PowerPoint</Application>
  <PresentationFormat>Diavoorstelling (4:3)</PresentationFormat>
  <Paragraphs>172</Paragraphs>
  <Slides>20</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Calibri</vt:lpstr>
      <vt:lpstr>Calibri Light</vt:lpstr>
      <vt:lpstr>Courier New</vt:lpstr>
      <vt:lpstr>Wingdings 2</vt:lpstr>
      <vt:lpstr>HDOfficeLightV0</vt:lpstr>
      <vt:lpstr>Veranderingen in het vormingsvraagstuk</vt:lpstr>
      <vt:lpstr>Paragrafen</vt:lpstr>
      <vt:lpstr>10.1 Protestgeneratie</vt:lpstr>
      <vt:lpstr>10.1 Protestgeneratie</vt:lpstr>
      <vt:lpstr>10.1 Protestgeneratie</vt:lpstr>
      <vt:lpstr>10.2 Politieke socialisatie </vt:lpstr>
      <vt:lpstr>10.2 Politieke socialisatie</vt:lpstr>
      <vt:lpstr>10.2 Politieke socialisatie</vt:lpstr>
      <vt:lpstr>10.3 Theorie en ideologie </vt:lpstr>
      <vt:lpstr>10.3 Theorie en ideologie</vt:lpstr>
      <vt:lpstr>10.3 Theorie en ideologie</vt:lpstr>
      <vt:lpstr>10.4 Individualisering</vt:lpstr>
      <vt:lpstr>10.4 Individualisering</vt:lpstr>
      <vt:lpstr>10.4 Individualisering</vt:lpstr>
      <vt:lpstr>10.4 Individualisering</vt:lpstr>
      <vt:lpstr>10.5 Globalisering</vt:lpstr>
      <vt:lpstr>Tot slot, een samenvatting…</vt:lpstr>
      <vt:lpstr>Samenvatting… </vt:lpstr>
      <vt:lpstr>En nog meer samenvatting..</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samenleving en ik</dc:title>
  <dc:creator>User</dc:creator>
  <cp:lastModifiedBy>M.C. Veldman</cp:lastModifiedBy>
  <cp:revision>65</cp:revision>
  <cp:lastPrinted>2017-07-06T06:36:43Z</cp:lastPrinted>
  <dcterms:created xsi:type="dcterms:W3CDTF">2017-07-05T17:25:16Z</dcterms:created>
  <dcterms:modified xsi:type="dcterms:W3CDTF">2018-04-24T13:44:44Z</dcterms:modified>
</cp:coreProperties>
</file>