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68" r:id="rId4"/>
    <p:sldId id="258" r:id="rId5"/>
    <p:sldId id="259" r:id="rId6"/>
    <p:sldId id="260" r:id="rId7"/>
    <p:sldId id="261" r:id="rId8"/>
    <p:sldId id="269" r:id="rId9"/>
    <p:sldId id="263" r:id="rId10"/>
    <p:sldId id="264" r:id="rId11"/>
    <p:sldId id="265" r:id="rId12"/>
    <p:sldId id="266" r:id="rId13"/>
    <p:sldId id="270"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8281" autoAdjust="0"/>
  </p:normalViewPr>
  <p:slideViewPr>
    <p:cSldViewPr snapToGrid="0">
      <p:cViewPr varScale="1">
        <p:scale>
          <a:sx n="77" d="100"/>
          <a:sy n="77" d="100"/>
        </p:scale>
        <p:origin x="161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9125327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e9125327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596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Eigen invulling docent</a:t>
            </a:r>
            <a:endParaRPr dirty="0"/>
          </a:p>
        </p:txBody>
      </p:sp>
    </p:spTree>
    <p:extLst>
      <p:ext uri="{BB962C8B-B14F-4D97-AF65-F5344CB8AC3E}">
        <p14:creationId xmlns:p14="http://schemas.microsoft.com/office/powerpoint/2010/main" val="4038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Eigen invulling docent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63981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dirty="0"/>
              <a:t>Eigen invulling docent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484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800"/>
              <a:buFont typeface="Arial"/>
              <a:buNone/>
              <a:tabLst/>
              <a:defRPr/>
            </a:pPr>
            <a:r>
              <a:rPr lang="nl-NL" sz="1100" dirty="0">
                <a:solidFill>
                  <a:schemeClr val="dk1"/>
                </a:solidFill>
                <a:latin typeface="Raleway"/>
                <a:ea typeface="Raleway"/>
                <a:cs typeface="Raleway"/>
                <a:sym typeface="Raleway"/>
              </a:rPr>
              <a:t>VOORBEREIDING DOOR DE DOCENT: </a:t>
            </a:r>
            <a:br>
              <a:rPr lang="nl-NL" sz="1100" dirty="0">
                <a:solidFill>
                  <a:schemeClr val="dk1"/>
                </a:solidFill>
                <a:latin typeface="Raleway"/>
                <a:ea typeface="Raleway"/>
                <a:cs typeface="Raleway"/>
                <a:sym typeface="Raleway"/>
              </a:rPr>
            </a:br>
            <a:r>
              <a:rPr lang="nl-NL" sz="1100" dirty="0">
                <a:solidFill>
                  <a:schemeClr val="dk1"/>
                </a:solidFill>
                <a:latin typeface="Raleway"/>
                <a:ea typeface="Raleway"/>
                <a:cs typeface="Raleway"/>
                <a:sym typeface="Raleway"/>
              </a:rPr>
              <a:t>klaarleggen op elke tafel, een wit vel papier en een examenopgave MAW</a:t>
            </a:r>
            <a:br>
              <a:rPr lang="nl-NL" sz="1100" dirty="0">
                <a:solidFill>
                  <a:schemeClr val="dk1"/>
                </a:solidFill>
                <a:latin typeface="Raleway"/>
                <a:ea typeface="Raleway"/>
                <a:cs typeface="Raleway"/>
                <a:sym typeface="Raleway"/>
              </a:rPr>
            </a:br>
            <a:r>
              <a:rPr lang="nl-NL" sz="1100" i="0" u="none" strike="noStrike" cap="none" dirty="0">
                <a:solidFill>
                  <a:schemeClr val="dk1"/>
                </a:solidFill>
                <a:latin typeface="Raleway"/>
                <a:ea typeface="Raleway"/>
                <a:cs typeface="Raleway"/>
                <a:sym typeface="Raleway"/>
              </a:rPr>
              <a:t>De opdrachten in deze </a:t>
            </a:r>
            <a:r>
              <a:rPr lang="nl-NL" sz="1100" i="0" u="none" strike="noStrike" cap="none" dirty="0" err="1">
                <a:solidFill>
                  <a:schemeClr val="dk1"/>
                </a:solidFill>
                <a:latin typeface="Raleway"/>
                <a:ea typeface="Raleway"/>
                <a:cs typeface="Raleway"/>
                <a:sym typeface="Raleway"/>
              </a:rPr>
              <a:t>powerpoint</a:t>
            </a:r>
            <a:r>
              <a:rPr lang="nl-NL" sz="1100" i="0" u="none" strike="noStrike" cap="none" dirty="0">
                <a:solidFill>
                  <a:schemeClr val="dk1"/>
                </a:solidFill>
                <a:latin typeface="Raleway"/>
                <a:ea typeface="Raleway"/>
                <a:cs typeface="Raleway"/>
                <a:sym typeface="Raleway"/>
              </a:rPr>
              <a:t> lenen zich voor Denken-delen-uitwisselen. Laat leerlingen na het schrijven eerst onderling uitwisselen en bespreek daarna klassikaal. Noteer evt. op het bord. </a:t>
            </a:r>
          </a:p>
          <a:p>
            <a:pPr marL="0" lvl="0" indent="0" algn="l" rtl="0">
              <a:lnSpc>
                <a:spcPct val="150000"/>
              </a:lnSpc>
              <a:spcBef>
                <a:spcPts val="0"/>
              </a:spcBef>
              <a:spcAft>
                <a:spcPts val="0"/>
              </a:spcAft>
              <a:buSzPts val="1800"/>
              <a:buNone/>
            </a:pPr>
            <a:r>
              <a:rPr lang="nl-NL" sz="1100" dirty="0">
                <a:solidFill>
                  <a:schemeClr val="dk1"/>
                </a:solidFill>
                <a:latin typeface="Raleway"/>
                <a:ea typeface="Raleway"/>
                <a:cs typeface="Raleway"/>
                <a:sym typeface="Raleway"/>
              </a:rPr>
              <a:t>NB: Een examen kan voor een leerling die net uit de onderbouw komt natuurlijk wat overweldigend zijn en wellicht moeilijk te begrijpen. Bespreek het dan alleen kort en leg de nadruk op de volgende slide, de opdracht met het witte papier. </a:t>
            </a:r>
            <a:br>
              <a:rPr lang="nl-NL" sz="1100" dirty="0">
                <a:solidFill>
                  <a:schemeClr val="dk1"/>
                </a:solidFill>
                <a:latin typeface="Raleway"/>
                <a:ea typeface="Raleway"/>
                <a:cs typeface="Raleway"/>
                <a:sym typeface="Raleway"/>
              </a:rPr>
            </a:br>
            <a:br>
              <a:rPr lang="nl-NL" sz="1100" dirty="0">
                <a:solidFill>
                  <a:schemeClr val="dk1"/>
                </a:solidFill>
                <a:latin typeface="Raleway"/>
                <a:ea typeface="Raleway"/>
                <a:cs typeface="Raleway"/>
                <a:sym typeface="Raleway"/>
              </a:rPr>
            </a:br>
            <a:r>
              <a:rPr lang="nl-NL" sz="1100" dirty="0">
                <a:solidFill>
                  <a:schemeClr val="dk1"/>
                </a:solidFill>
                <a:latin typeface="Raleway"/>
                <a:ea typeface="Raleway"/>
                <a:cs typeface="Raleway"/>
                <a:sym typeface="Raleway"/>
              </a:rPr>
              <a:t>UITLEG AAN LEERLINGEN: </a:t>
            </a:r>
            <a:br>
              <a:rPr lang="nl-NL" sz="1100" dirty="0">
                <a:solidFill>
                  <a:schemeClr val="dk1"/>
                </a:solidFill>
                <a:latin typeface="Raleway"/>
                <a:ea typeface="Raleway"/>
                <a:cs typeface="Raleway"/>
                <a:sym typeface="Raleway"/>
              </a:rPr>
            </a:br>
            <a:r>
              <a:rPr lang="nl-NL" sz="1100" dirty="0">
                <a:solidFill>
                  <a:schemeClr val="dk1"/>
                </a:solidFill>
                <a:latin typeface="Raleway"/>
                <a:ea typeface="Raleway"/>
                <a:cs typeface="Raleway"/>
                <a:sym typeface="Raleway"/>
              </a:rPr>
              <a:t>Voor je ligt een examenopgave en een wit vel. </a:t>
            </a:r>
            <a:r>
              <a:rPr lang="nl-NL" sz="1100" i="0" u="none" strike="noStrike" cap="none" dirty="0">
                <a:solidFill>
                  <a:schemeClr val="dk1"/>
                </a:solidFill>
                <a:latin typeface="Raleway"/>
                <a:ea typeface="Raleway"/>
                <a:cs typeface="Raleway"/>
                <a:sym typeface="Raleway"/>
              </a:rPr>
              <a:t>Het examen staat voor de school. Je leert, omdat je zo je examen haalt en door kan naar je vervolgopleiding.  </a:t>
            </a:r>
            <a:r>
              <a:rPr lang="nl-NL" sz="1100" dirty="0">
                <a:solidFill>
                  <a:schemeClr val="dk1"/>
                </a:solidFill>
                <a:latin typeface="Raleway"/>
                <a:ea typeface="Raleway"/>
                <a:cs typeface="Raleway"/>
                <a:sym typeface="Raleway"/>
              </a:rPr>
              <a:t>Kijk dit examen eens door. Wat vind je ervan? Wat valt je op? </a:t>
            </a:r>
          </a:p>
          <a:p>
            <a:pPr marL="0" lvl="0" indent="0" algn="l" rtl="0">
              <a:lnSpc>
                <a:spcPct val="150000"/>
              </a:lnSpc>
              <a:spcBef>
                <a:spcPts val="0"/>
              </a:spcBef>
              <a:spcAft>
                <a:spcPts val="0"/>
              </a:spcAft>
              <a:buSzPts val="1800"/>
              <a:buNone/>
            </a:pPr>
            <a:endParaRPr lang="nl-NL" sz="1100" dirty="0">
              <a:solidFill>
                <a:schemeClr val="dk1"/>
              </a:solidFill>
              <a:latin typeface="Raleway"/>
              <a:ea typeface="Raleway"/>
              <a:cs typeface="Raleway"/>
              <a:sym typeface="Raleway"/>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nl-NL" sz="1100" dirty="0">
                <a:solidFill>
                  <a:schemeClr val="dk1"/>
                </a:solidFill>
                <a:latin typeface="Raleway"/>
                <a:ea typeface="Raleway"/>
                <a:cs typeface="Raleway"/>
                <a:sym typeface="Raleway"/>
              </a:rPr>
              <a:t>(VERVOLG) </a:t>
            </a:r>
            <a:br>
              <a:rPr lang="nl-NL" sz="1100" dirty="0">
                <a:solidFill>
                  <a:schemeClr val="dk1"/>
                </a:solidFill>
                <a:latin typeface="Raleway"/>
                <a:ea typeface="Raleway"/>
                <a:cs typeface="Raleway"/>
                <a:sym typeface="Raleway"/>
              </a:rPr>
            </a:br>
            <a:r>
              <a:rPr lang="nl-NL" sz="1100" dirty="0">
                <a:solidFill>
                  <a:schemeClr val="dk1"/>
                </a:solidFill>
                <a:latin typeface="Raleway"/>
                <a:ea typeface="Raleway"/>
                <a:cs typeface="Raleway"/>
                <a:sym typeface="Raleway"/>
              </a:rPr>
              <a:t>UITLEG AAN LEERLINGEN: </a:t>
            </a:r>
          </a:p>
          <a:p>
            <a:pPr marL="0" marR="0" lvl="0" indent="0" algn="l" defTabSz="914400" rtl="0" eaLnBrk="1" fontAlgn="auto" latinLnBrk="0" hangingPunct="1">
              <a:lnSpc>
                <a:spcPct val="150000"/>
              </a:lnSpc>
              <a:spcBef>
                <a:spcPts val="0"/>
              </a:spcBef>
              <a:spcAft>
                <a:spcPts val="0"/>
              </a:spcAft>
              <a:buClr>
                <a:srgbClr val="000000"/>
              </a:buClr>
              <a:buSzPts val="1800"/>
              <a:buFont typeface="Arial"/>
              <a:buNone/>
              <a:tabLst/>
              <a:defRPr/>
            </a:pPr>
            <a:r>
              <a:rPr lang="nl" sz="1100" dirty="0">
                <a:solidFill>
                  <a:schemeClr val="dk1"/>
                </a:solidFill>
                <a:latin typeface="Raleway"/>
                <a:ea typeface="Raleway"/>
                <a:cs typeface="Raleway"/>
                <a:sym typeface="Raleway"/>
              </a:rPr>
              <a:t>Daarnaast ligt een wit vel, dat staat voor het leven. Deels is dit natuurlijk al ingekleurd, maar je hebt hier zelf ook nog invloed op. Schrijf op dit vel op wat je hoopt te leren bij maw. Waar kijk je naar uit? Hoe hoop je dat het gaat helpen bij het leven/het begrijpen van het nieuws/je studie/je werk?</a:t>
            </a:r>
            <a:endParaRPr lang="nl" sz="1100" i="0" u="none" strike="noStrike" cap="none" dirty="0">
              <a:solidFill>
                <a:schemeClr val="dk1"/>
              </a:solidFill>
              <a:latin typeface="Raleway"/>
              <a:ea typeface="Raleway"/>
              <a:cs typeface="Raleway"/>
              <a:sym typeface="Raleway"/>
            </a:endParaRPr>
          </a:p>
          <a:p>
            <a:pPr marL="0" lvl="0" indent="0" algn="l" rtl="0">
              <a:lnSpc>
                <a:spcPct val="150000"/>
              </a:lnSpc>
              <a:spcBef>
                <a:spcPts val="0"/>
              </a:spcBef>
              <a:spcAft>
                <a:spcPts val="0"/>
              </a:spcAft>
              <a:buSzPts val="1800"/>
              <a:buNone/>
            </a:pPr>
            <a:endParaRPr lang="nl-NL" sz="1100" dirty="0">
              <a:solidFill>
                <a:schemeClr val="dk1"/>
              </a:solidFill>
              <a:latin typeface="Raleway"/>
              <a:ea typeface="Raleway"/>
              <a:cs typeface="Raleway"/>
              <a:sym typeface="Raleway"/>
            </a:endParaRPr>
          </a:p>
          <a:p>
            <a:pPr marL="0" lvl="0" indent="0" algn="l" rtl="0">
              <a:lnSpc>
                <a:spcPct val="150000"/>
              </a:lnSpc>
              <a:spcBef>
                <a:spcPts val="0"/>
              </a:spcBef>
              <a:spcAft>
                <a:spcPts val="0"/>
              </a:spcAft>
              <a:buSzPts val="1800"/>
              <a:buNone/>
            </a:pPr>
            <a:br>
              <a:rPr lang="nl-NL" sz="1100" i="0" u="none" strike="noStrike" cap="none" dirty="0">
                <a:solidFill>
                  <a:schemeClr val="dk1"/>
                </a:solidFill>
                <a:latin typeface="Raleway"/>
                <a:ea typeface="Raleway"/>
                <a:cs typeface="Raleway"/>
                <a:sym typeface="Raleway"/>
              </a:rPr>
            </a:br>
            <a:r>
              <a:rPr lang="nl-NL" sz="1100" i="0" u="none" strike="noStrike" cap="none" dirty="0">
                <a:solidFill>
                  <a:schemeClr val="dk1"/>
                </a:solidFill>
                <a:latin typeface="Raleway"/>
                <a:ea typeface="Raleway"/>
                <a:cs typeface="Raleway"/>
                <a:sym typeface="Raleway"/>
              </a:rPr>
              <a:t>Boodschap: </a:t>
            </a:r>
          </a:p>
          <a:p>
            <a:pPr marL="0" lvl="0" indent="0" algn="l" rtl="0">
              <a:lnSpc>
                <a:spcPct val="150000"/>
              </a:lnSpc>
              <a:spcBef>
                <a:spcPts val="0"/>
              </a:spcBef>
              <a:spcAft>
                <a:spcPts val="0"/>
              </a:spcAft>
              <a:buSzPts val="180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Heel vaak lijkt het alsof je enkel toewerkt naar het examen, maar je leert alsnog een manier van leren/denken aan. Het zou veel mooier zijn als school je voorbij het examen zou voorbereiden, dat is een belangrijk doel bij het vak MAW . </a:t>
            </a:r>
            <a:endParaRPr lang="nl-NL" sz="1100" i="0" u="none" strike="noStrike" cap="none" dirty="0">
              <a:solidFill>
                <a:srgbClr val="000000"/>
              </a:solidFill>
              <a:latin typeface="Raleway"/>
              <a:ea typeface="Raleway"/>
              <a:cs typeface="Raleway"/>
              <a:sym typeface="Raleway"/>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8262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 Eigen invulling docent: indien gewenst kunt u bij deze dia ook aandacht besteden aan het verschil tussen MAW en maatschappijkeer </a:t>
            </a:r>
            <a:br>
              <a:rPr lang="nl-NL" sz="1100" dirty="0">
                <a:effectLst/>
                <a:latin typeface="Calibri" panose="020F0502020204030204" pitchFamily="34" charset="0"/>
                <a:ea typeface="Calibri" panose="020F0502020204030204" pitchFamily="34" charset="0"/>
                <a:cs typeface="Times New Roman" panose="02020603050405020304" pitchFamily="18" charset="0"/>
              </a:rPr>
            </a:br>
            <a:br>
              <a:rPr lang="nl-NL" sz="1100" dirty="0">
                <a:effectLst/>
                <a:latin typeface="Calibri" panose="020F0502020204030204" pitchFamily="34" charset="0"/>
                <a:ea typeface="Calibri" panose="020F0502020204030204" pitchFamily="34" charset="0"/>
                <a:cs typeface="Times New Roman" panose="02020603050405020304" pitchFamily="18" charset="0"/>
              </a:rPr>
            </a:br>
            <a:r>
              <a:rPr lang="nl-NL" sz="1100" dirty="0">
                <a:effectLst/>
                <a:latin typeface="Calibri" panose="020F0502020204030204" pitchFamily="34" charset="0"/>
                <a:ea typeface="Calibri" panose="020F0502020204030204" pitchFamily="34" charset="0"/>
                <a:cs typeface="Times New Roman" panose="02020603050405020304" pitchFamily="18" charset="0"/>
              </a:rPr>
              <a:t>Uitleg aan leerlingen: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-Stap terug, kijken naar maatschappelijke vraagstukken en processen </a:t>
            </a:r>
            <a:endParaRPr lang="nl-NL" dirty="0"/>
          </a:p>
          <a:p>
            <a:pPr marL="0" lvl="0" indent="0" algn="l" rtl="0">
              <a:spcBef>
                <a:spcPts val="0"/>
              </a:spcBef>
              <a:spcAft>
                <a:spcPts val="0"/>
              </a:spcAft>
              <a:buNone/>
            </a:pPr>
            <a:r>
              <a:rPr lang="nl-NL" dirty="0"/>
              <a:t>Bij maatschappijwetenschappen doen we een emotionele stap terug. We kijken vanaf een afstand naar maatschappelijke vraagstukken en processen en proberen die beter te begrijpen. Alsof je in een helikopter stapt en boven Nederland gaat hangen om te kijken hoe mensen zich op dat hele kleine stukje aarde gedragen. Dat kan door eerst nauwkeurig te beschrijven wat we denken te zien.</a:t>
            </a:r>
            <a:endParaRPr dirty="0"/>
          </a:p>
        </p:txBody>
      </p:sp>
    </p:spTree>
    <p:extLst>
      <p:ext uri="{BB962C8B-B14F-4D97-AF65-F5344CB8AC3E}">
        <p14:creationId xmlns:p14="http://schemas.microsoft.com/office/powerpoint/2010/main" val="386256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Uitleg aan leerlingen, bijvoorbeeld: </a:t>
            </a:r>
            <a:br>
              <a:rPr lang="nl-NL" dirty="0"/>
            </a:br>
            <a:br>
              <a:rPr lang="nl-NL" dirty="0"/>
            </a:br>
            <a:r>
              <a:rPr lang="nl-NL" dirty="0"/>
              <a:t>Daarnaast willen we graag verklaren wat we zien. Veel gedrag van groepen mensen is niet toevallig. Er zitten vaak één of meer logische verklaringen achter. Je zult begrijpen dat het daarom noodzakelijk is om in dezelfde vaktaal met elkaar te spreken over maatschappelijke vraagstukken. Bij maatschappijwetenschappen maken we gebruik van 23 kernconcepten en vier hoofdconcepten. Dit zijn de belangrijkste begrippen van het vak waarmee we samen dezelfde vaktaal spreken.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Daarom mag je de kernconcepten en hoofdconcepten zien als gereedschap of instrumenten bij dit vak. Gereedschap en instrumenten kun je inzetten om daarmee meer te bereiken dan zonder deze hulpmiddelen. Zonder de hulpmiddelen lukt het misschien ook wel maar kost het veel meer moeite. Net zoals je met je handen minder goed iets kunt bouwen dan met gereedschap. Zorg dus dat je de definities leert kennen en vooral ook leert begrijpen. </a:t>
            </a:r>
          </a:p>
          <a:p>
            <a:pPr marL="0" lvl="0" indent="0" algn="l" rtl="0">
              <a:spcBef>
                <a:spcPts val="0"/>
              </a:spcBef>
              <a:spcAft>
                <a:spcPts val="0"/>
              </a:spcAft>
              <a:buNone/>
            </a:pPr>
            <a:endParaRPr lang="nl-NL" dirty="0"/>
          </a:p>
          <a:p>
            <a:pPr marL="0" lvl="0" indent="0" algn="l" rtl="0">
              <a:spcBef>
                <a:spcPts val="0"/>
              </a:spcBef>
              <a:spcAft>
                <a:spcPts val="0"/>
              </a:spcAft>
              <a:buNone/>
            </a:pPr>
            <a:r>
              <a:rPr lang="nl-NL" dirty="0"/>
              <a:t>Met die kennis en dat inzicht ben je er nog niet want gereedschap moet je vooral gebruiken. Het oefenen met toepassingsopdrachten is dus van het grootste belang om voor het vak te slagen en om er veel aan te hebben in je vervolgopleiding en rest van je leven.</a:t>
            </a:r>
          </a:p>
          <a:p>
            <a:pPr marL="0" lvl="0" indent="0" algn="l" rtl="0">
              <a:spcBef>
                <a:spcPts val="0"/>
              </a:spcBef>
              <a:spcAft>
                <a:spcPts val="0"/>
              </a:spcAft>
              <a:buNone/>
            </a:pPr>
            <a:r>
              <a:rPr lang="nl-NL" dirty="0"/>
              <a:t>Je zult door het doen van opdrachten twee dingen leren:</a:t>
            </a:r>
          </a:p>
          <a:p>
            <a:pPr marL="228600" lvl="0" indent="-228600" algn="l" rtl="0">
              <a:spcBef>
                <a:spcPts val="0"/>
              </a:spcBef>
              <a:spcAft>
                <a:spcPts val="0"/>
              </a:spcAft>
              <a:buAutoNum type="arabicPeriod"/>
            </a:pPr>
            <a:r>
              <a:rPr lang="nl-NL" dirty="0"/>
              <a:t>Begrip van de wereld om je heen, van actualiteit en maatschappelijke vraagstukken.</a:t>
            </a:r>
          </a:p>
          <a:p>
            <a:pPr marL="228600" lvl="0" indent="-228600" algn="l" rtl="0">
              <a:spcBef>
                <a:spcPts val="0"/>
              </a:spcBef>
              <a:spcAft>
                <a:spcPts val="0"/>
              </a:spcAft>
              <a:buAutoNum type="arabicPeriod"/>
            </a:pPr>
            <a:r>
              <a:rPr lang="nl-NL" dirty="0"/>
              <a:t>Je leert het gereedschap, de hoofd- en kernconcepten steeds beter gebruiken. </a:t>
            </a:r>
            <a:endParaRPr dirty="0"/>
          </a:p>
        </p:txBody>
      </p:sp>
    </p:spTree>
    <p:extLst>
      <p:ext uri="{BB962C8B-B14F-4D97-AF65-F5344CB8AC3E}">
        <p14:creationId xmlns:p14="http://schemas.microsoft.com/office/powerpoint/2010/main" val="7835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Aan de slag met de hoofdconcepten en een eerste verkenning van de onderwerpen die bij maatschappijwetenschappen bestudeerd worden </a:t>
            </a:r>
            <a:endParaRPr dirty="0"/>
          </a:p>
        </p:txBody>
      </p:sp>
    </p:spTree>
    <p:extLst>
      <p:ext uri="{BB962C8B-B14F-4D97-AF65-F5344CB8AC3E}">
        <p14:creationId xmlns:p14="http://schemas.microsoft.com/office/powerpoint/2010/main" val="92819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We gaan een eerste inkijkje nemen in de hoofd- en evt. Dit doe je door middel van de volgende opdracht. </a:t>
            </a:r>
            <a:br>
              <a:rPr lang="nl-NL" dirty="0"/>
            </a:br>
            <a:br>
              <a:rPr lang="nl-NL" dirty="0"/>
            </a:br>
            <a:r>
              <a:rPr lang="nl-NL" dirty="0"/>
              <a:t>Aanwijzingen voor de docent: laat leerlingen die niets kunnen bedenken eventueel websites van kwaliteitskranten bestuderen</a:t>
            </a:r>
            <a:endParaRPr dirty="0"/>
          </a:p>
        </p:txBody>
      </p:sp>
    </p:spTree>
    <p:extLst>
      <p:ext uri="{BB962C8B-B14F-4D97-AF65-F5344CB8AC3E}">
        <p14:creationId xmlns:p14="http://schemas.microsoft.com/office/powerpoint/2010/main" val="324433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Klassikale bespreking: </a:t>
            </a:r>
            <a:br>
              <a:rPr lang="nl-NL" dirty="0"/>
            </a:br>
            <a:r>
              <a:rPr lang="nl-NL" dirty="0"/>
              <a:t>Maak vier kolommen op het bord: Vorming, Binding, Verandering, Verhouding</a:t>
            </a:r>
            <a:br>
              <a:rPr lang="nl-NL" dirty="0"/>
            </a:br>
            <a:br>
              <a:rPr lang="nl-NL" dirty="0"/>
            </a:br>
            <a:r>
              <a:rPr lang="nl-NL" dirty="0"/>
              <a:t>Laat elk tweetal een onderwerp + kolom noemen. Bespreek/vraag door (waarom past het hierbij) </a:t>
            </a:r>
            <a:r>
              <a:rPr lang="nl-NL"/>
              <a:t>en noteer</a:t>
            </a:r>
            <a:endParaRPr dirty="0"/>
          </a:p>
        </p:txBody>
      </p:sp>
    </p:spTree>
    <p:extLst>
      <p:ext uri="{BB962C8B-B14F-4D97-AF65-F5344CB8AC3E}">
        <p14:creationId xmlns:p14="http://schemas.microsoft.com/office/powerpoint/2010/main" val="228417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91253278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91253278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Indien gewenst kunt u hier de opbouw van het boek met leerlingen bespreken aan de hand van bladzijde 10 en 11 (havo en vwo) </a:t>
            </a:r>
            <a:endParaRPr dirty="0"/>
          </a:p>
        </p:txBody>
      </p:sp>
    </p:spTree>
    <p:extLst>
      <p:ext uri="{BB962C8B-B14F-4D97-AF65-F5344CB8AC3E}">
        <p14:creationId xmlns:p14="http://schemas.microsoft.com/office/powerpoint/2010/main" val="123046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unsplash.com/photos/IPglR5U8yEw?utm_source=unsplash&amp;utm_medium=referral&amp;utm_content=creditShareLink" TargetMode="External"/><Relationship Id="rId3" Type="http://schemas.openxmlformats.org/officeDocument/2006/relationships/image" Target="../media/image2.png"/><Relationship Id="rId7" Type="http://schemas.openxmlformats.org/officeDocument/2006/relationships/hyperlink" Target="https://unsplash.com/photos/gcsNOsPEXfs?utm_source=unsplash&amp;utm_medium=referral&amp;utm_content=creditShareLin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unsplash.com/@firmbee?utm_source=unsplash&amp;utm_medium=referral&amp;utm_content=creditCopyText" TargetMode="External"/><Relationship Id="rId5" Type="http://schemas.openxmlformats.org/officeDocument/2006/relationships/hyperlink" Target="https://unsplash.com/photos/hgFY1mZY-Y0?utm_source=unsplash&amp;utm_medium=referral&amp;utm_content=creditShareLink" TargetMode="External"/><Relationship Id="rId4" Type="http://schemas.openxmlformats.org/officeDocument/2006/relationships/image" Target="../media/image3.png"/><Relationship Id="rId9" Type="http://schemas.openxmlformats.org/officeDocument/2006/relationships/hyperlink" Target="http://www.senecaburgerschap.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14"/>
          <p:cNvSpPr txBox="1"/>
          <p:nvPr/>
        </p:nvSpPr>
        <p:spPr>
          <a:xfrm>
            <a:off x="159488" y="2019160"/>
            <a:ext cx="8803759" cy="1105200"/>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5400"/>
              <a:buFont typeface="Arial"/>
              <a:buNone/>
            </a:pPr>
            <a:r>
              <a:rPr lang="nl-NL" sz="4000" i="0" u="none" strike="noStrike" cap="none" dirty="0">
                <a:solidFill>
                  <a:schemeClr val="bg1"/>
                </a:solidFill>
                <a:latin typeface="Raleway"/>
                <a:ea typeface="Raleway"/>
                <a:cs typeface="Raleway"/>
                <a:sym typeface="Raleway"/>
              </a:rPr>
              <a:t>Maatschappijwetenschappen</a:t>
            </a:r>
            <a:endParaRPr sz="4000" i="0" u="none" strike="noStrike" cap="none" dirty="0">
              <a:solidFill>
                <a:schemeClr val="bg1"/>
              </a:solidFill>
              <a:latin typeface="Raleway"/>
              <a:ea typeface="Raleway"/>
              <a:cs typeface="Raleway"/>
              <a:sym typeface="Raleway"/>
            </a:endParaRPr>
          </a:p>
        </p:txBody>
      </p:sp>
      <p:sp>
        <p:nvSpPr>
          <p:cNvPr id="57" name="Google Shape;57;p14"/>
          <p:cNvSpPr txBox="1"/>
          <p:nvPr/>
        </p:nvSpPr>
        <p:spPr>
          <a:xfrm>
            <a:off x="1097750" y="3124361"/>
            <a:ext cx="6993000" cy="408600"/>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rgbClr val="FFFFFF"/>
              </a:buClr>
              <a:buSzPts val="2112"/>
              <a:buFont typeface="Arial"/>
              <a:buNone/>
            </a:pPr>
            <a:r>
              <a:rPr lang="nl" sz="2200" i="0" u="none" strike="noStrike" cap="none" dirty="0">
                <a:solidFill>
                  <a:srgbClr val="FFFFFF"/>
                </a:solidFill>
                <a:latin typeface="Raleway"/>
                <a:ea typeface="Raleway"/>
                <a:cs typeface="Raleway"/>
                <a:sym typeface="Raleway"/>
              </a:rPr>
              <a:t>Introductieles</a:t>
            </a:r>
            <a:endParaRPr sz="2200" i="0" u="none" strike="noStrike" cap="none" dirty="0">
              <a:solidFill>
                <a:srgbClr val="FFFFF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Hulpmiddelen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pic>
        <p:nvPicPr>
          <p:cNvPr id="3" name="Afbeelding 2">
            <a:extLst>
              <a:ext uri="{FF2B5EF4-FFF2-40B4-BE49-F238E27FC236}">
                <a16:creationId xmlns:a16="http://schemas.microsoft.com/office/drawing/2014/main" id="{55DBC768-5507-FAC4-F767-CB13420C1950}"/>
              </a:ext>
            </a:extLst>
          </p:cNvPr>
          <p:cNvPicPr>
            <a:picLocks noChangeAspect="1"/>
          </p:cNvPicPr>
          <p:nvPr/>
        </p:nvPicPr>
        <p:blipFill>
          <a:blip r:embed="rId5"/>
          <a:stretch>
            <a:fillRect/>
          </a:stretch>
        </p:blipFill>
        <p:spPr>
          <a:xfrm>
            <a:off x="5314027" y="487116"/>
            <a:ext cx="3357323" cy="2034186"/>
          </a:xfrm>
          <a:prstGeom prst="rect">
            <a:avLst/>
          </a:prstGeom>
        </p:spPr>
      </p:pic>
      <p:sp>
        <p:nvSpPr>
          <p:cNvPr id="65" name="Google Shape;65;p15"/>
          <p:cNvSpPr txBox="1"/>
          <p:nvPr/>
        </p:nvSpPr>
        <p:spPr>
          <a:xfrm>
            <a:off x="32900" y="1367418"/>
            <a:ext cx="8198700"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NL" sz="1800" dirty="0">
                <a:solidFill>
                  <a:schemeClr val="dk1"/>
                </a:solidFill>
                <a:latin typeface="Raleway"/>
                <a:ea typeface="Raleway"/>
                <a:cs typeface="Raleway"/>
                <a:sym typeface="Raleway"/>
              </a:rPr>
              <a:t>M</a:t>
            </a:r>
            <a:r>
              <a:rPr lang="nl" sz="1800" dirty="0">
                <a:solidFill>
                  <a:schemeClr val="dk1"/>
                </a:solidFill>
                <a:latin typeface="Raleway"/>
                <a:ea typeface="Raleway"/>
                <a:cs typeface="Raleway"/>
                <a:sym typeface="Raleway"/>
              </a:rPr>
              <a:t>aatschappij-wetenschappen.nl</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 sz="1800" dirty="0">
                <a:solidFill>
                  <a:schemeClr val="dk1"/>
                </a:solidFill>
                <a:latin typeface="Raleway"/>
                <a:ea typeface="Raleway"/>
                <a:cs typeface="Raleway"/>
                <a:sym typeface="Raleway"/>
              </a:rPr>
              <a:t>Video’s met kernconcepten op YouTube </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 sz="1800" dirty="0">
                <a:solidFill>
                  <a:schemeClr val="dk1"/>
                </a:solidFill>
                <a:latin typeface="Raleway"/>
                <a:ea typeface="Raleway"/>
                <a:cs typeface="Raleway"/>
                <a:sym typeface="Raleway"/>
              </a:rPr>
              <a:t>Leerhulp </a:t>
            </a:r>
            <a:endParaRPr lang="nl" sz="1800" dirty="0">
              <a:solidFill>
                <a:srgbClr val="FF0000"/>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tx1"/>
              </a:solidFill>
              <a:latin typeface="Raleway"/>
              <a:ea typeface="Raleway"/>
              <a:cs typeface="Raleway"/>
              <a:sym typeface="Raleway"/>
            </a:endParaRPr>
          </a:p>
          <a:p>
            <a:pPr marL="114300" lvl="0" algn="l" rtl="0">
              <a:lnSpc>
                <a:spcPct val="150000"/>
              </a:lnSpc>
              <a:spcBef>
                <a:spcPts val="0"/>
              </a:spcBef>
              <a:spcAft>
                <a:spcPts val="0"/>
              </a:spcAft>
              <a:buSzPts val="1800"/>
            </a:pPr>
            <a:r>
              <a:rPr lang="nl" sz="1800" i="0" u="none" strike="noStrike" cap="none" dirty="0">
                <a:solidFill>
                  <a:schemeClr val="tx1"/>
                </a:solidFill>
                <a:latin typeface="Raleway"/>
                <a:ea typeface="Raleway"/>
                <a:cs typeface="Raleway"/>
                <a:sym typeface="Raleway"/>
              </a:rPr>
              <a:t>Kernconceptenboekje</a:t>
            </a: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pic>
        <p:nvPicPr>
          <p:cNvPr id="5" name="Afbeelding 4" descr="Afbeelding met tekst, schermafbeelding, persoon&#10;&#10;Automatisch gegenereerde beschrijving">
            <a:extLst>
              <a:ext uri="{FF2B5EF4-FFF2-40B4-BE49-F238E27FC236}">
                <a16:creationId xmlns:a16="http://schemas.microsoft.com/office/drawing/2014/main" id="{A1BE557A-B757-EFC1-0E42-2CC3E44DCFEE}"/>
              </a:ext>
            </a:extLst>
          </p:cNvPr>
          <p:cNvPicPr>
            <a:picLocks noChangeAspect="1"/>
          </p:cNvPicPr>
          <p:nvPr/>
        </p:nvPicPr>
        <p:blipFill>
          <a:blip r:embed="rId6"/>
          <a:stretch>
            <a:fillRect/>
          </a:stretch>
        </p:blipFill>
        <p:spPr>
          <a:xfrm>
            <a:off x="3641059" y="2597501"/>
            <a:ext cx="3351629" cy="2126761"/>
          </a:xfrm>
          <a:prstGeom prst="rect">
            <a:avLst/>
          </a:prstGeom>
        </p:spPr>
      </p:pic>
    </p:spTree>
    <p:extLst>
      <p:ext uri="{BB962C8B-B14F-4D97-AF65-F5344CB8AC3E}">
        <p14:creationId xmlns:p14="http://schemas.microsoft.com/office/powerpoint/2010/main" val="57006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Het PTA</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047135"/>
            <a:ext cx="8198700"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223424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7"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Hoe zien de lessen eruit?</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047135"/>
            <a:ext cx="8198700"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172231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133408" y="239860"/>
            <a:ext cx="8742963" cy="563701"/>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1800" dirty="0">
                <a:solidFill>
                  <a:srgbClr val="FFFFFF"/>
                </a:solidFill>
                <a:latin typeface="Raleway"/>
                <a:ea typeface="Raleway"/>
                <a:cs typeface="Raleway"/>
                <a:sym typeface="Raleway"/>
              </a:rPr>
              <a:t>Deze presentatie bevat de volgende afbeeldingen;</a:t>
            </a:r>
            <a:endParaRPr sz="18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047135"/>
            <a:ext cx="7586520" cy="3524865"/>
          </a:xfrm>
          <a:prstGeom prst="rect">
            <a:avLst/>
          </a:prstGeom>
          <a:noFill/>
          <a:ln>
            <a:noFill/>
          </a:ln>
        </p:spPr>
        <p:txBody>
          <a:bodyPr spcFirstLastPara="1" wrap="square" lIns="45700" tIns="45700" rIns="45700" bIns="45700" anchor="t" anchorCtr="0">
            <a:noAutofit/>
          </a:bodyPr>
          <a:lstStyle/>
          <a:p>
            <a:r>
              <a:rPr lang="nl-NL" dirty="0"/>
              <a:t>Dia 2: </a:t>
            </a:r>
            <a:r>
              <a:rPr lang="nl-NL" dirty="0" err="1"/>
              <a:t>Siora</a:t>
            </a:r>
            <a:r>
              <a:rPr lang="nl-NL" dirty="0"/>
              <a:t> </a:t>
            </a:r>
            <a:r>
              <a:rPr lang="nl-NL" dirty="0" err="1"/>
              <a:t>Photography</a:t>
            </a:r>
            <a:r>
              <a:rPr lang="nl-NL" dirty="0"/>
              <a:t> via </a:t>
            </a:r>
            <a:r>
              <a:rPr lang="nl-NL" dirty="0" err="1"/>
              <a:t>Unsplash</a:t>
            </a:r>
            <a:r>
              <a:rPr lang="nl-NL" dirty="0"/>
              <a:t> </a:t>
            </a:r>
            <a:r>
              <a:rPr lang="nl-NL" dirty="0">
                <a:hlinkClick r:id="rId5"/>
              </a:rPr>
              <a:t>https://unsplash.com/photos/hgFY1mZY-Y0?utm_source=unsplash&amp;utm_medium=referral&amp;utm_content=creditShareLink</a:t>
            </a:r>
            <a:r>
              <a:rPr lang="nl-NL" dirty="0"/>
              <a:t> </a:t>
            </a:r>
          </a:p>
          <a:p>
            <a:r>
              <a:rPr lang="nl-NL" dirty="0"/>
              <a:t>Dia 3: </a:t>
            </a:r>
            <a:r>
              <a:rPr lang="nl-NL" dirty="0">
                <a:hlinkClick r:id="rId6"/>
              </a:rPr>
              <a:t>Firmbee.com</a:t>
            </a:r>
            <a:r>
              <a:rPr lang="nl-NL" dirty="0"/>
              <a:t> via </a:t>
            </a:r>
            <a:r>
              <a:rPr lang="nl-NL" dirty="0">
                <a:hlinkClick r:id="rId6"/>
              </a:rPr>
              <a:t>Unsplash</a:t>
            </a:r>
            <a:r>
              <a:rPr lang="nl-NL" dirty="0"/>
              <a:t> </a:t>
            </a:r>
            <a:r>
              <a:rPr lang="nl-NL" dirty="0">
                <a:hlinkClick r:id="rId7"/>
              </a:rPr>
              <a:t>https://unsplash.com/photos/gcsNOsPEXfs?utm_source=unsplash&amp;utm_medium=referral&amp;utm_content=creditShareLink</a:t>
            </a:r>
            <a:r>
              <a:rPr lang="nl-NL" dirty="0"/>
              <a:t> </a:t>
            </a:r>
          </a:p>
          <a:p>
            <a:r>
              <a:rPr lang="nl-NL" dirty="0"/>
              <a:t>Dia 4: SPACEDEZERT via </a:t>
            </a:r>
            <a:r>
              <a:rPr lang="nl-NL" dirty="0" err="1"/>
              <a:t>Unsplash</a:t>
            </a:r>
            <a:r>
              <a:rPr lang="nl-NL" dirty="0"/>
              <a:t> </a:t>
            </a:r>
            <a:r>
              <a:rPr lang="nl-NL" dirty="0">
                <a:hlinkClick r:id="rId8"/>
              </a:rPr>
              <a:t>https://unsplash.com/photos/IPglR5U8yEw?utm_source=unsplash&amp;utm_medium=referral&amp;utm_content=creditShareLink</a:t>
            </a:r>
            <a:r>
              <a:rPr lang="nl-NL" dirty="0"/>
              <a:t> </a:t>
            </a:r>
          </a:p>
          <a:p>
            <a:r>
              <a:rPr lang="nl-NL" dirty="0"/>
              <a:t>Dia 5: afbeelding van </a:t>
            </a:r>
            <a:r>
              <a:rPr lang="nl-NL" dirty="0" err="1"/>
              <a:t>maw</a:t>
            </a:r>
            <a:r>
              <a:rPr lang="nl-NL" dirty="0"/>
              <a:t> leerhulp, afkomstig van </a:t>
            </a:r>
            <a:r>
              <a:rPr lang="nl-NL" dirty="0">
                <a:hlinkClick r:id="rId9"/>
              </a:rPr>
              <a:t>www.senecaburgerschap.nl</a:t>
            </a:r>
            <a:endParaRPr lang="nl-NL" dirty="0"/>
          </a:p>
          <a:p>
            <a:r>
              <a:rPr lang="nl-NL" dirty="0"/>
              <a:t>Dia 6: screenshots van het </a:t>
            </a:r>
            <a:r>
              <a:rPr lang="nl-NL" dirty="0" err="1"/>
              <a:t>seneca</a:t>
            </a:r>
            <a:r>
              <a:rPr lang="nl-NL" dirty="0"/>
              <a:t>-kanaal op </a:t>
            </a:r>
            <a:r>
              <a:rPr lang="nl-NL" dirty="0" err="1"/>
              <a:t>Youtube</a:t>
            </a:r>
            <a:r>
              <a:rPr lang="nl-NL" dirty="0"/>
              <a:t> en de website </a:t>
            </a:r>
            <a:r>
              <a:rPr lang="nl-NL" dirty="0" err="1"/>
              <a:t>www.maatschappij-wetenschappen.nl</a:t>
            </a:r>
            <a:endParaRPr lang="nl-NL" dirty="0"/>
          </a:p>
        </p:txBody>
      </p:sp>
    </p:spTree>
    <p:extLst>
      <p:ext uri="{BB962C8B-B14F-4D97-AF65-F5344CB8AC3E}">
        <p14:creationId xmlns:p14="http://schemas.microsoft.com/office/powerpoint/2010/main" val="119346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Niet voor de school maar voor het leven leren wij</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32900" y="1047135"/>
            <a:ext cx="9078199"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 sz="1800" i="0" u="none" strike="noStrike" cap="none" dirty="0">
                <a:solidFill>
                  <a:schemeClr val="dk1"/>
                </a:solidFill>
                <a:latin typeface="Raleway"/>
                <a:ea typeface="Raleway"/>
                <a:cs typeface="Raleway"/>
                <a:sym typeface="Raleway"/>
              </a:rPr>
              <a:t>Opdracht </a:t>
            </a:r>
            <a:r>
              <a:rPr lang="nl" sz="1800" i="1" u="none" strike="noStrike" cap="none" dirty="0">
                <a:solidFill>
                  <a:schemeClr val="dk1"/>
                </a:solidFill>
                <a:latin typeface="Raleway"/>
                <a:ea typeface="Raleway"/>
                <a:cs typeface="Raleway"/>
                <a:sym typeface="Raleway"/>
              </a:rPr>
              <a:t>‘Voor de school of voor het leven ?’ </a:t>
            </a: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br>
              <a:rPr lang="nl" sz="1800" i="0" u="none" strike="noStrike" cap="none" dirty="0">
                <a:solidFill>
                  <a:schemeClr val="dk1"/>
                </a:solidFill>
                <a:latin typeface="Raleway"/>
                <a:ea typeface="Raleway"/>
                <a:cs typeface="Raleway"/>
                <a:sym typeface="Raleway"/>
              </a:rPr>
            </a:br>
            <a:r>
              <a:rPr lang="nl" sz="1800" i="0" u="none" strike="noStrike" cap="none" dirty="0">
                <a:solidFill>
                  <a:schemeClr val="dk1"/>
                </a:solidFill>
                <a:latin typeface="Raleway"/>
                <a:ea typeface="Raleway"/>
                <a:cs typeface="Raleway"/>
                <a:sym typeface="Raleway"/>
              </a:rPr>
              <a:t>Voor je ligt een examen. Bekijk het en noteer: </a:t>
            </a:r>
          </a:p>
          <a:p>
            <a:pPr marL="400050" lvl="0" indent="-285750" algn="l" rtl="0">
              <a:lnSpc>
                <a:spcPct val="150000"/>
              </a:lnSpc>
              <a:spcBef>
                <a:spcPts val="0"/>
              </a:spcBef>
              <a:spcAft>
                <a:spcPts val="0"/>
              </a:spcAft>
              <a:buSzPts val="1800"/>
              <a:buFont typeface="Arial" panose="020B0604020202020204" pitchFamily="34" charset="0"/>
              <a:buChar char="•"/>
            </a:pPr>
            <a:r>
              <a:rPr lang="nl" sz="1800" i="0" u="none" strike="noStrike" cap="none" dirty="0">
                <a:solidFill>
                  <a:schemeClr val="dk1"/>
                </a:solidFill>
                <a:latin typeface="Raleway"/>
                <a:ea typeface="Raleway"/>
                <a:cs typeface="Raleway"/>
                <a:sym typeface="Raleway"/>
              </a:rPr>
              <a:t>Wat is je eerste indruk? </a:t>
            </a:r>
          </a:p>
          <a:p>
            <a:pPr marL="400050" lvl="0" indent="-285750" algn="l" rtl="0">
              <a:lnSpc>
                <a:spcPct val="150000"/>
              </a:lnSpc>
              <a:spcBef>
                <a:spcPts val="0"/>
              </a:spcBef>
              <a:spcAft>
                <a:spcPts val="0"/>
              </a:spcAft>
              <a:buSzPts val="1800"/>
              <a:buFont typeface="Arial" panose="020B0604020202020204" pitchFamily="34" charset="0"/>
              <a:buChar char="•"/>
            </a:pPr>
            <a:r>
              <a:rPr lang="nl" sz="1800" dirty="0">
                <a:solidFill>
                  <a:schemeClr val="dk1"/>
                </a:solidFill>
                <a:latin typeface="Raleway"/>
                <a:ea typeface="Raleway"/>
                <a:cs typeface="Raleway"/>
                <a:sym typeface="Raleway"/>
              </a:rPr>
              <a:t>Noteer of onderstreep iets dat je opvalt. </a:t>
            </a:r>
          </a:p>
          <a:p>
            <a:pPr marL="400050" lvl="0" indent="-285750" algn="l" rtl="0">
              <a:lnSpc>
                <a:spcPct val="150000"/>
              </a:lnSpc>
              <a:spcBef>
                <a:spcPts val="0"/>
              </a:spcBef>
              <a:spcAft>
                <a:spcPts val="0"/>
              </a:spcAft>
              <a:buSzPts val="1800"/>
              <a:buFont typeface="Arial" panose="020B0604020202020204" pitchFamily="34" charset="0"/>
              <a:buChar char="•"/>
            </a:pPr>
            <a:r>
              <a:rPr lang="nl" sz="1800" i="0" u="none" strike="noStrike" cap="none" dirty="0">
                <a:solidFill>
                  <a:schemeClr val="dk1"/>
                </a:solidFill>
                <a:latin typeface="Raleway"/>
                <a:ea typeface="Raleway"/>
                <a:cs typeface="Raleway"/>
                <a:sym typeface="Raleway"/>
              </a:rPr>
              <a:t>Denk je </a:t>
            </a:r>
            <a:r>
              <a:rPr lang="nl" sz="1800" dirty="0">
                <a:solidFill>
                  <a:schemeClr val="dk1"/>
                </a:solidFill>
                <a:latin typeface="Raleway"/>
                <a:ea typeface="Raleway"/>
                <a:cs typeface="Raleway"/>
                <a:sym typeface="Raleway"/>
              </a:rPr>
              <a:t>maatschappijwetenschappen uitdagend te gaan vinden of juist niet?</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 sz="1600" i="1" dirty="0">
                <a:solidFill>
                  <a:schemeClr val="dk1"/>
                </a:solidFill>
                <a:latin typeface="Raleway"/>
                <a:ea typeface="Raleway"/>
                <a:cs typeface="Raleway"/>
                <a:sym typeface="Raleway"/>
              </a:rPr>
              <a:t>Denk en schrijf eerst in stilte, wissel vervolgens uit met een klasgenoot, daarna met de hele klas</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pic>
        <p:nvPicPr>
          <p:cNvPr id="3" name="Afbeelding 2" descr="Afbeelding met gebouw, buiten, persoon, baksteen&#10;&#10;Automatisch gegenereerde beschrijving">
            <a:extLst>
              <a:ext uri="{FF2B5EF4-FFF2-40B4-BE49-F238E27FC236}">
                <a16:creationId xmlns:a16="http://schemas.microsoft.com/office/drawing/2014/main" id="{BAAD0365-9A08-D828-4A4E-44A9C87AC6EC}"/>
              </a:ext>
            </a:extLst>
          </p:cNvPr>
          <p:cNvPicPr>
            <a:picLocks noChangeAspect="1"/>
          </p:cNvPicPr>
          <p:nvPr/>
        </p:nvPicPr>
        <p:blipFill>
          <a:blip r:embed="rId5"/>
          <a:stretch>
            <a:fillRect/>
          </a:stretch>
        </p:blipFill>
        <p:spPr>
          <a:xfrm>
            <a:off x="5585014" y="1611351"/>
            <a:ext cx="2923349" cy="19207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Niet voor de school maar voor het leven leren wij</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32900" y="1047135"/>
            <a:ext cx="9078199"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 sz="1800" i="0" u="none" strike="noStrike" cap="none" dirty="0">
                <a:solidFill>
                  <a:schemeClr val="dk1"/>
                </a:solidFill>
                <a:latin typeface="Raleway"/>
                <a:ea typeface="Raleway"/>
                <a:cs typeface="Raleway"/>
                <a:sym typeface="Raleway"/>
              </a:rPr>
              <a:t>Opdracht (vervolg) </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 sz="1800" dirty="0">
                <a:solidFill>
                  <a:schemeClr val="dk1"/>
                </a:solidFill>
                <a:latin typeface="Raleway"/>
                <a:ea typeface="Raleway"/>
                <a:cs typeface="Raleway"/>
                <a:sym typeface="Raleway"/>
              </a:rPr>
              <a:t>Wit vel:</a:t>
            </a:r>
          </a:p>
          <a:p>
            <a:pPr marL="400050" lvl="0" indent="-285750" algn="l" rtl="0">
              <a:lnSpc>
                <a:spcPct val="150000"/>
              </a:lnSpc>
              <a:spcBef>
                <a:spcPts val="0"/>
              </a:spcBef>
              <a:spcAft>
                <a:spcPts val="0"/>
              </a:spcAft>
              <a:buSzPts val="1800"/>
              <a:buFont typeface="Arial" panose="020B0604020202020204" pitchFamily="34" charset="0"/>
              <a:buChar char="•"/>
            </a:pPr>
            <a:r>
              <a:rPr lang="nl" sz="1800" dirty="0">
                <a:solidFill>
                  <a:schemeClr val="dk1"/>
                </a:solidFill>
                <a:latin typeface="Raleway"/>
                <a:ea typeface="Raleway"/>
                <a:cs typeface="Raleway"/>
                <a:sym typeface="Raleway"/>
              </a:rPr>
              <a:t>Waar kijk je naar uit bij het vak?</a:t>
            </a: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Wat of waarover zou je graag willen leren? </a:t>
            </a: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Wanneer is een vak voor jou niet alleen nuttig ‘voor de school’ maar ook voor ‘het leven’? </a:t>
            </a:r>
            <a:br>
              <a:rPr lang="nl-NL" sz="1800" dirty="0">
                <a:solidFill>
                  <a:schemeClr val="dk1"/>
                </a:solidFill>
                <a:latin typeface="Raleway"/>
                <a:ea typeface="Raleway"/>
                <a:cs typeface="Raleway"/>
                <a:sym typeface="Raleway"/>
              </a:rPr>
            </a:br>
            <a:endParaRPr lang="nl-NL" sz="1800" dirty="0">
              <a:solidFill>
                <a:schemeClr val="dk1"/>
              </a:solidFill>
              <a:latin typeface="Raleway"/>
              <a:ea typeface="Raleway"/>
              <a:cs typeface="Raleway"/>
              <a:sym typeface="Raleway"/>
            </a:endParaRPr>
          </a:p>
          <a:p>
            <a:pPr marL="114300" lvl="0">
              <a:lnSpc>
                <a:spcPct val="150000"/>
              </a:lnSpc>
              <a:buSzPts val="1800"/>
            </a:pPr>
            <a:r>
              <a:rPr lang="nl" sz="1600" i="1" dirty="0">
                <a:solidFill>
                  <a:schemeClr val="dk1"/>
                </a:solidFill>
                <a:latin typeface="Raleway"/>
                <a:ea typeface="Raleway"/>
                <a:cs typeface="Raleway"/>
                <a:sym typeface="Raleway"/>
              </a:rPr>
              <a:t>Denk en schrijf eerst in stilte, wissel vervolgens uit met een klasgenoot, daarna met de hele klas</a:t>
            </a: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pic>
        <p:nvPicPr>
          <p:cNvPr id="3" name="Afbeelding 2" descr="Afbeelding met tekst, tafel, persoon, binnen&#10;&#10;Automatisch gegenereerde beschrijving">
            <a:extLst>
              <a:ext uri="{FF2B5EF4-FFF2-40B4-BE49-F238E27FC236}">
                <a16:creationId xmlns:a16="http://schemas.microsoft.com/office/drawing/2014/main" id="{36B57407-A3F4-1ED6-29D0-F71344B23238}"/>
              </a:ext>
            </a:extLst>
          </p:cNvPr>
          <p:cNvPicPr>
            <a:picLocks noChangeAspect="1"/>
          </p:cNvPicPr>
          <p:nvPr/>
        </p:nvPicPr>
        <p:blipFill>
          <a:blip r:embed="rId5"/>
          <a:stretch>
            <a:fillRect/>
          </a:stretch>
        </p:blipFill>
        <p:spPr>
          <a:xfrm>
            <a:off x="5801721" y="1238153"/>
            <a:ext cx="2796082" cy="1857164"/>
          </a:xfrm>
          <a:prstGeom prst="rect">
            <a:avLst/>
          </a:prstGeom>
        </p:spPr>
      </p:pic>
    </p:spTree>
    <p:extLst>
      <p:ext uri="{BB962C8B-B14F-4D97-AF65-F5344CB8AC3E}">
        <p14:creationId xmlns:p14="http://schemas.microsoft.com/office/powerpoint/2010/main" val="20410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Het doel van maatschappijwetenschappen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pic>
        <p:nvPicPr>
          <p:cNvPr id="3" name="Afbeelding 2" descr="Afbeelding met buiten, lucht, transport, vliegtuig&#10;&#10;Automatisch gegenereerde beschrijving">
            <a:extLst>
              <a:ext uri="{FF2B5EF4-FFF2-40B4-BE49-F238E27FC236}">
                <a16:creationId xmlns:a16="http://schemas.microsoft.com/office/drawing/2014/main" id="{E8A4FF1D-802F-3B40-B4BC-AC16E517879D}"/>
              </a:ext>
            </a:extLst>
          </p:cNvPr>
          <p:cNvPicPr>
            <a:picLocks noChangeAspect="1"/>
          </p:cNvPicPr>
          <p:nvPr/>
        </p:nvPicPr>
        <p:blipFill rotWithShape="1">
          <a:blip r:embed="rId5"/>
          <a:srcRect l="24390" t="12790" r="19391" b="22169"/>
          <a:stretch/>
        </p:blipFill>
        <p:spPr>
          <a:xfrm>
            <a:off x="3836020" y="1516565"/>
            <a:ext cx="5275079" cy="3222809"/>
          </a:xfrm>
          <a:prstGeom prst="rect">
            <a:avLst/>
          </a:prstGeom>
        </p:spPr>
      </p:pic>
      <p:sp>
        <p:nvSpPr>
          <p:cNvPr id="65" name="Google Shape;65;p15"/>
          <p:cNvSpPr txBox="1"/>
          <p:nvPr/>
        </p:nvSpPr>
        <p:spPr>
          <a:xfrm>
            <a:off x="598475" y="1047135"/>
            <a:ext cx="8198700"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 sz="1800" dirty="0">
                <a:solidFill>
                  <a:schemeClr val="dk1"/>
                </a:solidFill>
                <a:latin typeface="Raleway"/>
                <a:ea typeface="Raleway"/>
                <a:cs typeface="Raleway"/>
                <a:sym typeface="Raleway"/>
              </a:rPr>
              <a:t>Een emotionele stap terug</a:t>
            </a:r>
          </a:p>
          <a:p>
            <a:pPr marL="114300" lvl="0" algn="l" rtl="0">
              <a:lnSpc>
                <a:spcPct val="150000"/>
              </a:lnSpc>
              <a:spcBef>
                <a:spcPts val="0"/>
              </a:spcBef>
              <a:spcAft>
                <a:spcPts val="0"/>
              </a:spcAft>
              <a:buSzPts val="1800"/>
            </a:pPr>
            <a:r>
              <a:rPr lang="nl" sz="1800" dirty="0">
                <a:solidFill>
                  <a:schemeClr val="dk1"/>
                </a:solidFill>
                <a:latin typeface="Raleway"/>
                <a:ea typeface="Raleway"/>
                <a:cs typeface="Raleway"/>
                <a:sym typeface="Raleway"/>
              </a:rPr>
              <a:t>Kijken naar maatschappelijke vraagstukken en processen</a:t>
            </a: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119209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0" y="206375"/>
            <a:ext cx="9111099"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Het gereedschap bij maatschappijwetenschappen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4555549" y="1893682"/>
            <a:ext cx="3973525" cy="1874485"/>
          </a:xfrm>
          <a:prstGeom prst="rect">
            <a:avLst/>
          </a:prstGeom>
          <a:noFill/>
          <a:ln>
            <a:noFill/>
          </a:ln>
        </p:spPr>
        <p:txBody>
          <a:bodyPr spcFirstLastPara="1" wrap="square" lIns="45700" tIns="45700" rIns="45700" bIns="45700" anchor="t" anchorCtr="0">
            <a:noAutofit/>
          </a:bodyPr>
          <a:lstStyle/>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Vaktaal</a:t>
            </a: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4 hoofdconcepten</a:t>
            </a: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23 kernconcepten</a:t>
            </a:r>
          </a:p>
          <a:p>
            <a:pPr marL="400050" lvl="2" indent="-285750">
              <a:lnSpc>
                <a:spcPct val="150000"/>
              </a:lnSpc>
              <a:buSzPts val="1800"/>
              <a:buFont typeface="Arial" panose="020B0604020202020204" pitchFamily="34" charset="0"/>
              <a:buChar char="•"/>
            </a:pPr>
            <a:r>
              <a:rPr lang="nl-NL" sz="1800" dirty="0">
                <a:solidFill>
                  <a:schemeClr val="dk1"/>
                </a:solidFill>
                <a:latin typeface="Raleway"/>
                <a:ea typeface="Raleway"/>
                <a:cs typeface="Raleway"/>
                <a:sym typeface="Raleway"/>
              </a:rPr>
              <a:t> Kennis, begrip en toepassing</a:t>
            </a:r>
          </a:p>
        </p:txBody>
      </p:sp>
      <p:pic>
        <p:nvPicPr>
          <p:cNvPr id="3" name="Afbeelding 2">
            <a:extLst>
              <a:ext uri="{FF2B5EF4-FFF2-40B4-BE49-F238E27FC236}">
                <a16:creationId xmlns:a16="http://schemas.microsoft.com/office/drawing/2014/main" id="{45096D87-A9A9-A0FC-0DD7-4319E99BF57D}"/>
              </a:ext>
            </a:extLst>
          </p:cNvPr>
          <p:cNvPicPr>
            <a:picLocks noChangeAspect="1"/>
          </p:cNvPicPr>
          <p:nvPr/>
        </p:nvPicPr>
        <p:blipFill>
          <a:blip r:embed="rId5"/>
          <a:stretch>
            <a:fillRect/>
          </a:stretch>
        </p:blipFill>
        <p:spPr>
          <a:xfrm>
            <a:off x="509549" y="1429587"/>
            <a:ext cx="3814106" cy="2802673"/>
          </a:xfrm>
          <a:prstGeom prst="rect">
            <a:avLst/>
          </a:prstGeom>
        </p:spPr>
      </p:pic>
    </p:spTree>
    <p:extLst>
      <p:ext uri="{BB962C8B-B14F-4D97-AF65-F5344CB8AC3E}">
        <p14:creationId xmlns:p14="http://schemas.microsoft.com/office/powerpoint/2010/main" val="308546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Hoofdconcepten en vraagstukken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598475" y="1047135"/>
            <a:ext cx="8198700" cy="4096365"/>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NL" sz="1800" b="1" i="1" dirty="0">
                <a:solidFill>
                  <a:schemeClr val="dk1"/>
                </a:solidFill>
                <a:latin typeface="Raleway"/>
                <a:ea typeface="Raleway"/>
                <a:cs typeface="Raleway"/>
                <a:sym typeface="Raleway"/>
              </a:rPr>
              <a:t>Opdracht</a:t>
            </a:r>
            <a:r>
              <a:rPr lang="nl-NL" sz="1800" dirty="0">
                <a:solidFill>
                  <a:schemeClr val="dk1"/>
                </a:solidFill>
                <a:latin typeface="Raleway"/>
                <a:ea typeface="Raleway"/>
                <a:cs typeface="Raleway"/>
                <a:sym typeface="Raleway"/>
              </a:rPr>
              <a:t>: </a:t>
            </a:r>
            <a:r>
              <a:rPr lang="nl-NL" sz="1800" i="1" dirty="0">
                <a:solidFill>
                  <a:schemeClr val="dk1"/>
                </a:solidFill>
                <a:latin typeface="Raleway"/>
                <a:ea typeface="Raleway"/>
                <a:cs typeface="Raleway"/>
                <a:sym typeface="Raleway"/>
              </a:rPr>
              <a:t>De hoofdconcepten in het nieuws </a:t>
            </a:r>
          </a:p>
          <a:p>
            <a:pPr marL="114300" lvl="0" algn="l" rtl="0">
              <a:lnSpc>
                <a:spcPct val="150000"/>
              </a:lnSpc>
              <a:spcBef>
                <a:spcPts val="0"/>
              </a:spcBef>
              <a:spcAft>
                <a:spcPts val="0"/>
              </a:spcAft>
              <a:buSzPts val="1800"/>
            </a:pPr>
            <a:r>
              <a:rPr lang="nl-NL" sz="1800" dirty="0">
                <a:solidFill>
                  <a:schemeClr val="dk1"/>
                </a:solidFill>
                <a:latin typeface="Raleway"/>
                <a:ea typeface="Raleway"/>
                <a:cs typeface="Raleway"/>
                <a:sym typeface="Raleway"/>
              </a:rPr>
              <a:t>Sla je boek open op bladzijde 9 (havo) of 8 (vwo) </a:t>
            </a:r>
          </a:p>
          <a:p>
            <a:pPr marL="114300" lvl="0" algn="l" rtl="0">
              <a:lnSpc>
                <a:spcPct val="150000"/>
              </a:lnSpc>
              <a:spcBef>
                <a:spcPts val="0"/>
              </a:spcBef>
              <a:spcAft>
                <a:spcPts val="0"/>
              </a:spcAft>
              <a:buSzPts val="1800"/>
            </a:pPr>
            <a:endParaRPr lang="nl-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NL" sz="1800" dirty="0">
                <a:solidFill>
                  <a:schemeClr val="dk1"/>
                </a:solidFill>
                <a:latin typeface="Raleway"/>
                <a:ea typeface="Raleway"/>
                <a:cs typeface="Raleway"/>
                <a:sym typeface="Raleway"/>
              </a:rPr>
              <a:t>Lees de vier hoofdconcepten ‘scannend’ door. Kies het hoofdconcept dat jou het meeste aanspreekt en beantwoord de volgende vragen:</a:t>
            </a:r>
            <a:br>
              <a:rPr lang="nl-NL" sz="1800" dirty="0">
                <a:solidFill>
                  <a:schemeClr val="dk1"/>
                </a:solidFill>
                <a:latin typeface="Raleway"/>
                <a:ea typeface="Raleway"/>
                <a:cs typeface="Raleway"/>
                <a:sym typeface="Raleway"/>
              </a:rPr>
            </a:br>
            <a:endParaRPr lang="nl-NL" sz="1800" dirty="0">
              <a:solidFill>
                <a:schemeClr val="dk1"/>
              </a:solidFill>
              <a:latin typeface="Raleway"/>
              <a:ea typeface="Raleway"/>
              <a:cs typeface="Raleway"/>
              <a:sym typeface="Raleway"/>
            </a:endParaRP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Waarom is het belangrijk om dit vraagstuk te bestuderen?</a:t>
            </a: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Waarom vind je dit concept het meest interessant?</a:t>
            </a:r>
          </a:p>
          <a:p>
            <a:pPr marL="400050" lvl="0" indent="-285750" algn="l" rtl="0">
              <a:lnSpc>
                <a:spcPct val="150000"/>
              </a:lnSpc>
              <a:spcBef>
                <a:spcPts val="0"/>
              </a:spcBef>
              <a:spcAft>
                <a:spcPts val="0"/>
              </a:spcAft>
              <a:buSzPts val="1800"/>
              <a:buFont typeface="Arial" panose="020B0604020202020204" pitchFamily="34" charset="0"/>
              <a:buChar char="•"/>
            </a:pPr>
            <a:r>
              <a:rPr lang="nl-NL" sz="1800" dirty="0">
                <a:solidFill>
                  <a:schemeClr val="dk1"/>
                </a:solidFill>
                <a:latin typeface="Raleway"/>
                <a:ea typeface="Raleway"/>
                <a:cs typeface="Raleway"/>
                <a:sym typeface="Raleway"/>
              </a:rPr>
              <a:t>Bedenk welke actuele gebeurtenis past bij dit hoofdconcept en waarom. </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p:txBody>
      </p:sp>
    </p:spTree>
    <p:extLst>
      <p:ext uri="{BB962C8B-B14F-4D97-AF65-F5344CB8AC3E}">
        <p14:creationId xmlns:p14="http://schemas.microsoft.com/office/powerpoint/2010/main" val="216592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0" y="206375"/>
            <a:ext cx="9111099"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Het gereedschap bij maatschappijwetenschappen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255925" y="1457030"/>
            <a:ext cx="7806407" cy="3590019"/>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 sz="1800" b="1" i="1" dirty="0">
                <a:solidFill>
                  <a:schemeClr val="dk1"/>
                </a:solidFill>
                <a:latin typeface="Raleway"/>
                <a:ea typeface="Raleway"/>
                <a:cs typeface="Raleway"/>
                <a:sym typeface="Raleway"/>
              </a:rPr>
              <a:t>Opdracht</a:t>
            </a:r>
            <a:r>
              <a:rPr lang="nl" sz="1800" i="1" dirty="0">
                <a:solidFill>
                  <a:schemeClr val="dk1"/>
                </a:solidFill>
                <a:latin typeface="Raleway"/>
                <a:ea typeface="Raleway"/>
                <a:cs typeface="Raleway"/>
                <a:sym typeface="Raleway"/>
              </a:rPr>
              <a:t>: nieuws in de vakantie</a:t>
            </a:r>
          </a:p>
          <a:p>
            <a:pPr marL="114300" lvl="0" algn="l" rtl="0">
              <a:lnSpc>
                <a:spcPct val="150000"/>
              </a:lnSpc>
              <a:spcBef>
                <a:spcPts val="0"/>
              </a:spcBef>
              <a:spcAft>
                <a:spcPts val="0"/>
              </a:spcAft>
              <a:buSzPts val="1800"/>
            </a:pPr>
            <a:br>
              <a:rPr lang="nl" sz="1800" dirty="0">
                <a:solidFill>
                  <a:schemeClr val="dk1"/>
                </a:solidFill>
                <a:latin typeface="Raleway"/>
                <a:ea typeface="Raleway"/>
                <a:cs typeface="Raleway"/>
                <a:sym typeface="Raleway"/>
              </a:rPr>
            </a:br>
            <a:r>
              <a:rPr lang="nl" sz="1800" dirty="0">
                <a:solidFill>
                  <a:schemeClr val="dk1"/>
                </a:solidFill>
                <a:latin typeface="Raleway"/>
                <a:ea typeface="Raleway"/>
                <a:cs typeface="Raleway"/>
                <a:sym typeface="Raleway"/>
              </a:rPr>
              <a:t>Maak een lijstje van gebeurtenissen die je zijn opgevallen in het nieuws de afgelopen vakantie. </a:t>
            </a:r>
            <a:br>
              <a:rPr lang="nl" sz="1800" dirty="0">
                <a:solidFill>
                  <a:schemeClr val="dk1"/>
                </a:solidFill>
                <a:latin typeface="Raleway"/>
                <a:ea typeface="Raleway"/>
                <a:cs typeface="Raleway"/>
                <a:sym typeface="Raleway"/>
              </a:rPr>
            </a:br>
            <a:br>
              <a:rPr lang="nl" sz="1800" dirty="0">
                <a:solidFill>
                  <a:schemeClr val="dk1"/>
                </a:solidFill>
                <a:latin typeface="Raleway"/>
                <a:ea typeface="Raleway"/>
                <a:cs typeface="Raleway"/>
                <a:sym typeface="Raleway"/>
              </a:rPr>
            </a:br>
            <a:r>
              <a:rPr lang="nl" sz="1800" dirty="0">
                <a:solidFill>
                  <a:schemeClr val="dk1"/>
                </a:solidFill>
                <a:latin typeface="Raleway"/>
                <a:ea typeface="Raleway"/>
                <a:cs typeface="Raleway"/>
                <a:sym typeface="Raleway"/>
              </a:rPr>
              <a:t>(dit hoeft niet ‘het journaal’ of ‘de krant’ te zijn, maar ook alles wat je meekrijgt via social media of op andere manieren) </a:t>
            </a:r>
          </a:p>
          <a:p>
            <a:pPr marL="114300" lvl="0" algn="l" rtl="0">
              <a:lnSpc>
                <a:spcPct val="150000"/>
              </a:lnSpc>
              <a:spcBef>
                <a:spcPts val="0"/>
              </a:spcBef>
              <a:spcAft>
                <a:spcPts val="0"/>
              </a:spcAft>
              <a:buSzPts val="1800"/>
            </a:pPr>
            <a:br>
              <a:rPr lang="nl" sz="1800" dirty="0">
                <a:solidFill>
                  <a:schemeClr val="dk1"/>
                </a:solidFill>
                <a:latin typeface="Raleway"/>
                <a:ea typeface="Raleway"/>
                <a:cs typeface="Raleway"/>
                <a:sym typeface="Raleway"/>
              </a:rPr>
            </a:br>
            <a:endParaRPr lang="nl" sz="1800" i="0" u="none" strike="noStrike" cap="none" dirty="0">
              <a:solidFill>
                <a:schemeClr val="dk1"/>
              </a:solidFill>
              <a:latin typeface="Raleway"/>
              <a:ea typeface="Raleway"/>
              <a:cs typeface="Raleway"/>
              <a:sym typeface="Raleway"/>
            </a:endParaRPr>
          </a:p>
        </p:txBody>
      </p:sp>
      <p:pic>
        <p:nvPicPr>
          <p:cNvPr id="5" name="Graphic 4" descr="Denkwolkje met effen opvulling">
            <a:extLst>
              <a:ext uri="{FF2B5EF4-FFF2-40B4-BE49-F238E27FC236}">
                <a16:creationId xmlns:a16="http://schemas.microsoft.com/office/drawing/2014/main" id="{8D603EBD-325C-31B7-BD8E-723D202515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41871" y="999830"/>
            <a:ext cx="914400" cy="914400"/>
          </a:xfrm>
          <a:prstGeom prst="rect">
            <a:avLst/>
          </a:prstGeom>
        </p:spPr>
      </p:pic>
    </p:spTree>
    <p:extLst>
      <p:ext uri="{BB962C8B-B14F-4D97-AF65-F5344CB8AC3E}">
        <p14:creationId xmlns:p14="http://schemas.microsoft.com/office/powerpoint/2010/main" val="220591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0" y="206375"/>
            <a:ext cx="9111099"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Het gereedschap bij maatschappijwetenschappen</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32900" y="1225555"/>
            <a:ext cx="7806407" cy="3590019"/>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 sz="1800" b="1" i="1" dirty="0">
                <a:solidFill>
                  <a:schemeClr val="dk1"/>
                </a:solidFill>
                <a:latin typeface="Raleway"/>
                <a:ea typeface="Raleway"/>
                <a:cs typeface="Raleway"/>
                <a:sym typeface="Raleway"/>
              </a:rPr>
              <a:t>Opdracht </a:t>
            </a:r>
            <a:r>
              <a:rPr lang="nl" sz="1800" i="1" dirty="0">
                <a:solidFill>
                  <a:schemeClr val="dk1"/>
                </a:solidFill>
                <a:latin typeface="Raleway"/>
                <a:ea typeface="Raleway"/>
                <a:cs typeface="Raleway"/>
                <a:sym typeface="Raleway"/>
              </a:rPr>
              <a:t>(vervolg) </a:t>
            </a:r>
            <a:br>
              <a:rPr lang="nl" sz="1800" dirty="0">
                <a:solidFill>
                  <a:schemeClr val="dk1"/>
                </a:solidFill>
                <a:latin typeface="Raleway"/>
                <a:ea typeface="Raleway"/>
                <a:cs typeface="Raleway"/>
                <a:sym typeface="Raleway"/>
              </a:rPr>
            </a:br>
            <a:r>
              <a:rPr lang="nl" sz="1800" dirty="0">
                <a:solidFill>
                  <a:schemeClr val="dk1"/>
                </a:solidFill>
                <a:latin typeface="Raleway"/>
                <a:ea typeface="Raleway"/>
                <a:cs typeface="Raleway"/>
                <a:sym typeface="Raleway"/>
              </a:rPr>
              <a:t>Bespreek je lijstje met een klasgenoot </a:t>
            </a:r>
          </a:p>
          <a:p>
            <a:pPr marL="114300" lvl="0" algn="l" rtl="0">
              <a:lnSpc>
                <a:spcPct val="150000"/>
              </a:lnSpc>
              <a:spcBef>
                <a:spcPts val="0"/>
              </a:spcBef>
              <a:spcAft>
                <a:spcPts val="0"/>
              </a:spcAft>
              <a:buSzPts val="1800"/>
            </a:pPr>
            <a:endParaRPr lang="nl" sz="1800"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r>
              <a:rPr lang="nl" sz="1800" dirty="0">
                <a:solidFill>
                  <a:schemeClr val="dk1"/>
                </a:solidFill>
                <a:latin typeface="Raleway"/>
                <a:ea typeface="Raleway"/>
                <a:cs typeface="Raleway"/>
                <a:sym typeface="Raleway"/>
              </a:rPr>
              <a:t>Deel vervolgens samen alle nieuws-items die jullie hebben opgeschreven in bij het hoofdconcept waar ze het beste bij passen. </a:t>
            </a:r>
            <a:br>
              <a:rPr lang="nl" sz="1800" dirty="0">
                <a:solidFill>
                  <a:schemeClr val="dk1"/>
                </a:solidFill>
                <a:latin typeface="Raleway"/>
                <a:ea typeface="Raleway"/>
                <a:cs typeface="Raleway"/>
                <a:sym typeface="Raleway"/>
              </a:rPr>
            </a:br>
            <a:r>
              <a:rPr lang="nl" sz="1800" dirty="0">
                <a:solidFill>
                  <a:schemeClr val="dk1"/>
                </a:solidFill>
                <a:latin typeface="Raleway"/>
                <a:ea typeface="Raleway"/>
                <a:cs typeface="Raleway"/>
                <a:sym typeface="Raleway"/>
              </a:rPr>
              <a:t>(tip: gebruik je leerhulp of bijlage 3 op de laatste blz. van je boek) </a:t>
            </a:r>
            <a:br>
              <a:rPr lang="nl" sz="1800" dirty="0">
                <a:solidFill>
                  <a:schemeClr val="dk1"/>
                </a:solidFill>
                <a:latin typeface="Raleway"/>
                <a:ea typeface="Raleway"/>
                <a:cs typeface="Raleway"/>
                <a:sym typeface="Raleway"/>
              </a:rPr>
            </a:br>
            <a:br>
              <a:rPr lang="nl" sz="1800" dirty="0">
                <a:solidFill>
                  <a:schemeClr val="dk1"/>
                </a:solidFill>
                <a:latin typeface="Raleway"/>
                <a:ea typeface="Raleway"/>
                <a:cs typeface="Raleway"/>
                <a:sym typeface="Raleway"/>
              </a:rPr>
            </a:br>
            <a:r>
              <a:rPr lang="nl" sz="1800" b="1" dirty="0">
                <a:solidFill>
                  <a:schemeClr val="dk1"/>
                </a:solidFill>
                <a:latin typeface="Raleway"/>
                <a:ea typeface="Raleway"/>
                <a:cs typeface="Raleway"/>
                <a:sym typeface="Raleway"/>
              </a:rPr>
              <a:t>Klaar</a:t>
            </a:r>
            <a:r>
              <a:rPr lang="nl" sz="1800" dirty="0">
                <a:solidFill>
                  <a:schemeClr val="dk1"/>
                </a:solidFill>
                <a:latin typeface="Raleway"/>
                <a:ea typeface="Raleway"/>
                <a:cs typeface="Raleway"/>
                <a:sym typeface="Raleway"/>
              </a:rPr>
              <a:t>? </a:t>
            </a:r>
            <a:r>
              <a:rPr lang="nl-NL" sz="1800" dirty="0">
                <a:solidFill>
                  <a:schemeClr val="dk1"/>
                </a:solidFill>
                <a:latin typeface="Raleway"/>
                <a:ea typeface="Raleway"/>
                <a:cs typeface="Raleway"/>
                <a:sym typeface="Raleway"/>
              </a:rPr>
              <a:t>K</a:t>
            </a:r>
            <a:r>
              <a:rPr lang="nl" sz="1800" dirty="0">
                <a:solidFill>
                  <a:schemeClr val="dk1"/>
                </a:solidFill>
                <a:latin typeface="Raleway"/>
                <a:ea typeface="Raleway"/>
                <a:cs typeface="Raleway"/>
                <a:sym typeface="Raleway"/>
              </a:rPr>
              <a:t>ijk met behulp van bijlage 3 achterin je boek of je ook al kernconcepten kan herkennen in de onderwerpen.  </a:t>
            </a:r>
            <a:endParaRPr lang="nl" sz="1800" i="0" u="none" strike="noStrike" cap="none" dirty="0">
              <a:solidFill>
                <a:schemeClr val="dk1"/>
              </a:solidFill>
              <a:latin typeface="Raleway"/>
              <a:ea typeface="Raleway"/>
              <a:cs typeface="Raleway"/>
              <a:sym typeface="Raleway"/>
            </a:endParaRPr>
          </a:p>
        </p:txBody>
      </p:sp>
      <p:pic>
        <p:nvPicPr>
          <p:cNvPr id="3" name="Graphic 2" descr="Chatten met effen opvulling">
            <a:extLst>
              <a:ext uri="{FF2B5EF4-FFF2-40B4-BE49-F238E27FC236}">
                <a16:creationId xmlns:a16="http://schemas.microsoft.com/office/drawing/2014/main" id="{635C307B-5251-84F0-DDA7-864CB8439C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1225555"/>
            <a:ext cx="1247500" cy="1247500"/>
          </a:xfrm>
          <a:prstGeom prst="rect">
            <a:avLst/>
          </a:prstGeom>
        </p:spPr>
      </p:pic>
    </p:spTree>
    <p:extLst>
      <p:ext uri="{BB962C8B-B14F-4D97-AF65-F5344CB8AC3E}">
        <p14:creationId xmlns:p14="http://schemas.microsoft.com/office/powerpoint/2010/main" val="291555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p:nvPr/>
        </p:nvSpPr>
        <p:spPr>
          <a:xfrm>
            <a:off x="233916" y="206375"/>
            <a:ext cx="8877183" cy="639900"/>
          </a:xfrm>
          <a:prstGeom prst="rect">
            <a:avLst/>
          </a:prstGeom>
          <a:noFill/>
          <a:ln>
            <a:noFill/>
          </a:ln>
        </p:spPr>
        <p:txBody>
          <a:bodyPr spcFirstLastPara="1" wrap="square" lIns="45700" tIns="45700" rIns="45700" bIns="45700" anchor="ctr" anchorCtr="0">
            <a:noAutofit/>
          </a:bodyPr>
          <a:lstStyle/>
          <a:p>
            <a:pPr marL="0" lvl="0" indent="0" algn="l" rtl="0">
              <a:lnSpc>
                <a:spcPct val="90000"/>
              </a:lnSpc>
              <a:spcBef>
                <a:spcPts val="0"/>
              </a:spcBef>
              <a:spcAft>
                <a:spcPts val="0"/>
              </a:spcAft>
              <a:buNone/>
            </a:pPr>
            <a:r>
              <a:rPr lang="nl-NL" sz="3000" dirty="0">
                <a:solidFill>
                  <a:srgbClr val="FFFFFF"/>
                </a:solidFill>
                <a:latin typeface="Raleway"/>
                <a:ea typeface="Raleway"/>
                <a:cs typeface="Raleway"/>
                <a:sym typeface="Raleway"/>
              </a:rPr>
              <a:t>De ‘routekaart’ van Seneca</a:t>
            </a:r>
            <a:endParaRPr sz="3000" dirty="0">
              <a:solidFill>
                <a:srgbClr val="FFFFFF"/>
              </a:solidFill>
              <a:latin typeface="Raleway"/>
              <a:ea typeface="Raleway"/>
              <a:cs typeface="Raleway"/>
              <a:sym typeface="Raleway"/>
            </a:endParaRPr>
          </a:p>
        </p:txBody>
      </p:sp>
      <p:pic>
        <p:nvPicPr>
          <p:cNvPr id="63" name="Google Shape;63;p15" descr="Graphic 5"/>
          <p:cNvPicPr preferRelativeResize="0"/>
          <p:nvPr/>
        </p:nvPicPr>
        <p:blipFill rotWithShape="1">
          <a:blip r:embed="rId4">
            <a:alphaModFix/>
          </a:blip>
          <a:srcRect/>
          <a:stretch/>
        </p:blipFill>
        <p:spPr>
          <a:xfrm>
            <a:off x="6074626" y="4815574"/>
            <a:ext cx="231475" cy="231475"/>
          </a:xfrm>
          <a:prstGeom prst="rect">
            <a:avLst/>
          </a:prstGeom>
          <a:noFill/>
          <a:ln>
            <a:noFill/>
          </a:ln>
        </p:spPr>
      </p:pic>
      <p:sp>
        <p:nvSpPr>
          <p:cNvPr id="64" name="Google Shape;64;p15"/>
          <p:cNvSpPr txBox="1"/>
          <p:nvPr/>
        </p:nvSpPr>
        <p:spPr>
          <a:xfrm>
            <a:off x="6306100" y="4739375"/>
            <a:ext cx="2805000" cy="3708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Raleway"/>
              <a:buNone/>
            </a:pPr>
            <a:r>
              <a:rPr lang="nl" sz="1200" b="0" i="0" u="none" strike="noStrike" cap="none">
                <a:solidFill>
                  <a:srgbClr val="FFFFFF"/>
                </a:solidFill>
                <a:latin typeface="Raleway"/>
                <a:ea typeface="Raleway"/>
                <a:cs typeface="Raleway"/>
                <a:sym typeface="Raleway"/>
              </a:rPr>
              <a:t>www.maatschappij-</a:t>
            </a:r>
            <a:r>
              <a:rPr lang="nl" sz="1200">
                <a:solidFill>
                  <a:srgbClr val="FFFFFF"/>
                </a:solidFill>
                <a:latin typeface="Raleway"/>
                <a:ea typeface="Raleway"/>
                <a:cs typeface="Raleway"/>
                <a:sym typeface="Raleway"/>
              </a:rPr>
              <a:t>wetenschappen</a:t>
            </a:r>
            <a:r>
              <a:rPr lang="nl" sz="1200" b="0" i="0" u="none" strike="noStrike" cap="none">
                <a:solidFill>
                  <a:srgbClr val="FFFFFF"/>
                </a:solidFill>
                <a:latin typeface="Raleway"/>
                <a:ea typeface="Raleway"/>
                <a:cs typeface="Raleway"/>
                <a:sym typeface="Raleway"/>
              </a:rPr>
              <a:t>.nl</a:t>
            </a:r>
            <a:endParaRPr sz="1200" b="0" i="0" u="none" strike="noStrike" cap="none">
              <a:solidFill>
                <a:srgbClr val="000000"/>
              </a:solidFill>
              <a:latin typeface="Arial"/>
              <a:ea typeface="Arial"/>
              <a:cs typeface="Arial"/>
              <a:sym typeface="Arial"/>
            </a:endParaRPr>
          </a:p>
        </p:txBody>
      </p:sp>
      <p:sp>
        <p:nvSpPr>
          <p:cNvPr id="65" name="Google Shape;65;p15"/>
          <p:cNvSpPr txBox="1"/>
          <p:nvPr/>
        </p:nvSpPr>
        <p:spPr>
          <a:xfrm>
            <a:off x="111252" y="2364800"/>
            <a:ext cx="3936381" cy="2800036"/>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 sz="1600" b="1" dirty="0">
                <a:solidFill>
                  <a:schemeClr val="dk1"/>
                </a:solidFill>
                <a:latin typeface="Raleway"/>
                <a:ea typeface="Raleway"/>
                <a:cs typeface="Raleway"/>
                <a:sym typeface="Raleway"/>
              </a:rPr>
              <a:t>Havo</a:t>
            </a:r>
            <a:r>
              <a:rPr lang="nl" sz="1600" dirty="0">
                <a:solidFill>
                  <a:schemeClr val="dk1"/>
                </a:solidFill>
                <a:latin typeface="Raleway"/>
                <a:ea typeface="Raleway"/>
                <a:cs typeface="Raleway"/>
                <a:sym typeface="Raleway"/>
              </a:rPr>
              <a:t> </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1: Vorming</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2: Binding</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3: Verhouding</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4: Politiek in theorie</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5: Onderzoeksvaardigheden</a:t>
            </a: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sp>
        <p:nvSpPr>
          <p:cNvPr id="3" name="Google Shape;65;p15">
            <a:extLst>
              <a:ext uri="{FF2B5EF4-FFF2-40B4-BE49-F238E27FC236}">
                <a16:creationId xmlns:a16="http://schemas.microsoft.com/office/drawing/2014/main" id="{FD6CF7E2-290F-73CF-E120-096365942B55}"/>
              </a:ext>
            </a:extLst>
          </p:cNvPr>
          <p:cNvSpPr txBox="1"/>
          <p:nvPr/>
        </p:nvSpPr>
        <p:spPr>
          <a:xfrm>
            <a:off x="4663853" y="2364800"/>
            <a:ext cx="4066380" cy="2800036"/>
          </a:xfrm>
          <a:prstGeom prst="rect">
            <a:avLst/>
          </a:prstGeom>
          <a:noFill/>
          <a:ln>
            <a:noFill/>
          </a:ln>
        </p:spPr>
        <p:txBody>
          <a:bodyPr spcFirstLastPara="1" wrap="square" lIns="45700" tIns="45700" rIns="45700" bIns="45700" anchor="t" anchorCtr="0">
            <a:noAutofit/>
          </a:bodyPr>
          <a:lstStyle/>
          <a:p>
            <a:pPr marL="114300" lvl="0" algn="l" rtl="0">
              <a:lnSpc>
                <a:spcPct val="150000"/>
              </a:lnSpc>
              <a:spcBef>
                <a:spcPts val="0"/>
              </a:spcBef>
              <a:spcAft>
                <a:spcPts val="0"/>
              </a:spcAft>
              <a:buSzPts val="1800"/>
            </a:pPr>
            <a:r>
              <a:rPr lang="nl" sz="1600" b="1" dirty="0">
                <a:solidFill>
                  <a:schemeClr val="dk1"/>
                </a:solidFill>
                <a:latin typeface="Raleway"/>
                <a:ea typeface="Raleway"/>
                <a:cs typeface="Raleway"/>
                <a:sym typeface="Raleway"/>
              </a:rPr>
              <a:t>Vwo</a:t>
            </a:r>
            <a:r>
              <a:rPr lang="nl" sz="1600" dirty="0">
                <a:solidFill>
                  <a:schemeClr val="dk1"/>
                </a:solidFill>
                <a:latin typeface="Raleway"/>
                <a:ea typeface="Raleway"/>
                <a:cs typeface="Raleway"/>
                <a:sym typeface="Raleway"/>
              </a:rPr>
              <a:t> </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1: Vorming</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2: Binding</a:t>
            </a:r>
          </a:p>
          <a:p>
            <a:pPr marL="114300" lvl="0" algn="l" rtl="0">
              <a:lnSpc>
                <a:spcPct val="150000"/>
              </a:lnSpc>
              <a:spcBef>
                <a:spcPts val="0"/>
              </a:spcBef>
              <a:spcAft>
                <a:spcPts val="0"/>
              </a:spcAft>
              <a:buSzPts val="1800"/>
            </a:pPr>
            <a:r>
              <a:rPr lang="nl" sz="1600" dirty="0">
                <a:solidFill>
                  <a:schemeClr val="dk1"/>
                </a:solidFill>
                <a:latin typeface="Raleway"/>
                <a:ea typeface="Raleway"/>
                <a:cs typeface="Raleway"/>
                <a:sym typeface="Raleway"/>
              </a:rPr>
              <a:t>Hoofdstuk 3: Verhouding</a:t>
            </a:r>
          </a:p>
          <a:p>
            <a:pPr marL="114300">
              <a:lnSpc>
                <a:spcPct val="150000"/>
              </a:lnSpc>
              <a:buSzPts val="1800"/>
            </a:pPr>
            <a:r>
              <a:rPr lang="nl" sz="1600" dirty="0">
                <a:solidFill>
                  <a:schemeClr val="dk1"/>
                </a:solidFill>
                <a:latin typeface="Raleway"/>
                <a:ea typeface="Raleway"/>
                <a:cs typeface="Raleway"/>
                <a:sym typeface="Raleway"/>
              </a:rPr>
              <a:t>Hoofdstuk 4: Onderzoeksvaardigheden</a:t>
            </a:r>
          </a:p>
          <a:p>
            <a:pPr marL="114300">
              <a:lnSpc>
                <a:spcPct val="150000"/>
              </a:lnSpc>
              <a:buSzPts val="1800"/>
            </a:pPr>
            <a:r>
              <a:rPr lang="nl" sz="1600" dirty="0">
                <a:solidFill>
                  <a:schemeClr val="dk1"/>
                </a:solidFill>
                <a:latin typeface="Raleway"/>
                <a:ea typeface="Raleway"/>
                <a:cs typeface="Raleway"/>
                <a:sym typeface="Raleway"/>
              </a:rPr>
              <a:t>Hoofdstuk 5: Politiek in theorie</a:t>
            </a: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a:p>
            <a:pPr marL="114300" lvl="0" algn="l" rtl="0">
              <a:lnSpc>
                <a:spcPct val="150000"/>
              </a:lnSpc>
              <a:spcBef>
                <a:spcPts val="0"/>
              </a:spcBef>
              <a:spcAft>
                <a:spcPts val="0"/>
              </a:spcAft>
              <a:buSzPts val="1800"/>
            </a:pPr>
            <a:endParaRPr lang="nl" sz="1800" i="0" u="none" strike="noStrike" cap="none" dirty="0">
              <a:solidFill>
                <a:schemeClr val="dk1"/>
              </a:solidFill>
              <a:latin typeface="Raleway"/>
              <a:ea typeface="Raleway"/>
              <a:cs typeface="Raleway"/>
              <a:sym typeface="Raleway"/>
            </a:endParaRPr>
          </a:p>
        </p:txBody>
      </p:sp>
      <p:pic>
        <p:nvPicPr>
          <p:cNvPr id="5" name="Graphic 4" descr="Route tussen twee spelden, met een pad silhouet">
            <a:extLst>
              <a:ext uri="{FF2B5EF4-FFF2-40B4-BE49-F238E27FC236}">
                <a16:creationId xmlns:a16="http://schemas.microsoft.com/office/drawing/2014/main" id="{354E4BB2-D3EA-82EA-8838-5AB850AC29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916" y="1220243"/>
            <a:ext cx="1115382" cy="1115382"/>
          </a:xfrm>
          <a:prstGeom prst="rect">
            <a:avLst/>
          </a:prstGeom>
        </p:spPr>
      </p:pic>
    </p:spTree>
    <p:extLst>
      <p:ext uri="{BB962C8B-B14F-4D97-AF65-F5344CB8AC3E}">
        <p14:creationId xmlns:p14="http://schemas.microsoft.com/office/powerpoint/2010/main" val="97963805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Diavoorstelling (16:9)</PresentationFormat>
  <Paragraphs>120</Paragraphs>
  <Slides>13</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Raleway</vt:lpstr>
      <vt:lpstr>Calibri</vt:lpstr>
      <vt:lpstr>Simple Light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Eigenaar</dc:creator>
  <cp:lastModifiedBy>Mardien Noordman</cp:lastModifiedBy>
  <cp:revision>5</cp:revision>
  <dcterms:modified xsi:type="dcterms:W3CDTF">2022-08-19T10:55:09Z</dcterms:modified>
</cp:coreProperties>
</file>