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Raleway" pitchFamily="2"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jpkEBDifDFVvflAvBHJUD6lOak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7916"/>
              </a:lnSpc>
              <a:spcBef>
                <a:spcPts val="0"/>
              </a:spcBef>
              <a:spcAft>
                <a:spcPts val="0"/>
              </a:spcAft>
              <a:buClr>
                <a:schemeClr val="dk1"/>
              </a:buClr>
              <a:buSzPts val="1100"/>
              <a:buFont typeface="Raleway"/>
              <a:buChar char="-"/>
            </a:pPr>
            <a:endParaRPr>
              <a:solidFill>
                <a:schemeClr val="dk1"/>
              </a:solidFill>
              <a:latin typeface="Raleway"/>
              <a:ea typeface="Raleway"/>
              <a:cs typeface="Raleway"/>
              <a:sym typeface="Raleway"/>
            </a:endParaRPr>
          </a:p>
          <a:p>
            <a:pPr marL="0" lvl="0" indent="0" algn="l" rtl="0">
              <a:lnSpc>
                <a:spcPct val="100000"/>
              </a:lnSpc>
              <a:spcBef>
                <a:spcPts val="80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0"/>
              </a:spcBef>
              <a:spcAft>
                <a:spcPts val="800"/>
              </a:spcAft>
              <a:buClr>
                <a:schemeClr val="dk1"/>
              </a:buClr>
              <a:buSzPts val="1100"/>
              <a:buFont typeface="Arial"/>
              <a:buNone/>
            </a:pPr>
            <a:r>
              <a:rPr lang="nl-NL">
                <a:solidFill>
                  <a:schemeClr val="dk1"/>
                </a:solidFill>
                <a:latin typeface="Raleway"/>
                <a:ea typeface="Raleway"/>
                <a:cs typeface="Raleway"/>
                <a:sym typeface="Raleway"/>
              </a:rPr>
              <a:t>In het filmpje zie je dat Amalia zelf meerijdt op een paard op Prinsjesdag. Normaal vindt Prinsjesdag en het lezen van de troonrede plaats in de Ridderzaal op het Binnenhof. Vanwege de tijdelijke verbouwing (zo’n 5 jaar) van het Binnenhof, vindt Prinsjesdag nu voor het tweede jaar op rij plaats in de Koninklijke Schouwburg, een andere locatie dus. Er verandert verder niks aan de tradities.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49666d027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g149666d027b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800"/>
              </a:spcBef>
              <a:spcAft>
                <a:spcPts val="800"/>
              </a:spcAft>
              <a:buClr>
                <a:schemeClr val="dk1"/>
              </a:buClr>
              <a:buSzPts val="1100"/>
              <a:buFont typeface="Arial"/>
              <a:buNone/>
            </a:pPr>
            <a:r>
              <a:rPr lang="nl-NL">
                <a:latin typeface="Raleway"/>
                <a:ea typeface="Raleway"/>
                <a:cs typeface="Raleway"/>
                <a:sym typeface="Raleway"/>
              </a:rPr>
              <a:t>Peilen hoeveel de leerlingen reeds hebben geleerd mij maatschappijleer. Op Prinsjesdag gebeurt simpel gezegd het volgende: in de Troonrede wordt verteld hoe Nederland er nu voor staat en wat er dit jaar gaat verbeteren voor het maatschappelijk geluk. De Troonrede wordt geschreven door de koning, het wordt voorgelezen door de koning. Bij de troonrede hoort het koffertje met de Miljoenennota. Daarin staat hoe alle plannen betaald gaan worden. </a:t>
            </a:r>
            <a:br>
              <a:rPr lang="nl-NL">
                <a:latin typeface="Raleway"/>
                <a:ea typeface="Raleway"/>
                <a:cs typeface="Raleway"/>
                <a:sym typeface="Raleway"/>
              </a:rPr>
            </a:br>
            <a:r>
              <a:rPr lang="nl-NL">
                <a:latin typeface="Raleway"/>
                <a:ea typeface="Raleway"/>
                <a:cs typeface="Raleway"/>
                <a:sym typeface="Raleway"/>
              </a:rPr>
              <a:t>Ook kan het begrip referentiekader hier behandeld worden (paragraaf 1.1). Iemand die in Nederland is opgegroeid heeft een ander referentiekader dan iemand die nieuw in Nederland is komen wonen en niet eerder Prinsjesdag heeft meegemaakt. Ook heeft iemand die is opgegroeid in een gezin dat niet zoveel met het koningshuis en/of de politiek heeft, een ander beeld bij of mening over Prinsjesdag dan iemand die is opgegroeid met een vader die ambtenaar is op een ministerie bijvoorbeeld. </a:t>
            </a:r>
            <a:r>
              <a:rPr lang="nl-NL">
                <a:solidFill>
                  <a:schemeClr val="dk1"/>
                </a:solidFill>
                <a:latin typeface="Raleway"/>
                <a:ea typeface="Raleway"/>
                <a:cs typeface="Raleway"/>
                <a:sym typeface="Raleway"/>
              </a:rPr>
              <a:t>Welk referentiekader je hebt, heeft ook te maken met jouw socialisatoren die Prinsjesdag als feestdag/traditie hebben overgedragen. </a:t>
            </a:r>
            <a:br>
              <a:rPr lang="nl-NL">
                <a:solidFill>
                  <a:schemeClr val="dk1"/>
                </a:solidFill>
                <a:latin typeface="Raleway"/>
                <a:ea typeface="Raleway"/>
                <a:cs typeface="Raleway"/>
                <a:sym typeface="Raleway"/>
              </a:rPr>
            </a:br>
            <a:r>
              <a:rPr lang="nl-NL">
                <a:solidFill>
                  <a:schemeClr val="dk1"/>
                </a:solidFill>
                <a:latin typeface="Raleway"/>
                <a:ea typeface="Raleway"/>
                <a:cs typeface="Raleway"/>
                <a:sym typeface="Raleway"/>
              </a:rPr>
              <a:t>Het filmpje dat gehyperlinkt staat onder ‘opfrisser’ hoeft alleen bekeken te worden als lln die ook echt nodig hebben. </a:t>
            </a:r>
            <a:endParaRPr>
              <a:latin typeface="Raleway"/>
              <a:ea typeface="Raleway"/>
              <a:cs typeface="Raleway"/>
              <a:sym typeface="Raleway"/>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38e16e2c3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g138e16e2c31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800"/>
              </a:spcBef>
              <a:spcAft>
                <a:spcPts val="800"/>
              </a:spcAft>
              <a:buClr>
                <a:schemeClr val="dk1"/>
              </a:buClr>
              <a:buSzPts val="1100"/>
              <a:buFont typeface="Arial"/>
              <a:buNone/>
            </a:pPr>
            <a:r>
              <a:rPr lang="nl-NL">
                <a:solidFill>
                  <a:schemeClr val="dk1"/>
                </a:solidFill>
                <a:latin typeface="Raleway"/>
                <a:ea typeface="Raleway"/>
                <a:cs typeface="Raleway"/>
                <a:sym typeface="Raleway"/>
              </a:rPr>
              <a:t>De koning is hoofd van de regering maar naast dat heeft dit alles te maken met het bindingsvraagstuk. </a:t>
            </a:r>
            <a:r>
              <a:rPr lang="nl-NL">
                <a:latin typeface="Raleway"/>
                <a:ea typeface="Raleway"/>
                <a:cs typeface="Raleway"/>
                <a:sym typeface="Raleway"/>
              </a:rPr>
              <a:t>De koning spreekt de Troonrede uit, niet de president. De minister-president heeft een bepaalde politieke kleur en is de leider van de grootste politieke partij maar er zijn ook heel veel mensen die niet op de grootste politieke partij hebben gestemd. De koning is er voor het hele volk en is in die zin neutraal (onuitgesproken over zijn politieke voorkeur). Zo kan Prinsjesdag voor ons allemaal zijn. Prinsjesdag hoort bij de cultuur van Nederland, het is een traditie. </a:t>
            </a:r>
            <a:br>
              <a:rPr lang="nl-NL">
                <a:latin typeface="Raleway"/>
                <a:ea typeface="Raleway"/>
                <a:cs typeface="Raleway"/>
                <a:sym typeface="Raleway"/>
              </a:rPr>
            </a:br>
            <a:endParaRPr>
              <a:latin typeface="Raleway"/>
              <a:ea typeface="Raleway"/>
              <a:cs typeface="Raleway"/>
              <a:sym typeface="Raleway"/>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38e16e2c31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g138e16e2c31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800"/>
              </a:spcBef>
              <a:spcAft>
                <a:spcPts val="800"/>
              </a:spcAft>
              <a:buClr>
                <a:schemeClr val="dk1"/>
              </a:buClr>
              <a:buSzPts val="1100"/>
              <a:buFont typeface="Arial"/>
              <a:buNone/>
            </a:pPr>
            <a:r>
              <a:rPr lang="nl-NL">
                <a:solidFill>
                  <a:schemeClr val="dk1"/>
                </a:solidFill>
                <a:latin typeface="Raleway"/>
                <a:ea typeface="Raleway"/>
                <a:cs typeface="Raleway"/>
                <a:sym typeface="Raleway"/>
              </a:rPr>
              <a:t>Laat ze een stukje Troonrede lezen/zien, bespreek het en schrijf op het bord de onderwerpen op die de leerlingen noemen. Maak zo een woordspin met bijvoorbeeld woorden als: asiel- en vreemdelingenbeleid, koopkracht en energierekening, woningmarkt, stikstof en natuur, etc. </a:t>
            </a:r>
            <a:endParaRPr>
              <a:latin typeface="Raleway"/>
              <a:ea typeface="Raleway"/>
              <a:cs typeface="Raleway"/>
              <a:sym typeface="Raleway"/>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ef71c5355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gef71c53559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0"/>
              </a:spcBef>
              <a:spcAft>
                <a:spcPts val="0"/>
              </a:spcAft>
              <a:buClr>
                <a:schemeClr val="dk1"/>
              </a:buClr>
              <a:buSzPts val="1100"/>
              <a:buFont typeface="Arial"/>
              <a:buNone/>
            </a:pPr>
            <a:r>
              <a:rPr lang="nl-NL">
                <a:solidFill>
                  <a:schemeClr val="dk1"/>
                </a:solidFill>
                <a:latin typeface="Raleway"/>
                <a:ea typeface="Raleway"/>
                <a:cs typeface="Raleway"/>
                <a:sym typeface="Raleway"/>
              </a:rPr>
              <a:t>Politieke socialisatie: overdracht en verwerving van de politieke cultuur. De traditie dat er op Prinsjesdag de plannen van de regering worden verteld, horen bij de politieke cultuur.</a:t>
            </a:r>
            <a:endParaRPr>
              <a:solidFill>
                <a:schemeClr val="dk1"/>
              </a:solidFill>
              <a:latin typeface="Raleway"/>
              <a:ea typeface="Raleway"/>
              <a:cs typeface="Raleway"/>
              <a:sym typeface="Raleway"/>
            </a:endParaRPr>
          </a:p>
          <a:p>
            <a:pPr marL="0" lvl="0" indent="0" algn="l" rtl="0">
              <a:lnSpc>
                <a:spcPct val="107916"/>
              </a:lnSpc>
              <a:spcBef>
                <a:spcPts val="800"/>
              </a:spcBef>
              <a:spcAft>
                <a:spcPts val="0"/>
              </a:spcAft>
              <a:buClr>
                <a:schemeClr val="dk1"/>
              </a:buClr>
              <a:buSzPts val="1100"/>
              <a:buFont typeface="Arial"/>
              <a:buNone/>
            </a:pPr>
            <a:r>
              <a:rPr lang="nl-NL">
                <a:solidFill>
                  <a:schemeClr val="dk1"/>
                </a:solidFill>
                <a:latin typeface="Raleway"/>
                <a:ea typeface="Raleway"/>
                <a:cs typeface="Raleway"/>
                <a:sym typeface="Raleway"/>
              </a:rPr>
              <a:t>Identiteit: heb je het gevoel dat je een Nederlander of een inwoner bent van Nederland als je naar Prinsjesdag kijkt? </a:t>
            </a:r>
            <a:endParaRPr>
              <a:solidFill>
                <a:schemeClr val="dk1"/>
              </a:solidFill>
              <a:latin typeface="Raleway"/>
              <a:ea typeface="Raleway"/>
              <a:cs typeface="Raleway"/>
              <a:sym typeface="Raleway"/>
            </a:endParaRPr>
          </a:p>
          <a:p>
            <a:pPr marL="0" lvl="0" indent="0" algn="l" rtl="0">
              <a:lnSpc>
                <a:spcPct val="107916"/>
              </a:lnSpc>
              <a:spcBef>
                <a:spcPts val="800"/>
              </a:spcBef>
              <a:spcAft>
                <a:spcPts val="0"/>
              </a:spcAft>
              <a:buClr>
                <a:schemeClr val="dk1"/>
              </a:buClr>
              <a:buSzPts val="1100"/>
              <a:buFont typeface="Arial"/>
              <a:buNone/>
            </a:pPr>
            <a:r>
              <a:rPr lang="nl-NL">
                <a:solidFill>
                  <a:schemeClr val="dk1"/>
                </a:solidFill>
                <a:latin typeface="Raleway"/>
                <a:ea typeface="Raleway"/>
                <a:cs typeface="Raleway"/>
                <a:sym typeface="Raleway"/>
              </a:rPr>
              <a:t>Cultuur: Er waarden en normen voor in de Troonrede. De waarde van vrijheid, veiligheid en gelijkheid. Deze waarden horen bij onze cultuur. </a:t>
            </a:r>
            <a:endParaRPr>
              <a:solidFill>
                <a:schemeClr val="dk1"/>
              </a:solidFill>
              <a:latin typeface="Raleway"/>
              <a:ea typeface="Raleway"/>
              <a:cs typeface="Raleway"/>
              <a:sym typeface="Raleway"/>
            </a:endParaRPr>
          </a:p>
          <a:p>
            <a:pPr marL="0" lvl="0" indent="0" algn="l" rtl="0">
              <a:lnSpc>
                <a:spcPct val="107916"/>
              </a:lnSpc>
              <a:spcBef>
                <a:spcPts val="800"/>
              </a:spcBef>
              <a:spcAft>
                <a:spcPts val="0"/>
              </a:spcAft>
              <a:buClr>
                <a:schemeClr val="dk1"/>
              </a:buClr>
              <a:buSzPts val="1100"/>
              <a:buFont typeface="Arial"/>
              <a:buNone/>
            </a:pPr>
            <a:r>
              <a:rPr lang="nl-NL">
                <a:solidFill>
                  <a:schemeClr val="dk1"/>
                </a:solidFill>
                <a:latin typeface="Raleway"/>
                <a:ea typeface="Raleway"/>
                <a:cs typeface="Raleway"/>
                <a:sym typeface="Raleway"/>
              </a:rPr>
              <a:t>Sociale ongelijkheid: Er worden plannen gemaakt om de energierekening eerlijk te verdelen en de koopkracht te doen toenemen, ook voor minima. Als iedereen een toeslag krijgt, verkleint dit de sociale ongelijkheid niet. Als dit verhoudingsgewijs verdeeld wordt, dan wel. Ook gaat het minimumloon omhoog om de sociale ongelijkheid te verkleinen. </a:t>
            </a:r>
            <a:endParaRPr>
              <a:solidFill>
                <a:schemeClr val="dk1"/>
              </a:solidFill>
              <a:latin typeface="Raleway"/>
              <a:ea typeface="Raleway"/>
              <a:cs typeface="Raleway"/>
              <a:sym typeface="Raleway"/>
            </a:endParaRPr>
          </a:p>
          <a:p>
            <a:pPr marL="0" lvl="0" indent="0" algn="l" rtl="0">
              <a:lnSpc>
                <a:spcPct val="107916"/>
              </a:lnSpc>
              <a:spcBef>
                <a:spcPts val="800"/>
              </a:spcBef>
              <a:spcAft>
                <a:spcPts val="0"/>
              </a:spcAft>
              <a:buClr>
                <a:schemeClr val="dk1"/>
              </a:buClr>
              <a:buSzPts val="1100"/>
              <a:buFont typeface="Arial"/>
              <a:buNone/>
            </a:pPr>
            <a:r>
              <a:rPr lang="nl-NL">
                <a:solidFill>
                  <a:schemeClr val="dk1"/>
                </a:solidFill>
                <a:latin typeface="Raleway"/>
                <a:ea typeface="Raleway"/>
                <a:cs typeface="Raleway"/>
                <a:sym typeface="Raleway"/>
              </a:rPr>
              <a:t>Macht: welke machtsmiddelen worden ingezet om de asielcrisis aan te pakken? Ook heeft de regering op zichzelf macht, ze hebben de steun van de meerderheid in het parlement. </a:t>
            </a:r>
            <a:endParaRPr>
              <a:solidFill>
                <a:schemeClr val="dk1"/>
              </a:solidFill>
              <a:latin typeface="Raleway"/>
              <a:ea typeface="Raleway"/>
              <a:cs typeface="Raleway"/>
              <a:sym typeface="Raleway"/>
            </a:endParaRPr>
          </a:p>
          <a:p>
            <a:pPr marL="0" lvl="0" indent="0" algn="l" rtl="0">
              <a:lnSpc>
                <a:spcPct val="107916"/>
              </a:lnSpc>
              <a:spcBef>
                <a:spcPts val="800"/>
              </a:spcBef>
              <a:spcAft>
                <a:spcPts val="0"/>
              </a:spcAft>
              <a:buClr>
                <a:schemeClr val="dk1"/>
              </a:buClr>
              <a:buSzPts val="1100"/>
              <a:buFont typeface="Arial"/>
              <a:buNone/>
            </a:pPr>
            <a:r>
              <a:rPr lang="nl-NL">
                <a:solidFill>
                  <a:schemeClr val="dk1"/>
                </a:solidFill>
                <a:latin typeface="Raleway"/>
                <a:ea typeface="Raleway"/>
                <a:cs typeface="Raleway"/>
                <a:sym typeface="Raleway"/>
              </a:rPr>
              <a:t>Sociale cohesie: de koning probeert het groepsgevoel aan te wakkeren in zijn Troonrede. Ook spreekt hij van het volk, een woord dat samenbindt - ook al is er veel verdeeldheid. Ook wordt de verantwoordelijkheid voor elkaars welzijn genoemd, ouderen ondersteunen en zwakkeren helpen. </a:t>
            </a:r>
            <a:endParaRPr>
              <a:solidFill>
                <a:schemeClr val="dk1"/>
              </a:solidFill>
              <a:latin typeface="Raleway"/>
              <a:ea typeface="Raleway"/>
              <a:cs typeface="Raleway"/>
              <a:sym typeface="Raleway"/>
            </a:endParaRPr>
          </a:p>
          <a:p>
            <a:pPr marL="0" lvl="0" indent="0" algn="l" rtl="0">
              <a:lnSpc>
                <a:spcPct val="107916"/>
              </a:lnSpc>
              <a:spcBef>
                <a:spcPts val="800"/>
              </a:spcBef>
              <a:spcAft>
                <a:spcPts val="800"/>
              </a:spcAft>
              <a:buClr>
                <a:schemeClr val="dk1"/>
              </a:buClr>
              <a:buSzPts val="1100"/>
              <a:buFont typeface="Arial"/>
              <a:buNone/>
            </a:pPr>
            <a:r>
              <a:rPr lang="nl-NL">
                <a:solidFill>
                  <a:schemeClr val="dk1"/>
                </a:solidFill>
                <a:latin typeface="Raleway"/>
                <a:ea typeface="Raleway"/>
                <a:cs typeface="Raleway"/>
                <a:sym typeface="Raleway"/>
              </a:rPr>
              <a:t>Op moment dat de koning de rol van Nederland ten opzichte van het buitenland benoemd, gaat het al snel over het kernconcept globalisering. Ook worden er groepen genoemd die zich niet gehoord voelen, waarbij er gekoppeld kan worden naar het proces van democratisering.  Verder worden veel grote problemen bij de staat neergelegd. Er is sprake van rationalisering en uitbreiding van de staat.</a:t>
            </a:r>
            <a:endParaRPr>
              <a:solidFill>
                <a:schemeClr val="dk1"/>
              </a:solidFill>
              <a:latin typeface="Raleway"/>
              <a:ea typeface="Raleway"/>
              <a:cs typeface="Raleway"/>
              <a:sym typeface="Raleway"/>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l-NL">
                <a:latin typeface="Raleway"/>
                <a:ea typeface="Raleway"/>
                <a:cs typeface="Raleway"/>
                <a:sym typeface="Raleway"/>
              </a:rPr>
              <a:t>Kijk op pagina 8 en 9 van je boek. De regering heeft plannen gemaakt over de maatschappelijke problemen die we zagen in de vorige dia. De plannen hebben te maken met de vraagstukken (de hoofdconcepten). Bij welk vraagstuk passen de plannen van de regering bij het door jullie gekozen probleem en waarom? </a:t>
            </a:r>
            <a:br>
              <a:rPr lang="nl-NL">
                <a:latin typeface="Raleway"/>
                <a:ea typeface="Raleway"/>
                <a:cs typeface="Raleway"/>
                <a:sym typeface="Raleway"/>
              </a:rPr>
            </a:br>
            <a:r>
              <a:rPr lang="nl-NL">
                <a:latin typeface="Raleway"/>
                <a:ea typeface="Raleway"/>
                <a:cs typeface="Raleway"/>
                <a:sym typeface="Raleway"/>
              </a:rPr>
              <a:t>Denk in dezelfde tweetallen na over deze vraag. </a:t>
            </a:r>
            <a:endParaRPr>
              <a:latin typeface="Raleway"/>
              <a:ea typeface="Raleway"/>
              <a:cs typeface="Raleway"/>
              <a:sym typeface="Raleway"/>
            </a:endParaRPr>
          </a:p>
          <a:p>
            <a:pPr marL="0" lvl="0" indent="0" algn="l" rtl="0">
              <a:lnSpc>
                <a:spcPct val="100000"/>
              </a:lnSpc>
              <a:spcBef>
                <a:spcPts val="0"/>
              </a:spcBef>
              <a:spcAft>
                <a:spcPts val="0"/>
              </a:spcAft>
              <a:buSzPts val="1100"/>
              <a:buNone/>
            </a:pPr>
            <a:r>
              <a:rPr lang="nl-NL">
                <a:latin typeface="Raleway"/>
                <a:ea typeface="Raleway"/>
                <a:cs typeface="Raleway"/>
                <a:sym typeface="Raleway"/>
              </a:rPr>
              <a:t>Vormingsvraagstuk: asiel, vluchtelingen integreren passen zich aan aan de Nederlandse cultuur en daarmee verandert hun identiteit. Ook letterlijk verandert hun identiteitsbewijs op moment dat ze Nederlander worden. </a:t>
            </a:r>
            <a:endParaRPr>
              <a:latin typeface="Raleway"/>
              <a:ea typeface="Raleway"/>
              <a:cs typeface="Raleway"/>
              <a:sym typeface="Raleway"/>
            </a:endParaRPr>
          </a:p>
          <a:p>
            <a:pPr marL="0" lvl="0" indent="0" algn="l" rtl="0">
              <a:lnSpc>
                <a:spcPct val="100000"/>
              </a:lnSpc>
              <a:spcBef>
                <a:spcPts val="0"/>
              </a:spcBef>
              <a:spcAft>
                <a:spcPts val="0"/>
              </a:spcAft>
              <a:buSzPts val="1100"/>
              <a:buNone/>
            </a:pPr>
            <a:r>
              <a:rPr lang="nl-NL">
                <a:latin typeface="Raleway"/>
                <a:ea typeface="Raleway"/>
                <a:cs typeface="Raleway"/>
                <a:sym typeface="Raleway"/>
              </a:rPr>
              <a:t>Bindingsvraagstuk: asiel voelen wij ons verbonden met de nieuwkomers in Nederland of niet (tot nu toe niet, gebrek aan opvang in gemeenten)? Wat moet er veranderen (veranderingsvraagstuk)?</a:t>
            </a:r>
            <a:endParaRPr>
              <a:latin typeface="Raleway"/>
              <a:ea typeface="Raleway"/>
              <a:cs typeface="Raleway"/>
              <a:sym typeface="Raleway"/>
            </a:endParaRPr>
          </a:p>
          <a:p>
            <a:pPr marL="0" lvl="0" indent="0" algn="l" rtl="0">
              <a:lnSpc>
                <a:spcPct val="100000"/>
              </a:lnSpc>
              <a:spcBef>
                <a:spcPts val="0"/>
              </a:spcBef>
              <a:spcAft>
                <a:spcPts val="0"/>
              </a:spcAft>
              <a:buSzPts val="1100"/>
              <a:buNone/>
            </a:pPr>
            <a:r>
              <a:rPr lang="nl-NL">
                <a:latin typeface="Raleway"/>
                <a:ea typeface="Raleway"/>
                <a:cs typeface="Raleway"/>
                <a:sym typeface="Raleway"/>
              </a:rPr>
              <a:t>Verhoudingsvraagstuk: koopkracht / energierekening. Hoe verdelen we het eerlijk? Er is in een groep die het in allerlei opzichten beter heeft, hoe zorgen we ervoor dat de energietoeslag eerlijk verdeeld wordt? Hoe zorgen we ervoor dat mensen die al in de bijstand leven nog wel boodschappen kunnen kopen ook al stijgt de inflatie? (verhogen miniumumloon en uitkeringen met 10% erbij betrekken). Ook de woningnood gaat over dit vraagstuk. Waarom kan de één wel een woning krijgen en de ander niet? </a:t>
            </a:r>
            <a:endParaRPr>
              <a:latin typeface="Raleway"/>
              <a:ea typeface="Raleway"/>
              <a:cs typeface="Raleway"/>
              <a:sym typeface="Raleway"/>
            </a:endParaRPr>
          </a:p>
          <a:p>
            <a:pPr marL="0" lvl="0" indent="0" algn="l" rtl="0">
              <a:lnSpc>
                <a:spcPct val="100000"/>
              </a:lnSpc>
              <a:spcBef>
                <a:spcPts val="0"/>
              </a:spcBef>
              <a:spcAft>
                <a:spcPts val="0"/>
              </a:spcAft>
              <a:buSzPts val="1100"/>
              <a:buNone/>
            </a:pPr>
            <a:r>
              <a:rPr lang="nl-NL">
                <a:latin typeface="Raleway"/>
                <a:ea typeface="Raleway"/>
                <a:cs typeface="Raleway"/>
                <a:sym typeface="Raleway"/>
              </a:rPr>
              <a:t>Veranderingsvraagstuk: dit gaat over de manier waarop we ons met elkaar gedragen en over technische veranderingen. In die hoedaningheid zou alles eraan gekoppeld kunnen worden omdat alle thema’s veranderingen zijn ten opzichte van een jaar geleden. Eventueel ook bespreken: wat gaat er aankomend jaar nog meer veranderen?  </a:t>
            </a:r>
            <a:endParaRPr>
              <a:latin typeface="Raleway"/>
              <a:ea typeface="Raleway"/>
              <a:cs typeface="Raleway"/>
              <a:sym typeface="Raleway"/>
            </a:endParaRPr>
          </a:p>
          <a:p>
            <a:pPr marL="0" lvl="0" indent="0" algn="l" rtl="0">
              <a:lnSpc>
                <a:spcPct val="100000"/>
              </a:lnSpc>
              <a:spcBef>
                <a:spcPts val="0"/>
              </a:spcBef>
              <a:spcAft>
                <a:spcPts val="0"/>
              </a:spcAft>
              <a:buSzPts val="1100"/>
              <a:buNone/>
            </a:pPr>
            <a:endParaRPr>
              <a:latin typeface="Raleway"/>
              <a:ea typeface="Raleway"/>
              <a:cs typeface="Raleway"/>
              <a:sym typeface="Raleway"/>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49666d027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g149666d027b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l-NL">
                <a:latin typeface="Raleway"/>
                <a:ea typeface="Raleway"/>
                <a:cs typeface="Raleway"/>
                <a:sym typeface="Raleway"/>
              </a:rPr>
              <a:t>Wat had van jou nog extra aandacht mogen krijgen in de Troonrede? En waarom? </a:t>
            </a:r>
            <a:endParaRPr>
              <a:latin typeface="Raleway"/>
              <a:ea typeface="Raleway"/>
              <a:cs typeface="Raleway"/>
              <a:sym typeface="Raleway"/>
            </a:endParaRPr>
          </a:p>
          <a:p>
            <a:pPr marL="0" lvl="0" indent="0" algn="l" rtl="0">
              <a:lnSpc>
                <a:spcPct val="100000"/>
              </a:lnSpc>
              <a:spcBef>
                <a:spcPts val="0"/>
              </a:spcBef>
              <a:spcAft>
                <a:spcPts val="0"/>
              </a:spcAft>
              <a:buSzPts val="1100"/>
              <a:buNone/>
            </a:pPr>
            <a:r>
              <a:rPr lang="nl-NL">
                <a:latin typeface="Raleway"/>
                <a:ea typeface="Raleway"/>
                <a:cs typeface="Raleway"/>
                <a:sym typeface="Raleway"/>
              </a:rPr>
              <a:t>Voorbeeld van een antwoord: binding, want de samenleving is verdeeld en de politiek staat ver van mensen af.. Of: verhouding, hoe verhoudt Nederland zich in de oorlog met Oekraïne? Of: verandering: we moeten meer doen aan klimaat. </a:t>
            </a:r>
            <a:endParaRPr>
              <a:latin typeface="Raleway"/>
              <a:ea typeface="Raleway"/>
              <a:cs typeface="Raleway"/>
              <a:sym typeface="Raleway"/>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8"/>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1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1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1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1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1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1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1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1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hyperlink" Target="https://www.youtube.com/watch?v=InbXQeHV6sA&amp;ab_channel=OmroepWes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youtube.com/watch?v=GWFhslG00wo&amp;ab_channel=Rijksoverhei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2.jp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
          <p:cNvSpPr txBox="1">
            <a:spLocks noGrp="1"/>
          </p:cNvSpPr>
          <p:nvPr>
            <p:ph type="subTitle" idx="1"/>
          </p:nvPr>
        </p:nvSpPr>
        <p:spPr>
          <a:xfrm>
            <a:off x="311700" y="2491100"/>
            <a:ext cx="8520600" cy="985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endParaRPr sz="1100">
              <a:solidFill>
                <a:schemeClr val="lt1"/>
              </a:solidFill>
            </a:endParaRPr>
          </a:p>
          <a:p>
            <a:pPr marL="0" lvl="0" indent="0" algn="ctr" rtl="0">
              <a:lnSpc>
                <a:spcPct val="100000"/>
              </a:lnSpc>
              <a:spcBef>
                <a:spcPts val="0"/>
              </a:spcBef>
              <a:spcAft>
                <a:spcPts val="0"/>
              </a:spcAft>
              <a:buSzPts val="2800"/>
              <a:buNone/>
            </a:pPr>
            <a:r>
              <a:rPr lang="nl-NL" sz="1800" i="1">
                <a:solidFill>
                  <a:schemeClr val="lt1"/>
                </a:solidFill>
              </a:rPr>
              <a:t>Prinsjesdag 2022</a:t>
            </a:r>
            <a:endParaRPr/>
          </a:p>
          <a:p>
            <a:pPr marL="0" lvl="0" indent="0" algn="ctr" rtl="0">
              <a:lnSpc>
                <a:spcPct val="100000"/>
              </a:lnSpc>
              <a:spcBef>
                <a:spcPts val="0"/>
              </a:spcBef>
              <a:spcAft>
                <a:spcPts val="0"/>
              </a:spcAft>
              <a:buSzPts val="2800"/>
              <a:buNone/>
            </a:pPr>
            <a:r>
              <a:rPr lang="nl-NL" sz="1800" i="1">
                <a:solidFill>
                  <a:schemeClr val="lt1"/>
                </a:solidFill>
              </a:rPr>
              <a:t>Seneca Servicehuis</a:t>
            </a:r>
            <a:endParaRPr sz="1800" i="1">
              <a:solidFill>
                <a:schemeClr val="lt1"/>
              </a:solidFill>
            </a:endParaRPr>
          </a:p>
          <a:p>
            <a:pPr marL="0" lvl="0" indent="0" algn="ctr" rtl="0">
              <a:lnSpc>
                <a:spcPct val="100000"/>
              </a:lnSpc>
              <a:spcBef>
                <a:spcPts val="0"/>
              </a:spcBef>
              <a:spcAft>
                <a:spcPts val="0"/>
              </a:spcAft>
              <a:buSzPts val="2800"/>
              <a:buNone/>
            </a:pPr>
            <a:endParaRPr>
              <a:solidFill>
                <a:schemeClr val="lt1"/>
              </a:solidFill>
            </a:endParaRPr>
          </a:p>
        </p:txBody>
      </p:sp>
      <p:sp>
        <p:nvSpPr>
          <p:cNvPr id="55" name="Google Shape;55;p1"/>
          <p:cNvSpPr txBox="1"/>
          <p:nvPr/>
        </p:nvSpPr>
        <p:spPr>
          <a:xfrm>
            <a:off x="4310025" y="19775"/>
            <a:ext cx="5694000" cy="664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nl-NL">
                <a:solidFill>
                  <a:schemeClr val="lt1"/>
                </a:solidFill>
              </a:rPr>
              <a:t>Welke dag?</a:t>
            </a:r>
            <a:endParaRPr>
              <a:solidFill>
                <a:schemeClr val="lt1"/>
              </a:solidFill>
            </a:endParaRPr>
          </a:p>
        </p:txBody>
      </p:sp>
      <p:sp>
        <p:nvSpPr>
          <p:cNvPr id="61" name="Google Shape;61;p2"/>
          <p:cNvSpPr txBox="1">
            <a:spLocks noGrp="1"/>
          </p:cNvSpPr>
          <p:nvPr>
            <p:ph type="body" idx="1"/>
          </p:nvPr>
        </p:nvSpPr>
        <p:spPr>
          <a:xfrm>
            <a:off x="311700" y="1152474"/>
            <a:ext cx="8520600" cy="2329279"/>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BF9000"/>
              </a:buClr>
              <a:buSzPts val="1800"/>
              <a:buChar char="●"/>
            </a:pPr>
            <a:r>
              <a:rPr lang="nl-NL">
                <a:solidFill>
                  <a:srgbClr val="BF9000"/>
                </a:solidFill>
              </a:rPr>
              <a:t>Een grote dag, met veel </a:t>
            </a:r>
            <a:r>
              <a:rPr lang="nl-NL" u="sng">
                <a:solidFill>
                  <a:schemeClr val="hlink"/>
                </a:solidFill>
                <a:hlinkClick r:id="rId4"/>
              </a:rPr>
              <a:t>voorbereidingen </a:t>
            </a:r>
            <a:endParaRPr>
              <a:solidFill>
                <a:srgbClr val="BF9000"/>
              </a:solidFill>
            </a:endParaRPr>
          </a:p>
          <a:p>
            <a:pPr marL="457200" lvl="0" indent="0" algn="l" rtl="0">
              <a:lnSpc>
                <a:spcPct val="115000"/>
              </a:lnSpc>
              <a:spcBef>
                <a:spcPts val="0"/>
              </a:spcBef>
              <a:spcAft>
                <a:spcPts val="0"/>
              </a:spcAft>
              <a:buSzPts val="1800"/>
              <a:buNone/>
            </a:pPr>
            <a:endParaRPr>
              <a:solidFill>
                <a:srgbClr val="BF9000"/>
              </a:solidFill>
            </a:endParaRPr>
          </a:p>
          <a:p>
            <a:pPr marL="457200" lvl="0" indent="0" algn="l" rtl="0">
              <a:lnSpc>
                <a:spcPct val="115000"/>
              </a:lnSpc>
              <a:spcBef>
                <a:spcPts val="0"/>
              </a:spcBef>
              <a:spcAft>
                <a:spcPts val="0"/>
              </a:spcAft>
              <a:buSzPts val="1800"/>
              <a:buNone/>
            </a:pPr>
            <a:endParaRPr>
              <a:solidFill>
                <a:srgbClr val="BF9000"/>
              </a:solidFill>
            </a:endParaRPr>
          </a:p>
          <a:p>
            <a:pPr marL="457200" lvl="0" indent="0" algn="l" rtl="0">
              <a:lnSpc>
                <a:spcPct val="115000"/>
              </a:lnSpc>
              <a:spcBef>
                <a:spcPts val="0"/>
              </a:spcBef>
              <a:spcAft>
                <a:spcPts val="0"/>
              </a:spcAft>
              <a:buSzPts val="1800"/>
              <a:buNone/>
            </a:pPr>
            <a:endParaRPr>
              <a:solidFill>
                <a:srgbClr val="BF9000"/>
              </a:solidFill>
            </a:endParaRPr>
          </a:p>
          <a:p>
            <a:pPr marL="457200" lvl="0" indent="0" algn="l" rtl="0">
              <a:lnSpc>
                <a:spcPct val="115000"/>
              </a:lnSpc>
              <a:spcBef>
                <a:spcPts val="0"/>
              </a:spcBef>
              <a:spcAft>
                <a:spcPts val="0"/>
              </a:spcAft>
              <a:buSzPts val="1800"/>
              <a:buNone/>
            </a:pPr>
            <a:endParaRPr>
              <a:solidFill>
                <a:srgbClr val="BF9000"/>
              </a:solidFill>
            </a:endParaRPr>
          </a:p>
        </p:txBody>
      </p:sp>
      <p:pic>
        <p:nvPicPr>
          <p:cNvPr id="62" name="Google Shape;62;p2"/>
          <p:cNvPicPr preferRelativeResize="0"/>
          <p:nvPr/>
        </p:nvPicPr>
        <p:blipFill rotWithShape="1">
          <a:blip r:embed="rId5">
            <a:alphaModFix/>
          </a:blip>
          <a:srcRect/>
          <a:stretch/>
        </p:blipFill>
        <p:spPr>
          <a:xfrm>
            <a:off x="0" y="2026750"/>
            <a:ext cx="3052549" cy="2180601"/>
          </a:xfrm>
          <a:prstGeom prst="rect">
            <a:avLst/>
          </a:prstGeom>
          <a:noFill/>
          <a:ln>
            <a:noFill/>
          </a:ln>
        </p:spPr>
      </p:pic>
      <p:pic>
        <p:nvPicPr>
          <p:cNvPr id="63" name="Google Shape;63;p2"/>
          <p:cNvPicPr preferRelativeResize="0"/>
          <p:nvPr/>
        </p:nvPicPr>
        <p:blipFill rotWithShape="1">
          <a:blip r:embed="rId6">
            <a:alphaModFix/>
          </a:blip>
          <a:srcRect/>
          <a:stretch/>
        </p:blipFill>
        <p:spPr>
          <a:xfrm>
            <a:off x="3299922" y="1661750"/>
            <a:ext cx="2325702" cy="3481749"/>
          </a:xfrm>
          <a:prstGeom prst="rect">
            <a:avLst/>
          </a:prstGeom>
          <a:noFill/>
          <a:ln>
            <a:noFill/>
          </a:ln>
        </p:spPr>
      </p:pic>
      <p:pic>
        <p:nvPicPr>
          <p:cNvPr id="64" name="Google Shape;64;p2"/>
          <p:cNvPicPr preferRelativeResize="0"/>
          <p:nvPr/>
        </p:nvPicPr>
        <p:blipFill rotWithShape="1">
          <a:blip r:embed="rId7">
            <a:alphaModFix/>
          </a:blip>
          <a:srcRect/>
          <a:stretch/>
        </p:blipFill>
        <p:spPr>
          <a:xfrm>
            <a:off x="5872998" y="1708400"/>
            <a:ext cx="2907576" cy="1908100"/>
          </a:xfrm>
          <a:prstGeom prst="rect">
            <a:avLst/>
          </a:prstGeom>
          <a:noFill/>
          <a:ln>
            <a:noFill/>
          </a:ln>
        </p:spPr>
      </p:pic>
      <p:pic>
        <p:nvPicPr>
          <p:cNvPr id="65" name="Google Shape;65;p2"/>
          <p:cNvPicPr preferRelativeResize="0"/>
          <p:nvPr/>
        </p:nvPicPr>
        <p:blipFill rotWithShape="1">
          <a:blip r:embed="rId8">
            <a:alphaModFix/>
          </a:blip>
          <a:srcRect/>
          <a:stretch/>
        </p:blipFill>
        <p:spPr>
          <a:xfrm>
            <a:off x="6308649" y="3616500"/>
            <a:ext cx="2253449" cy="1498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sp>
        <p:nvSpPr>
          <p:cNvPr id="70" name="Google Shape;70;g149666d027b_0_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nl-NL">
                <a:solidFill>
                  <a:schemeClr val="lt1"/>
                </a:solidFill>
              </a:rPr>
              <a:t>Prinsjesdag</a:t>
            </a:r>
            <a:endParaRPr>
              <a:solidFill>
                <a:schemeClr val="lt1"/>
              </a:solidFill>
            </a:endParaRPr>
          </a:p>
        </p:txBody>
      </p:sp>
      <p:sp>
        <p:nvSpPr>
          <p:cNvPr id="71" name="Google Shape;71;g149666d027b_0_6"/>
          <p:cNvSpPr txBox="1">
            <a:spLocks noGrp="1"/>
          </p:cNvSpPr>
          <p:nvPr>
            <p:ph type="body" idx="1"/>
          </p:nvPr>
        </p:nvSpPr>
        <p:spPr>
          <a:xfrm>
            <a:off x="311700" y="1152474"/>
            <a:ext cx="8520600" cy="23292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BF9000"/>
              </a:buClr>
              <a:buSzPts val="1800"/>
              <a:buChar char="●"/>
            </a:pPr>
            <a:r>
              <a:rPr lang="nl-NL">
                <a:solidFill>
                  <a:srgbClr val="BF9000"/>
                </a:solidFill>
              </a:rPr>
              <a:t>Wat weten we al over Prinsjesdag? </a:t>
            </a:r>
            <a:endParaRPr>
              <a:solidFill>
                <a:srgbClr val="BF9000"/>
              </a:solidFill>
            </a:endParaRPr>
          </a:p>
          <a:p>
            <a:pPr marL="457200" lvl="0" indent="-342900" algn="l" rtl="0">
              <a:lnSpc>
                <a:spcPct val="115000"/>
              </a:lnSpc>
              <a:spcBef>
                <a:spcPts val="0"/>
              </a:spcBef>
              <a:spcAft>
                <a:spcPts val="0"/>
              </a:spcAft>
              <a:buClr>
                <a:srgbClr val="BF9000"/>
              </a:buClr>
              <a:buSzPts val="1800"/>
              <a:buChar char="●"/>
            </a:pPr>
            <a:r>
              <a:rPr lang="nl-NL" u="sng">
                <a:solidFill>
                  <a:schemeClr val="hlink"/>
                </a:solidFill>
                <a:hlinkClick r:id="rId4"/>
              </a:rPr>
              <a:t>Opfrisser</a:t>
            </a:r>
            <a:endParaRPr>
              <a:solidFill>
                <a:srgbClr val="BF9000"/>
              </a:solidFill>
            </a:endParaRPr>
          </a:p>
          <a:p>
            <a:pPr marL="457200" lvl="0" indent="0" algn="l" rtl="0">
              <a:lnSpc>
                <a:spcPct val="115000"/>
              </a:lnSpc>
              <a:spcBef>
                <a:spcPts val="0"/>
              </a:spcBef>
              <a:spcAft>
                <a:spcPts val="0"/>
              </a:spcAft>
              <a:buSzPts val="1800"/>
              <a:buNone/>
            </a:pPr>
            <a:endParaRPr>
              <a:solidFill>
                <a:srgbClr val="BF9000"/>
              </a:solidFill>
            </a:endParaRPr>
          </a:p>
          <a:p>
            <a:pPr marL="457200" lvl="0" indent="0" algn="l" rtl="0">
              <a:lnSpc>
                <a:spcPct val="115000"/>
              </a:lnSpc>
              <a:spcBef>
                <a:spcPts val="0"/>
              </a:spcBef>
              <a:spcAft>
                <a:spcPts val="0"/>
              </a:spcAft>
              <a:buSzPts val="1800"/>
              <a:buNone/>
            </a:pPr>
            <a:endParaRPr>
              <a:solidFill>
                <a:srgbClr val="BF9000"/>
              </a:solidFill>
            </a:endParaRPr>
          </a:p>
        </p:txBody>
      </p:sp>
      <p:pic>
        <p:nvPicPr>
          <p:cNvPr id="72" name="Google Shape;72;g149666d027b_0_6"/>
          <p:cNvPicPr preferRelativeResize="0"/>
          <p:nvPr/>
        </p:nvPicPr>
        <p:blipFill rotWithShape="1">
          <a:blip r:embed="rId5">
            <a:alphaModFix/>
          </a:blip>
          <a:srcRect/>
          <a:stretch/>
        </p:blipFill>
        <p:spPr>
          <a:xfrm>
            <a:off x="4903755" y="2665150"/>
            <a:ext cx="4140946" cy="2329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
        <p:cNvGrpSpPr/>
        <p:nvPr/>
      </p:nvGrpSpPr>
      <p:grpSpPr>
        <a:xfrm>
          <a:off x="0" y="0"/>
          <a:ext cx="0" cy="0"/>
          <a:chOff x="0" y="0"/>
          <a:chExt cx="0" cy="0"/>
        </a:xfrm>
      </p:grpSpPr>
      <p:sp>
        <p:nvSpPr>
          <p:cNvPr id="77" name="Google Shape;77;g138e16e2c31_0_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nl-NL">
                <a:solidFill>
                  <a:schemeClr val="lt1"/>
                </a:solidFill>
              </a:rPr>
              <a:t>Prinsjesdag</a:t>
            </a:r>
            <a:endParaRPr>
              <a:solidFill>
                <a:schemeClr val="lt1"/>
              </a:solidFill>
            </a:endParaRPr>
          </a:p>
        </p:txBody>
      </p:sp>
      <p:sp>
        <p:nvSpPr>
          <p:cNvPr id="78" name="Google Shape;78;g138e16e2c31_0_4"/>
          <p:cNvSpPr txBox="1">
            <a:spLocks noGrp="1"/>
          </p:cNvSpPr>
          <p:nvPr>
            <p:ph type="body" idx="1"/>
          </p:nvPr>
        </p:nvSpPr>
        <p:spPr>
          <a:xfrm>
            <a:off x="311700" y="1152474"/>
            <a:ext cx="8520600" cy="2329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olidFill>
                <a:srgbClr val="BF9000"/>
              </a:solidFill>
            </a:endParaRPr>
          </a:p>
          <a:p>
            <a:pPr marL="457200" lvl="0" indent="-342900" algn="l" rtl="0">
              <a:lnSpc>
                <a:spcPct val="115000"/>
              </a:lnSpc>
              <a:spcBef>
                <a:spcPts val="0"/>
              </a:spcBef>
              <a:spcAft>
                <a:spcPts val="0"/>
              </a:spcAft>
              <a:buClr>
                <a:srgbClr val="BF9000"/>
              </a:buClr>
              <a:buSzPts val="1800"/>
              <a:buChar char="●"/>
            </a:pPr>
            <a:r>
              <a:rPr lang="nl-NL">
                <a:solidFill>
                  <a:srgbClr val="BF9000"/>
                </a:solidFill>
              </a:rPr>
              <a:t>Als de regering de Troonrede maakt, waarom leest de minister-president de Troonrede dan niet uit? </a:t>
            </a:r>
            <a:endParaRPr>
              <a:solidFill>
                <a:srgbClr val="BF9000"/>
              </a:solidFill>
            </a:endParaRPr>
          </a:p>
          <a:p>
            <a:pPr marL="457200" lvl="0" indent="0" algn="l" rtl="0">
              <a:lnSpc>
                <a:spcPct val="115000"/>
              </a:lnSpc>
              <a:spcBef>
                <a:spcPts val="0"/>
              </a:spcBef>
              <a:spcAft>
                <a:spcPts val="0"/>
              </a:spcAft>
              <a:buSzPts val="1800"/>
              <a:buNone/>
            </a:pPr>
            <a:endParaRPr>
              <a:solidFill>
                <a:srgbClr val="BF9000"/>
              </a:solidFill>
            </a:endParaRPr>
          </a:p>
          <a:p>
            <a:pPr marL="457200" lvl="0" indent="0" algn="l" rtl="0">
              <a:lnSpc>
                <a:spcPct val="115000"/>
              </a:lnSpc>
              <a:spcBef>
                <a:spcPts val="0"/>
              </a:spcBef>
              <a:spcAft>
                <a:spcPts val="0"/>
              </a:spcAft>
              <a:buSzPts val="1800"/>
              <a:buNone/>
            </a:pPr>
            <a:endParaRPr>
              <a:solidFill>
                <a:srgbClr val="BF9000"/>
              </a:solidFill>
            </a:endParaRPr>
          </a:p>
        </p:txBody>
      </p:sp>
      <p:pic>
        <p:nvPicPr>
          <p:cNvPr id="79" name="Google Shape;79;g138e16e2c31_0_4"/>
          <p:cNvPicPr preferRelativeResize="0"/>
          <p:nvPr/>
        </p:nvPicPr>
        <p:blipFill>
          <a:blip r:embed="rId4">
            <a:alphaModFix/>
          </a:blip>
          <a:stretch>
            <a:fillRect/>
          </a:stretch>
        </p:blipFill>
        <p:spPr>
          <a:xfrm>
            <a:off x="5351200" y="2664875"/>
            <a:ext cx="3129899" cy="20865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g138e16e2c31_0_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nl-NL">
                <a:solidFill>
                  <a:schemeClr val="lt1"/>
                </a:solidFill>
              </a:rPr>
              <a:t>Troonrede</a:t>
            </a:r>
            <a:endParaRPr>
              <a:solidFill>
                <a:schemeClr val="lt1"/>
              </a:solidFill>
            </a:endParaRPr>
          </a:p>
        </p:txBody>
      </p:sp>
      <p:sp>
        <p:nvSpPr>
          <p:cNvPr id="85" name="Google Shape;85;g138e16e2c31_0_37"/>
          <p:cNvSpPr txBox="1">
            <a:spLocks noGrp="1"/>
          </p:cNvSpPr>
          <p:nvPr>
            <p:ph type="body" idx="1"/>
          </p:nvPr>
        </p:nvSpPr>
        <p:spPr>
          <a:xfrm>
            <a:off x="311700" y="1152474"/>
            <a:ext cx="8520600" cy="2329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olidFill>
                <a:srgbClr val="BF9000"/>
              </a:solidFill>
            </a:endParaRPr>
          </a:p>
          <a:p>
            <a:pPr marL="457200" lvl="0" indent="-342900" algn="l" rtl="0">
              <a:lnSpc>
                <a:spcPct val="115000"/>
              </a:lnSpc>
              <a:spcBef>
                <a:spcPts val="0"/>
              </a:spcBef>
              <a:spcAft>
                <a:spcPts val="0"/>
              </a:spcAft>
              <a:buClr>
                <a:srgbClr val="BF9000"/>
              </a:buClr>
              <a:buSzPts val="1800"/>
              <a:buChar char="●"/>
            </a:pPr>
            <a:r>
              <a:rPr lang="nl-NL">
                <a:solidFill>
                  <a:srgbClr val="BF9000"/>
                </a:solidFill>
              </a:rPr>
              <a:t>Waar ging de Troonrede dit jaar over?</a:t>
            </a:r>
            <a:endParaRPr>
              <a:solidFill>
                <a:srgbClr val="BF9000"/>
              </a:solidFill>
            </a:endParaRPr>
          </a:p>
          <a:p>
            <a:pPr marL="457200" lvl="0" indent="0" algn="l" rtl="0">
              <a:lnSpc>
                <a:spcPct val="115000"/>
              </a:lnSpc>
              <a:spcBef>
                <a:spcPts val="0"/>
              </a:spcBef>
              <a:spcAft>
                <a:spcPts val="0"/>
              </a:spcAft>
              <a:buSzPts val="1800"/>
              <a:buNone/>
            </a:pPr>
            <a:endParaRPr>
              <a:solidFill>
                <a:srgbClr val="BF9000"/>
              </a:solidFill>
            </a:endParaRPr>
          </a:p>
          <a:p>
            <a:pPr marL="457200" lvl="0" indent="0" algn="l" rtl="0">
              <a:lnSpc>
                <a:spcPct val="115000"/>
              </a:lnSpc>
              <a:spcBef>
                <a:spcPts val="0"/>
              </a:spcBef>
              <a:spcAft>
                <a:spcPts val="0"/>
              </a:spcAft>
              <a:buSzPts val="1800"/>
              <a:buNone/>
            </a:pPr>
            <a:endParaRPr>
              <a:solidFill>
                <a:srgbClr val="BF9000"/>
              </a:solidFill>
            </a:endParaRPr>
          </a:p>
        </p:txBody>
      </p:sp>
      <p:pic>
        <p:nvPicPr>
          <p:cNvPr id="86" name="Google Shape;86;g138e16e2c31_0_37"/>
          <p:cNvPicPr preferRelativeResize="0"/>
          <p:nvPr/>
        </p:nvPicPr>
        <p:blipFill>
          <a:blip r:embed="rId4">
            <a:alphaModFix/>
          </a:blip>
          <a:stretch>
            <a:fillRect/>
          </a:stretch>
        </p:blipFill>
        <p:spPr>
          <a:xfrm>
            <a:off x="5351200" y="2664875"/>
            <a:ext cx="3129899" cy="20865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
        <p:cNvGrpSpPr/>
        <p:nvPr/>
      </p:nvGrpSpPr>
      <p:grpSpPr>
        <a:xfrm>
          <a:off x="0" y="0"/>
          <a:ext cx="0" cy="0"/>
          <a:chOff x="0" y="0"/>
          <a:chExt cx="0" cy="0"/>
        </a:xfrm>
      </p:grpSpPr>
      <p:sp>
        <p:nvSpPr>
          <p:cNvPr id="91" name="Google Shape;91;gef71c53559_0_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nl-NL">
                <a:solidFill>
                  <a:schemeClr val="lt1"/>
                </a:solidFill>
              </a:rPr>
              <a:t>Plannen van de regering</a:t>
            </a:r>
            <a:endParaRPr>
              <a:solidFill>
                <a:schemeClr val="lt1"/>
              </a:solidFill>
            </a:endParaRPr>
          </a:p>
        </p:txBody>
      </p:sp>
      <p:sp>
        <p:nvSpPr>
          <p:cNvPr id="92" name="Google Shape;92;gef71c53559_0_2"/>
          <p:cNvSpPr txBox="1">
            <a:spLocks noGrp="1"/>
          </p:cNvSpPr>
          <p:nvPr>
            <p:ph type="body" idx="1"/>
          </p:nvPr>
        </p:nvSpPr>
        <p:spPr>
          <a:xfrm>
            <a:off x="379825" y="1285624"/>
            <a:ext cx="8520600" cy="23292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BF9000"/>
              </a:buClr>
              <a:buSzPts val="1800"/>
              <a:buChar char="●"/>
            </a:pPr>
            <a:r>
              <a:rPr lang="nl-NL">
                <a:solidFill>
                  <a:srgbClr val="BF9000"/>
                </a:solidFill>
              </a:rPr>
              <a:t>Welke kernconcepten herken je in de plannen van de regering?</a:t>
            </a:r>
            <a:endParaRPr>
              <a:solidFill>
                <a:srgbClr val="BF9000"/>
              </a:solidFill>
            </a:endParaRPr>
          </a:p>
          <a:p>
            <a:pPr marL="914400" lvl="1" indent="-342900" algn="l" rtl="0">
              <a:lnSpc>
                <a:spcPct val="115000"/>
              </a:lnSpc>
              <a:spcBef>
                <a:spcPts val="0"/>
              </a:spcBef>
              <a:spcAft>
                <a:spcPts val="0"/>
              </a:spcAft>
              <a:buClr>
                <a:srgbClr val="BF9000"/>
              </a:buClr>
              <a:buSzPts val="1800"/>
              <a:buChar char="○"/>
            </a:pPr>
            <a:r>
              <a:rPr lang="nl-NL">
                <a:solidFill>
                  <a:srgbClr val="BF9000"/>
                </a:solidFill>
              </a:rPr>
              <a:t>Politieke socialisatie?</a:t>
            </a:r>
            <a:endParaRPr>
              <a:solidFill>
                <a:srgbClr val="BF9000"/>
              </a:solidFill>
            </a:endParaRPr>
          </a:p>
          <a:p>
            <a:pPr marL="914400" lvl="1" indent="-317500" algn="l" rtl="0">
              <a:lnSpc>
                <a:spcPct val="115000"/>
              </a:lnSpc>
              <a:spcBef>
                <a:spcPts val="0"/>
              </a:spcBef>
              <a:spcAft>
                <a:spcPts val="0"/>
              </a:spcAft>
              <a:buClr>
                <a:srgbClr val="BF9000"/>
              </a:buClr>
              <a:buSzPts val="1400"/>
              <a:buChar char="○"/>
            </a:pPr>
            <a:r>
              <a:rPr lang="nl-NL">
                <a:solidFill>
                  <a:srgbClr val="BF9000"/>
                </a:solidFill>
              </a:rPr>
              <a:t>Cultuur?</a:t>
            </a:r>
            <a:endParaRPr>
              <a:solidFill>
                <a:srgbClr val="BF9000"/>
              </a:solidFill>
            </a:endParaRPr>
          </a:p>
          <a:p>
            <a:pPr marL="914400" lvl="1" indent="-317500" algn="l" rtl="0">
              <a:lnSpc>
                <a:spcPct val="115000"/>
              </a:lnSpc>
              <a:spcBef>
                <a:spcPts val="0"/>
              </a:spcBef>
              <a:spcAft>
                <a:spcPts val="0"/>
              </a:spcAft>
              <a:buClr>
                <a:srgbClr val="BF9000"/>
              </a:buClr>
              <a:buSzPts val="1400"/>
              <a:buChar char="○"/>
            </a:pPr>
            <a:r>
              <a:rPr lang="nl-NL">
                <a:solidFill>
                  <a:srgbClr val="BF9000"/>
                </a:solidFill>
              </a:rPr>
              <a:t>Sociale ongelijkheid?</a:t>
            </a:r>
            <a:endParaRPr>
              <a:solidFill>
                <a:srgbClr val="BF9000"/>
              </a:solidFill>
            </a:endParaRPr>
          </a:p>
          <a:p>
            <a:pPr marL="914400" lvl="1" indent="-317500" algn="l" rtl="0">
              <a:lnSpc>
                <a:spcPct val="115000"/>
              </a:lnSpc>
              <a:spcBef>
                <a:spcPts val="0"/>
              </a:spcBef>
              <a:spcAft>
                <a:spcPts val="0"/>
              </a:spcAft>
              <a:buClr>
                <a:srgbClr val="BF9000"/>
              </a:buClr>
              <a:buSzPts val="1400"/>
              <a:buChar char="○"/>
            </a:pPr>
            <a:r>
              <a:rPr lang="nl-NL">
                <a:solidFill>
                  <a:srgbClr val="BF9000"/>
                </a:solidFill>
              </a:rPr>
              <a:t>…</a:t>
            </a:r>
            <a:endParaRPr>
              <a:solidFill>
                <a:srgbClr val="BF9000"/>
              </a:solidFill>
            </a:endParaRPr>
          </a:p>
          <a:p>
            <a:pPr marL="914400" lvl="1" indent="-317500" algn="l" rtl="0">
              <a:lnSpc>
                <a:spcPct val="115000"/>
              </a:lnSpc>
              <a:spcBef>
                <a:spcPts val="0"/>
              </a:spcBef>
              <a:spcAft>
                <a:spcPts val="0"/>
              </a:spcAft>
              <a:buClr>
                <a:srgbClr val="BF9000"/>
              </a:buClr>
              <a:buSzPts val="1400"/>
              <a:buChar char="○"/>
            </a:pPr>
            <a:r>
              <a:rPr lang="nl-NL">
                <a:solidFill>
                  <a:srgbClr val="BF9000"/>
                </a:solidFill>
              </a:rPr>
              <a:t>…</a:t>
            </a:r>
            <a:endParaRPr>
              <a:solidFill>
                <a:srgbClr val="BF9000"/>
              </a:solidFill>
            </a:endParaRPr>
          </a:p>
          <a:p>
            <a:pPr marL="914400" lvl="1" indent="-317500" algn="l" rtl="0">
              <a:lnSpc>
                <a:spcPct val="115000"/>
              </a:lnSpc>
              <a:spcBef>
                <a:spcPts val="0"/>
              </a:spcBef>
              <a:spcAft>
                <a:spcPts val="0"/>
              </a:spcAft>
              <a:buClr>
                <a:srgbClr val="BF9000"/>
              </a:buClr>
              <a:buSzPts val="1400"/>
              <a:buChar char="○"/>
            </a:pPr>
            <a:r>
              <a:rPr lang="nl-NL">
                <a:solidFill>
                  <a:srgbClr val="BF9000"/>
                </a:solidFill>
              </a:rPr>
              <a:t>…</a:t>
            </a:r>
            <a:endParaRPr>
              <a:solidFill>
                <a:srgbClr val="BF9000"/>
              </a:solidFill>
            </a:endParaRPr>
          </a:p>
          <a:p>
            <a:pPr marL="914400" lvl="1" indent="-317500" algn="l" rtl="0">
              <a:lnSpc>
                <a:spcPct val="115000"/>
              </a:lnSpc>
              <a:spcBef>
                <a:spcPts val="0"/>
              </a:spcBef>
              <a:spcAft>
                <a:spcPts val="0"/>
              </a:spcAft>
              <a:buClr>
                <a:srgbClr val="BF9000"/>
              </a:buClr>
              <a:buSzPts val="1400"/>
              <a:buChar char="○"/>
            </a:pPr>
            <a:endParaRPr>
              <a:solidFill>
                <a:srgbClr val="BF9000"/>
              </a:solidFill>
            </a:endParaRPr>
          </a:p>
          <a:p>
            <a:pPr marL="457200" lvl="0" indent="0" algn="l" rtl="0">
              <a:lnSpc>
                <a:spcPct val="115000"/>
              </a:lnSpc>
              <a:spcBef>
                <a:spcPts val="0"/>
              </a:spcBef>
              <a:spcAft>
                <a:spcPts val="0"/>
              </a:spcAft>
              <a:buSzPts val="1800"/>
              <a:buNone/>
            </a:pPr>
            <a:endParaRPr>
              <a:solidFill>
                <a:srgbClr val="BF9000"/>
              </a:solidFill>
            </a:endParaRPr>
          </a:p>
        </p:txBody>
      </p:sp>
      <p:sp>
        <p:nvSpPr>
          <p:cNvPr id="93" name="Google Shape;93;gef71c53559_0_2"/>
          <p:cNvSpPr txBox="1"/>
          <p:nvPr/>
        </p:nvSpPr>
        <p:spPr>
          <a:xfrm>
            <a:off x="1260825" y="2571750"/>
            <a:ext cx="37395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300">
              <a:solidFill>
                <a:srgbClr val="FF0000"/>
              </a:solidFill>
            </a:endParaRPr>
          </a:p>
        </p:txBody>
      </p:sp>
      <p:sp>
        <p:nvSpPr>
          <p:cNvPr id="94" name="Google Shape;94;gef71c53559_0_2"/>
          <p:cNvSpPr txBox="1"/>
          <p:nvPr/>
        </p:nvSpPr>
        <p:spPr>
          <a:xfrm>
            <a:off x="3653450" y="3882700"/>
            <a:ext cx="28224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300">
              <a:solidFill>
                <a:srgbClr val="FF0000"/>
              </a:solidFill>
            </a:endParaRPr>
          </a:p>
        </p:txBody>
      </p:sp>
      <p:sp>
        <p:nvSpPr>
          <p:cNvPr id="95" name="Google Shape;95;gef71c53559_0_2"/>
          <p:cNvSpPr txBox="1"/>
          <p:nvPr/>
        </p:nvSpPr>
        <p:spPr>
          <a:xfrm>
            <a:off x="5859775" y="2657700"/>
            <a:ext cx="37968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300">
              <a:solidFill>
                <a:srgbClr val="FF0000"/>
              </a:solidFill>
            </a:endParaRPr>
          </a:p>
        </p:txBody>
      </p:sp>
      <p:sp>
        <p:nvSpPr>
          <p:cNvPr id="96" name="Google Shape;96;gef71c53559_0_2"/>
          <p:cNvSpPr txBox="1"/>
          <p:nvPr/>
        </p:nvSpPr>
        <p:spPr>
          <a:xfrm>
            <a:off x="1475725" y="2571738"/>
            <a:ext cx="58026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300">
              <a:solidFill>
                <a:srgbClr val="FF0000"/>
              </a:solidFill>
            </a:endParaRPr>
          </a:p>
        </p:txBody>
      </p:sp>
      <p:sp>
        <p:nvSpPr>
          <p:cNvPr id="97" name="Google Shape;97;gef71c53559_0_2"/>
          <p:cNvSpPr txBox="1"/>
          <p:nvPr/>
        </p:nvSpPr>
        <p:spPr>
          <a:xfrm>
            <a:off x="904200" y="3343900"/>
            <a:ext cx="73356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300">
              <a:solidFill>
                <a:srgbClr val="FF0000"/>
              </a:solidFill>
            </a:endParaRPr>
          </a:p>
        </p:txBody>
      </p:sp>
      <p:pic>
        <p:nvPicPr>
          <p:cNvPr id="98" name="Google Shape;98;gef71c53559_0_2"/>
          <p:cNvPicPr preferRelativeResize="0"/>
          <p:nvPr/>
        </p:nvPicPr>
        <p:blipFill>
          <a:blip r:embed="rId4">
            <a:alphaModFix/>
          </a:blip>
          <a:stretch>
            <a:fillRect/>
          </a:stretch>
        </p:blipFill>
        <p:spPr>
          <a:xfrm>
            <a:off x="5711600" y="2261326"/>
            <a:ext cx="2757450" cy="1549725"/>
          </a:xfrm>
          <a:prstGeom prst="rect">
            <a:avLst/>
          </a:prstGeom>
          <a:noFill/>
          <a:ln>
            <a:noFill/>
          </a:ln>
        </p:spPr>
      </p:pic>
      <p:pic>
        <p:nvPicPr>
          <p:cNvPr id="99" name="Google Shape;99;gef71c53559_0_2"/>
          <p:cNvPicPr preferRelativeResize="0"/>
          <p:nvPr/>
        </p:nvPicPr>
        <p:blipFill>
          <a:blip r:embed="rId5">
            <a:alphaModFix/>
          </a:blip>
          <a:stretch>
            <a:fillRect/>
          </a:stretch>
        </p:blipFill>
        <p:spPr>
          <a:xfrm>
            <a:off x="3840413" y="2025775"/>
            <a:ext cx="1463175" cy="2191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nl-NL">
                <a:solidFill>
                  <a:schemeClr val="lt1"/>
                </a:solidFill>
              </a:rPr>
              <a:t>Plannen van de regering</a:t>
            </a:r>
            <a:endParaRPr>
              <a:solidFill>
                <a:schemeClr val="lt1"/>
              </a:solidFill>
            </a:endParaRPr>
          </a:p>
        </p:txBody>
      </p:sp>
      <p:sp>
        <p:nvSpPr>
          <p:cNvPr id="105" name="Google Shape;105;p3"/>
          <p:cNvSpPr txBox="1">
            <a:spLocks noGrp="1"/>
          </p:cNvSpPr>
          <p:nvPr>
            <p:ph type="body" idx="1"/>
          </p:nvPr>
        </p:nvSpPr>
        <p:spPr>
          <a:xfrm>
            <a:off x="311700" y="1152474"/>
            <a:ext cx="8520600" cy="2329279"/>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BF9000"/>
              </a:buClr>
              <a:buSzPts val="1800"/>
              <a:buChar char="●"/>
            </a:pPr>
            <a:r>
              <a:rPr lang="nl-NL">
                <a:solidFill>
                  <a:srgbClr val="BF9000"/>
                </a:solidFill>
              </a:rPr>
              <a:t>Vormingsvraagstuk</a:t>
            </a:r>
            <a:endParaRPr>
              <a:solidFill>
                <a:srgbClr val="BF9000"/>
              </a:solidFill>
            </a:endParaRPr>
          </a:p>
          <a:p>
            <a:pPr marL="457200" lvl="0" indent="-342900" algn="l" rtl="0">
              <a:lnSpc>
                <a:spcPct val="115000"/>
              </a:lnSpc>
              <a:spcBef>
                <a:spcPts val="0"/>
              </a:spcBef>
              <a:spcAft>
                <a:spcPts val="0"/>
              </a:spcAft>
              <a:buClr>
                <a:srgbClr val="BF9000"/>
              </a:buClr>
              <a:buSzPts val="1800"/>
              <a:buChar char="●"/>
            </a:pPr>
            <a:r>
              <a:rPr lang="nl-NL">
                <a:solidFill>
                  <a:srgbClr val="BF9000"/>
                </a:solidFill>
              </a:rPr>
              <a:t>Bindingsvraagstuk</a:t>
            </a:r>
            <a:endParaRPr>
              <a:solidFill>
                <a:srgbClr val="BF9000"/>
              </a:solidFill>
            </a:endParaRPr>
          </a:p>
          <a:p>
            <a:pPr marL="457200" lvl="0" indent="-342900" algn="l" rtl="0">
              <a:lnSpc>
                <a:spcPct val="115000"/>
              </a:lnSpc>
              <a:spcBef>
                <a:spcPts val="0"/>
              </a:spcBef>
              <a:spcAft>
                <a:spcPts val="0"/>
              </a:spcAft>
              <a:buClr>
                <a:srgbClr val="BF9000"/>
              </a:buClr>
              <a:buSzPts val="1800"/>
              <a:buChar char="●"/>
            </a:pPr>
            <a:r>
              <a:rPr lang="nl-NL">
                <a:solidFill>
                  <a:srgbClr val="BF9000"/>
                </a:solidFill>
              </a:rPr>
              <a:t>Verhoudingsvraagstuk</a:t>
            </a:r>
            <a:endParaRPr>
              <a:solidFill>
                <a:srgbClr val="BF9000"/>
              </a:solidFill>
            </a:endParaRPr>
          </a:p>
          <a:p>
            <a:pPr marL="457200" lvl="0" indent="-342900" algn="l" rtl="0">
              <a:lnSpc>
                <a:spcPct val="115000"/>
              </a:lnSpc>
              <a:spcBef>
                <a:spcPts val="0"/>
              </a:spcBef>
              <a:spcAft>
                <a:spcPts val="0"/>
              </a:spcAft>
              <a:buClr>
                <a:srgbClr val="BF9000"/>
              </a:buClr>
              <a:buSzPts val="1800"/>
              <a:buChar char="●"/>
            </a:pPr>
            <a:r>
              <a:rPr lang="nl-NL">
                <a:solidFill>
                  <a:srgbClr val="BF9000"/>
                </a:solidFill>
              </a:rPr>
              <a:t>Veranderingsvraagstuk </a:t>
            </a:r>
            <a:endParaRPr/>
          </a:p>
          <a:p>
            <a:pPr marL="0" lvl="0" indent="0" algn="l" rtl="0">
              <a:lnSpc>
                <a:spcPct val="115000"/>
              </a:lnSpc>
              <a:spcBef>
                <a:spcPts val="0"/>
              </a:spcBef>
              <a:spcAft>
                <a:spcPts val="0"/>
              </a:spcAft>
              <a:buSzPts val="1800"/>
              <a:buNone/>
            </a:pPr>
            <a:endParaRPr>
              <a:solidFill>
                <a:srgbClr val="BF9000"/>
              </a:solidFill>
            </a:endParaRPr>
          </a:p>
          <a:p>
            <a:pPr marL="457200" lvl="0" indent="-228600" algn="l" rtl="0">
              <a:lnSpc>
                <a:spcPct val="115000"/>
              </a:lnSpc>
              <a:spcBef>
                <a:spcPts val="0"/>
              </a:spcBef>
              <a:spcAft>
                <a:spcPts val="0"/>
              </a:spcAft>
              <a:buClr>
                <a:srgbClr val="BF9000"/>
              </a:buClr>
              <a:buSzPts val="1800"/>
              <a:buNone/>
            </a:pPr>
            <a:endParaRPr>
              <a:solidFill>
                <a:srgbClr val="BF9000"/>
              </a:solidFill>
            </a:endParaRPr>
          </a:p>
        </p:txBody>
      </p:sp>
      <p:pic>
        <p:nvPicPr>
          <p:cNvPr id="106" name="Google Shape;106;p3"/>
          <p:cNvPicPr preferRelativeResize="0"/>
          <p:nvPr/>
        </p:nvPicPr>
        <p:blipFill>
          <a:blip r:embed="rId4">
            <a:alphaModFix/>
          </a:blip>
          <a:stretch>
            <a:fillRect/>
          </a:stretch>
        </p:blipFill>
        <p:spPr>
          <a:xfrm>
            <a:off x="5430075" y="2364000"/>
            <a:ext cx="3292101" cy="24712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111" name="Google Shape;111;g149666d027b_0_12"/>
          <p:cNvSpPr txBox="1">
            <a:spLocks noGrp="1"/>
          </p:cNvSpPr>
          <p:nvPr>
            <p:ph type="title"/>
          </p:nvPr>
        </p:nvSpPr>
        <p:spPr>
          <a:xfrm>
            <a:off x="311700" y="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nl-NL">
                <a:solidFill>
                  <a:schemeClr val="lt1"/>
                </a:solidFill>
              </a:rPr>
              <a:t>Welk vraagstuk (hoofdconcept) had van jou meer aandacht mogen krijgen?</a:t>
            </a:r>
            <a:endParaRPr>
              <a:solidFill>
                <a:schemeClr val="lt1"/>
              </a:solidFill>
            </a:endParaRPr>
          </a:p>
        </p:txBody>
      </p:sp>
      <p:sp>
        <p:nvSpPr>
          <p:cNvPr id="112" name="Google Shape;112;g149666d027b_0_12"/>
          <p:cNvSpPr txBox="1">
            <a:spLocks noGrp="1"/>
          </p:cNvSpPr>
          <p:nvPr>
            <p:ph type="body" idx="1"/>
          </p:nvPr>
        </p:nvSpPr>
        <p:spPr>
          <a:xfrm>
            <a:off x="311700" y="1152474"/>
            <a:ext cx="8520600" cy="2329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endParaRPr>
              <a:solidFill>
                <a:srgbClr val="BF9000"/>
              </a:solidFill>
            </a:endParaRPr>
          </a:p>
          <a:p>
            <a:pPr marL="0" lvl="0" indent="0" algn="l" rtl="0">
              <a:lnSpc>
                <a:spcPct val="115000"/>
              </a:lnSpc>
              <a:spcBef>
                <a:spcPts val="0"/>
              </a:spcBef>
              <a:spcAft>
                <a:spcPts val="0"/>
              </a:spcAft>
              <a:buSzPts val="1800"/>
              <a:buNone/>
            </a:pPr>
            <a:endParaRPr>
              <a:solidFill>
                <a:srgbClr val="BF9000"/>
              </a:solidFill>
            </a:endParaRPr>
          </a:p>
          <a:p>
            <a:pPr marL="457200" lvl="0" indent="-228600" algn="l" rtl="0">
              <a:lnSpc>
                <a:spcPct val="115000"/>
              </a:lnSpc>
              <a:spcBef>
                <a:spcPts val="0"/>
              </a:spcBef>
              <a:spcAft>
                <a:spcPts val="0"/>
              </a:spcAft>
              <a:buClr>
                <a:srgbClr val="BF9000"/>
              </a:buClr>
              <a:buSzPts val="1800"/>
              <a:buNone/>
            </a:pPr>
            <a:endParaRPr>
              <a:solidFill>
                <a:srgbClr val="BF9000"/>
              </a:solidFill>
            </a:endParaRPr>
          </a:p>
        </p:txBody>
      </p:sp>
      <p:pic>
        <p:nvPicPr>
          <p:cNvPr id="113" name="Google Shape;113;g149666d027b_0_12"/>
          <p:cNvPicPr preferRelativeResize="0"/>
          <p:nvPr/>
        </p:nvPicPr>
        <p:blipFill rotWithShape="1">
          <a:blip r:embed="rId4">
            <a:alphaModFix/>
          </a:blip>
          <a:srcRect/>
          <a:stretch/>
        </p:blipFill>
        <p:spPr>
          <a:xfrm>
            <a:off x="6745150" y="879372"/>
            <a:ext cx="2398851" cy="1599253"/>
          </a:xfrm>
          <a:prstGeom prst="rect">
            <a:avLst/>
          </a:prstGeom>
          <a:noFill/>
          <a:ln>
            <a:noFill/>
          </a:ln>
        </p:spPr>
      </p:pic>
      <p:pic>
        <p:nvPicPr>
          <p:cNvPr id="114" name="Google Shape;114;g149666d027b_0_12"/>
          <p:cNvPicPr preferRelativeResize="0"/>
          <p:nvPr/>
        </p:nvPicPr>
        <p:blipFill rotWithShape="1">
          <a:blip r:embed="rId5">
            <a:alphaModFix/>
          </a:blip>
          <a:srcRect/>
          <a:stretch/>
        </p:blipFill>
        <p:spPr>
          <a:xfrm>
            <a:off x="3006625" y="1009475"/>
            <a:ext cx="2490346" cy="1757175"/>
          </a:xfrm>
          <a:prstGeom prst="rect">
            <a:avLst/>
          </a:prstGeom>
          <a:noFill/>
          <a:ln>
            <a:noFill/>
          </a:ln>
        </p:spPr>
      </p:pic>
      <p:pic>
        <p:nvPicPr>
          <p:cNvPr id="115" name="Google Shape;115;g149666d027b_0_12"/>
          <p:cNvPicPr preferRelativeResize="0"/>
          <p:nvPr/>
        </p:nvPicPr>
        <p:blipFill rotWithShape="1">
          <a:blip r:embed="rId6">
            <a:alphaModFix/>
          </a:blip>
          <a:srcRect/>
          <a:stretch/>
        </p:blipFill>
        <p:spPr>
          <a:xfrm>
            <a:off x="2" y="1019669"/>
            <a:ext cx="3006624" cy="2004403"/>
          </a:xfrm>
          <a:prstGeom prst="rect">
            <a:avLst/>
          </a:prstGeom>
          <a:noFill/>
          <a:ln>
            <a:noFill/>
          </a:ln>
        </p:spPr>
      </p:pic>
      <p:pic>
        <p:nvPicPr>
          <p:cNvPr id="116" name="Google Shape;116;g149666d027b_0_12"/>
          <p:cNvPicPr preferRelativeResize="0"/>
          <p:nvPr/>
        </p:nvPicPr>
        <p:blipFill rotWithShape="1">
          <a:blip r:embed="rId7">
            <a:alphaModFix/>
          </a:blip>
          <a:srcRect/>
          <a:stretch/>
        </p:blipFill>
        <p:spPr>
          <a:xfrm>
            <a:off x="6745150" y="2478625"/>
            <a:ext cx="2398850" cy="1519600"/>
          </a:xfrm>
          <a:prstGeom prst="rect">
            <a:avLst/>
          </a:prstGeom>
          <a:noFill/>
          <a:ln>
            <a:noFill/>
          </a:ln>
        </p:spPr>
      </p:pic>
      <p:pic>
        <p:nvPicPr>
          <p:cNvPr id="117" name="Google Shape;117;g149666d027b_0_12"/>
          <p:cNvPicPr preferRelativeResize="0"/>
          <p:nvPr/>
        </p:nvPicPr>
        <p:blipFill>
          <a:blip r:embed="rId8">
            <a:alphaModFix/>
          </a:blip>
          <a:stretch>
            <a:fillRect/>
          </a:stretch>
        </p:blipFill>
        <p:spPr>
          <a:xfrm>
            <a:off x="4728292" y="3752047"/>
            <a:ext cx="2087184" cy="1391450"/>
          </a:xfrm>
          <a:prstGeom prst="rect">
            <a:avLst/>
          </a:prstGeom>
          <a:noFill/>
          <a:ln>
            <a:noFill/>
          </a:ln>
        </p:spPr>
      </p:pic>
      <p:pic>
        <p:nvPicPr>
          <p:cNvPr id="118" name="Google Shape;118;g149666d027b_0_12"/>
          <p:cNvPicPr preferRelativeResize="0"/>
          <p:nvPr/>
        </p:nvPicPr>
        <p:blipFill>
          <a:blip r:embed="rId9">
            <a:alphaModFix/>
          </a:blip>
          <a:stretch>
            <a:fillRect/>
          </a:stretch>
        </p:blipFill>
        <p:spPr>
          <a:xfrm>
            <a:off x="6815475" y="3696657"/>
            <a:ext cx="2398851" cy="1599244"/>
          </a:xfrm>
          <a:prstGeom prst="rect">
            <a:avLst/>
          </a:prstGeom>
          <a:noFill/>
          <a:ln>
            <a:noFill/>
          </a:ln>
        </p:spPr>
      </p:pic>
      <p:pic>
        <p:nvPicPr>
          <p:cNvPr id="119" name="Google Shape;119;g149666d027b_0_12"/>
          <p:cNvPicPr preferRelativeResize="0"/>
          <p:nvPr/>
        </p:nvPicPr>
        <p:blipFill>
          <a:blip r:embed="rId10">
            <a:alphaModFix/>
          </a:blip>
          <a:stretch>
            <a:fillRect/>
          </a:stretch>
        </p:blipFill>
        <p:spPr>
          <a:xfrm>
            <a:off x="-1" y="2903250"/>
            <a:ext cx="3006618" cy="2253025"/>
          </a:xfrm>
          <a:prstGeom prst="rect">
            <a:avLst/>
          </a:prstGeom>
          <a:noFill/>
          <a:ln>
            <a:noFill/>
          </a:ln>
        </p:spPr>
      </p:pic>
      <p:pic>
        <p:nvPicPr>
          <p:cNvPr id="120" name="Google Shape;120;g149666d027b_0_12"/>
          <p:cNvPicPr preferRelativeResize="0"/>
          <p:nvPr/>
        </p:nvPicPr>
        <p:blipFill>
          <a:blip r:embed="rId11">
            <a:alphaModFix/>
          </a:blip>
          <a:stretch>
            <a:fillRect/>
          </a:stretch>
        </p:blipFill>
        <p:spPr>
          <a:xfrm>
            <a:off x="3006625" y="2766650"/>
            <a:ext cx="1887741" cy="2834050"/>
          </a:xfrm>
          <a:prstGeom prst="rect">
            <a:avLst/>
          </a:prstGeom>
          <a:noFill/>
          <a:ln>
            <a:noFill/>
          </a:ln>
        </p:spPr>
      </p:pic>
      <p:pic>
        <p:nvPicPr>
          <p:cNvPr id="121" name="Google Shape;121;g149666d027b_0_12"/>
          <p:cNvPicPr preferRelativeResize="0"/>
          <p:nvPr/>
        </p:nvPicPr>
        <p:blipFill>
          <a:blip r:embed="rId12">
            <a:alphaModFix/>
          </a:blip>
          <a:stretch>
            <a:fillRect/>
          </a:stretch>
        </p:blipFill>
        <p:spPr>
          <a:xfrm>
            <a:off x="4657966" y="2359797"/>
            <a:ext cx="2087175" cy="1392253"/>
          </a:xfrm>
          <a:prstGeom prst="rect">
            <a:avLst/>
          </a:prstGeom>
          <a:noFill/>
          <a:ln>
            <a:noFill/>
          </a:ln>
        </p:spPr>
      </p:pic>
      <p:pic>
        <p:nvPicPr>
          <p:cNvPr id="122" name="Google Shape;122;g149666d027b_0_12"/>
          <p:cNvPicPr preferRelativeResize="0"/>
          <p:nvPr/>
        </p:nvPicPr>
        <p:blipFill>
          <a:blip r:embed="rId13">
            <a:alphaModFix/>
          </a:blip>
          <a:stretch>
            <a:fillRect/>
          </a:stretch>
        </p:blipFill>
        <p:spPr>
          <a:xfrm>
            <a:off x="4950697" y="1019675"/>
            <a:ext cx="1946500" cy="14611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1152</Words>
  <Application>Microsoft Office PowerPoint</Application>
  <PresentationFormat>Diavoorstelling (16:9)</PresentationFormat>
  <Paragraphs>49</Paragraphs>
  <Slides>8</Slides>
  <Notes>8</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8</vt:i4>
      </vt:variant>
    </vt:vector>
  </HeadingPairs>
  <TitlesOfParts>
    <vt:vector size="11" baseType="lpstr">
      <vt:lpstr>Raleway</vt:lpstr>
      <vt:lpstr>Arial</vt:lpstr>
      <vt:lpstr>Simple Light</vt:lpstr>
      <vt:lpstr>PowerPoint-presentatie</vt:lpstr>
      <vt:lpstr>Welke dag?</vt:lpstr>
      <vt:lpstr>Prinsjesdag</vt:lpstr>
      <vt:lpstr>Prinsjesdag</vt:lpstr>
      <vt:lpstr>Troonrede</vt:lpstr>
      <vt:lpstr>Plannen van de regering</vt:lpstr>
      <vt:lpstr>Plannen van de regering</vt:lpstr>
      <vt:lpstr>Welk vraagstuk (hoofdconcept) had van jou meer aandacht mogen krijgen?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Lennart Schra</dc:creator>
  <cp:lastModifiedBy>Mardien Noordman</cp:lastModifiedBy>
  <cp:revision>1</cp:revision>
  <dcterms:modified xsi:type="dcterms:W3CDTF">2022-09-08T10:32:07Z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0x010100CB222D1E74FE734FABC8D62CB2F20580</vt:lpwstr>
  </property>
</Properties>
</file>